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1448" r:id="rId2"/>
    <p:sldId id="1135" r:id="rId3"/>
    <p:sldId id="1447" r:id="rId4"/>
    <p:sldId id="263" r:id="rId5"/>
    <p:sldId id="1354" r:id="rId6"/>
    <p:sldId id="1027" r:id="rId7"/>
    <p:sldId id="267" r:id="rId8"/>
    <p:sldId id="261" r:id="rId9"/>
    <p:sldId id="264" r:id="rId10"/>
    <p:sldId id="266" r:id="rId11"/>
    <p:sldId id="1137" r:id="rId12"/>
    <p:sldId id="26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0972" autoAdjust="0"/>
  </p:normalViewPr>
  <p:slideViewPr>
    <p:cSldViewPr snapToGrid="0" snapToObjects="1">
      <p:cViewPr>
        <p:scale>
          <a:sx n="50" d="100"/>
          <a:sy n="50" d="100"/>
        </p:scale>
        <p:origin x="81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F1AD6-C2B5-774D-8524-57612273D2AC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FD81-F62B-1E43-B9BB-95F7D7B01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6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Ropa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128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27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7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25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70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13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47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7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02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276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95778-3A2E-4BCA-A0C3-20BE31F5A19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1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7D42-162C-6B41-8F65-5C5F7335E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54B98-DADE-E54F-A697-CBB918602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87BE1-9B16-434D-B34E-3228E30E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FE730-5546-8D40-B060-E75DDBCA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5916-104E-1743-BBC5-4933632A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F0DC-019C-364E-BCED-3EBB4DD1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2661B-BA98-294C-875C-628F8AFEB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FA97A-DF08-F24B-95DA-A53C44FC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F8D6-DD2D-D84D-918C-494935BA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BF05-F73F-1640-80D6-05532379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A60EE-0100-A644-B603-7EF23B172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B219-426E-8940-9BEC-C43FCC4B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40BDE-3D02-1940-B91F-1B3D325D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1C1C6-75D7-3C4A-A422-9B608009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A620A-E7D2-244E-9053-977243AA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4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C6C1-221D-0B48-B895-C5A6DA4F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B8A7-88A6-5C4A-80FC-C4D5791CE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AB6C3-BACC-5A41-9722-7302270B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71EB4-0964-5043-8244-E8CCD36B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897F7-23EB-2045-9185-74479D83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7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24EF-5377-D546-B09B-D8EC78F3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AEDC4-A73A-A846-945F-792A892A2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4F8CE-AAE0-5D4C-8E6B-3AED0B84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EAB9A-4419-794B-94C1-564E387A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51E0-492A-3A4A-B56E-631AC0F9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0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8611-604A-5C47-A6E7-6804DBAD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41FA-09DB-E745-A1D1-8FF2400EB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56D89-9653-DB47-9D52-A5CB96592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2EA33-A702-334E-A2EA-2FBD640E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006FD-5354-964F-AC74-0A062F2E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C35A3-63A1-D948-8690-B6CE6B1D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90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F370-9BE4-FA4C-83DD-DB75EC2B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A1E1-C09D-F64C-9CB7-A0F8C419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9F280-08F4-584C-9152-353496D40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C7D73-411B-1245-8F33-7D7F2059C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F5E78-F6C1-6245-99DC-6B58B445F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C1008-B786-BA43-A5B1-0C4AEB55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0CEFC-05B8-9843-82AF-0A12F63D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5AAEE-343A-FC4D-B431-CE30C4D9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25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AD75-9DBB-B04D-8135-83F07CAE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1EB8A7-6D72-3747-982B-A8CC828D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778E5-BB40-DC43-9097-50B0253F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A152E-9B7E-F943-8C53-349EBC39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1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49C15-05E3-F048-8F26-9BFEDFE3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A4886-9E22-A441-B032-93872AF2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4077E-8AD8-4F49-916F-72C7BF4E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2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60EF-F0CD-D640-B7DB-3AEEB8C5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51D73-3328-2344-BFF4-7E8B7F75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7B5B7-4B12-5D47-B393-183F1B00C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2C69A-F655-7849-9E5F-36B2F58C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21306-25BB-6F4E-8B82-8A2E686D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701D2-A027-0442-A00D-DF0F116B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9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216F-2355-4041-B956-70C82CC9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FA7C3-CBDF-CB4E-8FEA-5710D0FDD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92562-0B5B-6444-8C99-247EFDB91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E84CE-8DDE-6043-863C-EFE42352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8FB5A-BF2D-B244-BA20-73B50AF3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B0BD6-758D-CB46-B7FF-F733F494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1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5F969-91CB-0D4D-87DE-9491B368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3F79-46A8-8843-B67F-E42A080C0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6F913-8E97-0344-ACD8-739597D53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299B-B4DB-C641-AF06-1F9CF4626EA1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F317-5F72-6645-AA37-956C4F9EA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31B8B-D711-5E46-A5A5-AEAEF2C59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FE19-BEDA-4C41-A18C-B3AF6A4EC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hyperlink" Target="https://vimeo.com/8349545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ocket living wandsworth">
            <a:extLst>
              <a:ext uri="{FF2B5EF4-FFF2-40B4-BE49-F238E27FC236}">
                <a16:creationId xmlns:a16="http://schemas.microsoft.com/office/drawing/2014/main" id="{097CDA8D-1BDD-8245-8CD1-AF3E8894A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9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B7A06B-9B7F-9947-BA50-67249AE95646}"/>
              </a:ext>
            </a:extLst>
          </p:cNvPr>
          <p:cNvSpPr/>
          <p:nvPr/>
        </p:nvSpPr>
        <p:spPr>
          <a:xfrm>
            <a:off x="0" y="4710408"/>
            <a:ext cx="5306594" cy="22041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B8DA9B0-AC97-184F-A9B5-DC2E7FFD0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66253"/>
              </p:ext>
            </p:extLst>
          </p:nvPr>
        </p:nvGraphicFramePr>
        <p:xfrm>
          <a:off x="94582" y="4806660"/>
          <a:ext cx="5117430" cy="20116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42130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2975300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Mapleton Crescent SW18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Pocket Living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Metropolitan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Constructor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2"/>
                          </a:solidFill>
                        </a:rPr>
                        <a:t>Donban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Residential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203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Volumetric Modular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1983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175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6AE63B4B-3B48-4E29-A343-68BFB39F8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A61F10-960B-4754-8882-CC4472DF8AF7}"/>
              </a:ext>
            </a:extLst>
          </p:cNvPr>
          <p:cNvSpPr/>
          <p:nvPr/>
        </p:nvSpPr>
        <p:spPr>
          <a:xfrm>
            <a:off x="7112002" y="4507777"/>
            <a:ext cx="5079998" cy="21743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BFB7725-B2F8-A444-A7F6-E9F6EC50CD3B}"/>
              </a:ext>
            </a:extLst>
          </p:cNvPr>
          <p:cNvGraphicFramePr>
            <a:graphicFrameLocks noGrp="1"/>
          </p:cNvGraphicFramePr>
          <p:nvPr/>
        </p:nvGraphicFramePr>
        <p:xfrm>
          <a:off x="7112001" y="4596133"/>
          <a:ext cx="5079999" cy="1920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762186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3317813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121769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R-house, Loch </a:t>
                      </a:r>
                      <a:r>
                        <a:rPr lang="en-GB" sz="1600" dirty="0" err="1">
                          <a:solidFill>
                            <a:schemeClr val="bg2"/>
                          </a:solidFill>
                        </a:rPr>
                        <a:t>Duich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, Scotland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Rural Design, Isle of Skye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Constructor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James MacQueen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Base unit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£120k for an R.1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Combination: open &amp; closed timber panels plus roof cassettes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684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943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E33C0D-9E12-46AD-859A-5E25A9AD28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96252"/>
            <a:ext cx="12325074" cy="78520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2E3522-CB6D-4376-A706-3FD7F21B70C4}"/>
              </a:ext>
            </a:extLst>
          </p:cNvPr>
          <p:cNvSpPr/>
          <p:nvPr/>
        </p:nvSpPr>
        <p:spPr>
          <a:xfrm>
            <a:off x="-41105" y="4883225"/>
            <a:ext cx="5090359" cy="154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F8A12D-5852-4342-9C61-E1C3D66D6FB1}"/>
              </a:ext>
            </a:extLst>
          </p:cNvPr>
          <p:cNvGraphicFramePr>
            <a:graphicFrameLocks noGrp="1"/>
          </p:cNvGraphicFramePr>
          <p:nvPr/>
        </p:nvGraphicFramePr>
        <p:xfrm>
          <a:off x="-493294" y="4971580"/>
          <a:ext cx="5731043" cy="1341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025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3743018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305592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Queensferry Crossing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Jacobs Arup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Infrastructure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Pre-fabricated bridge deck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88180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ain station&#10;&#10;Description automatically generated">
            <a:extLst>
              <a:ext uri="{FF2B5EF4-FFF2-40B4-BE49-F238E27FC236}">
                <a16:creationId xmlns:a16="http://schemas.microsoft.com/office/drawing/2014/main" id="{F7DE52B2-F054-440C-9662-02B2133B65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70428" y="-94533"/>
            <a:ext cx="12532856" cy="7047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7BFBA7-77A0-411F-A54D-46B8270E4E72}"/>
              </a:ext>
            </a:extLst>
          </p:cNvPr>
          <p:cNvSpPr/>
          <p:nvPr/>
        </p:nvSpPr>
        <p:spPr>
          <a:xfrm>
            <a:off x="1690438" y="494119"/>
            <a:ext cx="8361948" cy="18520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C7BD6E4-64B5-41A0-A917-4A0EF7E1BA8D}"/>
              </a:ext>
            </a:extLst>
          </p:cNvPr>
          <p:cNvGraphicFramePr>
            <a:graphicFrameLocks noGrp="1"/>
          </p:cNvGraphicFramePr>
          <p:nvPr/>
        </p:nvGraphicFramePr>
        <p:xfrm>
          <a:off x="1804738" y="563887"/>
          <a:ext cx="8133348" cy="168708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1915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6641433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269843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London Bridge Station Modernisation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69843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Network Rail Thameslink Programme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69843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Infrastructure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345968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Offsite prototype assembly &amp; pre-fabricated building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Arcadis/WSP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43115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F8FC44-740F-46A4-9200-027797005E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FE62-F71A-4B4A-8F3A-916F2CE09BF3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9779E-4016-42F3-9C55-B4911094B7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204427" y="-63579"/>
            <a:ext cx="12396427" cy="69851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5BCBEF-8269-4EB9-9734-C913CE45B1C0}"/>
              </a:ext>
            </a:extLst>
          </p:cNvPr>
          <p:cNvSpPr/>
          <p:nvPr/>
        </p:nvSpPr>
        <p:spPr>
          <a:xfrm>
            <a:off x="6987677" y="957993"/>
            <a:ext cx="5204323" cy="2158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59F3F55-5043-4A6B-95AD-3BD7073E1B9C}"/>
              </a:ext>
            </a:extLst>
          </p:cNvPr>
          <p:cNvGraphicFramePr>
            <a:graphicFrameLocks noGrp="1"/>
          </p:cNvGraphicFramePr>
          <p:nvPr/>
        </p:nvGraphicFramePr>
        <p:xfrm>
          <a:off x="6987677" y="1046349"/>
          <a:ext cx="5079998" cy="1920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50997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121769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Vitsoe </a:t>
                      </a:r>
                      <a:r>
                        <a:rPr lang="en-GB" sz="1600" dirty="0" err="1">
                          <a:solidFill>
                            <a:schemeClr val="bg2"/>
                          </a:solidFill>
                        </a:rPr>
                        <a:t>Fsctory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, Leamington Spa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Manufacturing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Designers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Waugh Thistleton Architects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Mass engineer timber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Construction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JCA Concept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297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277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white building&#10;&#10;Description automatically generated">
            <a:extLst>
              <a:ext uri="{FF2B5EF4-FFF2-40B4-BE49-F238E27FC236}">
                <a16:creationId xmlns:a16="http://schemas.microsoft.com/office/drawing/2014/main" id="{ECEC41C6-0771-8447-B0E7-3E09FE93F5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83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19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obalt Place - By Lendlease">
            <a:extLst>
              <a:ext uri="{FF2B5EF4-FFF2-40B4-BE49-F238E27FC236}">
                <a16:creationId xmlns:a16="http://schemas.microsoft.com/office/drawing/2014/main" id="{1DA1F101-BE92-4174-9431-EC191339F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800" y="0"/>
            <a:ext cx="123952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80F801-9391-4429-B434-CA20CF8F9FF1}"/>
              </a:ext>
            </a:extLst>
          </p:cNvPr>
          <p:cNvSpPr/>
          <p:nvPr/>
        </p:nvSpPr>
        <p:spPr>
          <a:xfrm>
            <a:off x="-50800" y="175795"/>
            <a:ext cx="5079998" cy="15178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F8E263A-975E-43A1-8F5F-B66DE01ECC29}"/>
              </a:ext>
            </a:extLst>
          </p:cNvPr>
          <p:cNvGraphicFramePr>
            <a:graphicFrameLocks noGrp="1"/>
          </p:cNvGraphicFramePr>
          <p:nvPr/>
        </p:nvGraphicFramePr>
        <p:xfrm>
          <a:off x="215899" y="272047"/>
          <a:ext cx="4813299" cy="1341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73201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3340098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250774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2"/>
                          </a:solidFill>
                        </a:rPr>
                        <a:t>Colbalt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Residential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Lendlease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Hybrid CLT, Concrete &amp; Steel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644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10D5CDC0-84A9-4630-A7C2-593839EE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citizenM Tower of London, EC3">
            <a:extLst>
              <a:ext uri="{FF2B5EF4-FFF2-40B4-BE49-F238E27FC236}">
                <a16:creationId xmlns:a16="http://schemas.microsoft.com/office/drawing/2014/main" id="{D6718837-6984-4AD8-8CD6-2DABAE59A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-270997"/>
            <a:ext cx="12192000" cy="81316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179037-1ADC-4069-80BC-9DA4513B33C0}"/>
              </a:ext>
            </a:extLst>
          </p:cNvPr>
          <p:cNvSpPr/>
          <p:nvPr/>
        </p:nvSpPr>
        <p:spPr>
          <a:xfrm>
            <a:off x="1" y="789552"/>
            <a:ext cx="5079998" cy="15178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557AFFE-A764-4839-A1D6-B54F96953E77}"/>
              </a:ext>
            </a:extLst>
          </p:cNvPr>
          <p:cNvGraphicFramePr>
            <a:graphicFrameLocks noGrp="1"/>
          </p:cNvGraphicFramePr>
          <p:nvPr/>
        </p:nvGraphicFramePr>
        <p:xfrm>
          <a:off x="0" y="877908"/>
          <a:ext cx="5079999" cy="1341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762186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3317813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305592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citizen Hotel, Tower of 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Sheppard Robson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Leisure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Volumetric modular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42747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94807-F6CE-424E-B5EE-B846EF4E5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566791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E9C6A2-3905-40CA-91F0-0B5982E6D572}"/>
              </a:ext>
            </a:extLst>
          </p:cNvPr>
          <p:cNvSpPr/>
          <p:nvPr/>
        </p:nvSpPr>
        <p:spPr>
          <a:xfrm>
            <a:off x="-12701" y="657727"/>
            <a:ext cx="5776495" cy="187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4CC276-9E6E-3545-A9A0-B3F36A21F48A}"/>
              </a:ext>
            </a:extLst>
          </p:cNvPr>
          <p:cNvGraphicFramePr>
            <a:graphicFrameLocks noGrp="1"/>
          </p:cNvGraphicFramePr>
          <p:nvPr/>
        </p:nvGraphicFramePr>
        <p:xfrm>
          <a:off x="127000" y="753979"/>
          <a:ext cx="5776495" cy="1676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214886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4561609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250774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New Islington Regeneration, Manchester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32994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Urban Splash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2"/>
                          </a:solidFill>
                        </a:rPr>
                        <a:t>ShedKM</a:t>
                      </a:r>
                      <a:endParaRPr lang="en-GB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Low rise residential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Volumetric modular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373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2936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tall tower with a clock on the side of a building&#10;&#10;Description automatically generated">
            <a:extLst>
              <a:ext uri="{FF2B5EF4-FFF2-40B4-BE49-F238E27FC236}">
                <a16:creationId xmlns:a16="http://schemas.microsoft.com/office/drawing/2014/main" id="{DFF13651-89A6-4689-AD54-EE22BF1081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400547" cy="69753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49A128-12F7-4513-A459-900B4661024A}"/>
              </a:ext>
            </a:extLst>
          </p:cNvPr>
          <p:cNvSpPr/>
          <p:nvPr/>
        </p:nvSpPr>
        <p:spPr>
          <a:xfrm>
            <a:off x="0" y="4374962"/>
            <a:ext cx="5204323" cy="2158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49E4818-6E63-4D34-B9C0-0593E035B1F9}"/>
              </a:ext>
            </a:extLst>
          </p:cNvPr>
          <p:cNvGraphicFramePr>
            <a:graphicFrameLocks noGrp="1"/>
          </p:cNvGraphicFramePr>
          <p:nvPr/>
        </p:nvGraphicFramePr>
        <p:xfrm>
          <a:off x="0" y="4463318"/>
          <a:ext cx="5079998" cy="1920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50997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121769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122 Leadenhall Street, London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Commercial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Designers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Rogers </a:t>
                      </a:r>
                      <a:r>
                        <a:rPr lang="en-GB" sz="1600" dirty="0" err="1">
                          <a:solidFill>
                            <a:schemeClr val="bg2"/>
                          </a:solidFill>
                        </a:rPr>
                        <a:t>Stirk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 Harbour +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Component and assembly prefabrication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Laing O’Rourke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297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12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Kier crane overhangs the completed Project Capella Building at the University of Cambridge Biomedical Campus">
            <a:extLst>
              <a:ext uri="{FF2B5EF4-FFF2-40B4-BE49-F238E27FC236}">
                <a16:creationId xmlns:a16="http://schemas.microsoft.com/office/drawing/2014/main" id="{E51B3551-55FB-4DC7-89E2-92496F468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00" b="4224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6D8B55-2818-4122-91A0-4169ABFD5193}"/>
              </a:ext>
            </a:extLst>
          </p:cNvPr>
          <p:cNvSpPr/>
          <p:nvPr/>
        </p:nvSpPr>
        <p:spPr>
          <a:xfrm>
            <a:off x="0" y="4026046"/>
            <a:ext cx="5204323" cy="24950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FFB0FEC-1AE1-45F0-B96F-1ABD1C83C966}"/>
              </a:ext>
            </a:extLst>
          </p:cNvPr>
          <p:cNvGraphicFramePr>
            <a:graphicFrameLocks noGrp="1"/>
          </p:cNvGraphicFramePr>
          <p:nvPr/>
        </p:nvGraphicFramePr>
        <p:xfrm>
          <a:off x="0" y="4114403"/>
          <a:ext cx="5079998" cy="2255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650997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121769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Project Capella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Education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Designers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Nicholas Hare Architects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30344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Pre-cast concrete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Constructor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Kier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29796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Specialist 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PCE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38353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2702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rmingham Library">
            <a:extLst>
              <a:ext uri="{FF2B5EF4-FFF2-40B4-BE49-F238E27FC236}">
                <a16:creationId xmlns:a16="http://schemas.microsoft.com/office/drawing/2014/main" id="{F983F883-5458-4294-A63F-6DA2A51434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22250"/>
            <a:ext cx="12191999" cy="7302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E792A2-34E1-4A9D-8263-928E70CEFCAA}"/>
              </a:ext>
            </a:extLst>
          </p:cNvPr>
          <p:cNvSpPr/>
          <p:nvPr/>
        </p:nvSpPr>
        <p:spPr>
          <a:xfrm>
            <a:off x="8963530" y="1"/>
            <a:ext cx="3172331" cy="29190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0805C3D-06CB-4ED3-A7F7-954AA551DF22}"/>
              </a:ext>
            </a:extLst>
          </p:cNvPr>
          <p:cNvGraphicFramePr>
            <a:graphicFrameLocks noGrp="1"/>
          </p:cNvGraphicFramePr>
          <p:nvPr/>
        </p:nvGraphicFramePr>
        <p:xfrm>
          <a:off x="8963530" y="240237"/>
          <a:ext cx="3200400" cy="24079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15979">
                  <a:extLst>
                    <a:ext uri="{9D8B030D-6E8A-4147-A177-3AD203B41FA5}">
                      <a16:colId xmlns:a16="http://schemas.microsoft.com/office/drawing/2014/main" val="2487399866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463086468"/>
                    </a:ext>
                  </a:extLst>
                </a:gridCol>
              </a:tblGrid>
              <a:tr h="257555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Birmingham Central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602"/>
                  </a:ext>
                </a:extLst>
              </a:tr>
              <a:tr h="257555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Leisure and recreation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8145"/>
                  </a:ext>
                </a:extLst>
              </a:tr>
              <a:tr h="257555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bg2"/>
                          </a:solidFill>
                        </a:rPr>
                        <a:t>Mecanoo</a:t>
                      </a:r>
                      <a:endParaRPr lang="en-GB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00841"/>
                  </a:ext>
                </a:extLst>
              </a:tr>
              <a:tr h="257555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Prefabricated façades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55850"/>
                  </a:ext>
                </a:extLst>
              </a:tr>
              <a:tr h="257555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Supplier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2"/>
                          </a:solidFill>
                        </a:rPr>
                        <a:t>Lindner Façades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297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176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Understanding Offsite_Intro Loop - Copy[2020033117082940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TYPE" val="ctColumnBox"/>
  <p:tag name="ARS_CHARTPARA_TEXTCHARTSPACEORLINE" val="0"/>
  <p:tag name="ARS_CHARTPARA_TEXTCHARTTYPEBYLIN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TYPE" val="ctColumnBox"/>
  <p:tag name="ARS_CHARTPARA_TEXTCHARTSPACEORLINE" val="0"/>
  <p:tag name="ARS_CHARTPARA_TEXTCHARTTYPEBYLIN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TYPE" val="ctColumnBox"/>
  <p:tag name="ARS_CHARTPARA_TEXTCHARTSPACEORLINE" val="0"/>
  <p:tag name="ARS_CHARTPARA_TEXTCHARTTYPEBYLIN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TYPE" val="ctColumnBox"/>
  <p:tag name="ARS_CHARTPARA_TEXTCHARTSPACEORLINE" val="0"/>
  <p:tag name="ARS_CHARTPARA_TEXTCHARTTYPEBYLIN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TYPE" val="ctColumnBox"/>
  <p:tag name="ARS_CHARTPARA_TEXTCHARTSPACEORLINE" val="0"/>
  <p:tag name="ARS_CHARTPARA_TEXTCHARTTYPEBYLIN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TYPE" val="ctColumnBox"/>
  <p:tag name="ARS_CHARTPARA_TEXTCHARTSPACEORLINE" val="0"/>
  <p:tag name="ARS_CHARTPARA_TEXTCHARTTYPEBYLIN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TYPE" val="ctColumnBox"/>
  <p:tag name="ARS_CHARTPARA_TEXTCHARTSPACEORLINE" val="0"/>
  <p:tag name="ARS_CHARTPARA_TEXTCHARTTYPEBYLIN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TYPE" val="ctColumnBox"/>
  <p:tag name="ARS_CHARTPARA_TEXTCHARTSPACEORLINE" val="0"/>
  <p:tag name="ARS_CHARTPARA_TEXTCHARTTYPEBYLIN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CHARTPARA_TYPE" val="ctColumnBox"/>
  <p:tag name="ARS_CHARTPARA_TEXTCHARTSPACEORLINE" val="0"/>
  <p:tag name="ARS_CHARTPARA_TEXTCHARTTYPEBYLIN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CHARTPARA_TYPE" val="ctColumnBox"/>
  <p:tag name="ARS_CHARTPARA_TEXTCHARTSPACEORLINE" val="0"/>
  <p:tag name="ARS_CHARTPARA_TEXTCHARTTYPEBYLIN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7137</TotalTime>
  <Words>228</Words>
  <Application>Microsoft Office PowerPoint</Application>
  <PresentationFormat>Widescreen</PresentationFormat>
  <Paragraphs>120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Ropa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Emery</dc:creator>
  <cp:lastModifiedBy>Imogen Player</cp:lastModifiedBy>
  <cp:revision>21</cp:revision>
  <dcterms:created xsi:type="dcterms:W3CDTF">2020-01-28T16:14:40Z</dcterms:created>
  <dcterms:modified xsi:type="dcterms:W3CDTF">2020-03-31T16:10:18Z</dcterms:modified>
</cp:coreProperties>
</file>