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1078" r:id="rId2"/>
    <p:sldId id="1079" r:id="rId3"/>
    <p:sldId id="1080" r:id="rId4"/>
    <p:sldId id="1081" r:id="rId5"/>
    <p:sldId id="1082" r:id="rId6"/>
    <p:sldId id="1083" r:id="rId7"/>
    <p:sldId id="1084" r:id="rId8"/>
    <p:sldId id="1085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Emery" initials="DE" lastIdx="2" clrIdx="0">
    <p:extLst>
      <p:ext uri="{19B8F6BF-5375-455C-9EA6-DF929625EA0E}">
        <p15:presenceInfo xmlns:p15="http://schemas.microsoft.com/office/powerpoint/2012/main" userId="S::david@supplychainschool.co.uk::bae1999e-5e76-471d-a660-6c97b4e98f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96"/>
  </p:normalViewPr>
  <p:slideViewPr>
    <p:cSldViewPr snapToGrid="0" snapToObjects="1">
      <p:cViewPr varScale="1">
        <p:scale>
          <a:sx n="65" d="100"/>
          <a:sy n="65" d="100"/>
        </p:scale>
        <p:origin x="5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E77A2-5882-1B43-96A9-1FC91CE227EA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86450-7A27-6B4C-987A-C8CCEA3B3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23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04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221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75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639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0641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470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185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bg2"/>
                </a:solidFill>
                <a:latin typeface="+mn-lt"/>
              </a:rPr>
              <a:t>Notes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Handout for recording group discussion if this exercise is re-introduced.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400" dirty="0">
              <a:solidFill>
                <a:schemeClr val="bg2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List is repeated on Slide 88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Incorporate DfMA principles into the Brief​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Understand Client BIM Expectation/Requirements​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Assess Design/Delivery Team Experience &amp; Knowledge​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Set High Level Targets for DfMA Adoption (Time, Cost, Waste &amp; Carbon Footprint)​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May be mandated for certain Types of Project for example:​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Hotels for </a:t>
            </a:r>
            <a:r>
              <a:rPr lang="en-GB" sz="2400" noProof="0" dirty="0">
                <a:solidFill>
                  <a:schemeClr val="bg2"/>
                </a:solidFill>
                <a:latin typeface="+mn-lt"/>
              </a:rPr>
              <a:t>Standardisation</a:t>
            </a:r>
            <a:r>
              <a:rPr lang="en-US" sz="2400" dirty="0">
                <a:solidFill>
                  <a:schemeClr val="bg2"/>
                </a:solidFill>
                <a:latin typeface="+mn-lt"/>
              </a:rPr>
              <a:t>, Consistency, Quality, Speed &amp; Branding)​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/>
                </a:solidFill>
                <a:latin typeface="+mn-lt"/>
              </a:rPr>
              <a:t>Student/Worker/Military Accommodation (Room Area Standards)</a:t>
            </a:r>
            <a:endParaRPr lang="en-US" sz="12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95778-3A2E-4BCA-A0C3-20BE31F5A19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76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D419-F332-9F48-9E3E-D487B80FD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D94779-E6CE-2846-814C-6EB54FB95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616F9-415A-F54E-82D9-D3A85FAB9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7B049-1FFB-AE42-B9B3-8498A3E2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9446-DEEE-EA48-BDF9-97E8A210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01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93EE5-7EF4-0649-B3CA-A8C18544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3E4B3-7950-064C-8783-35403B1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5562F-35A5-BF4C-812D-84394D7C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EE4FE-1A6A-BF41-AB31-DED115406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AEA90-5FAE-6746-B408-2A7BDB129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4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802CA6-F83C-6546-9718-CEA18BD11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F79C1-1D3E-B941-8432-ED90CAED5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07E29-4162-304D-B8FC-87190C58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9BCD-856A-5D47-975E-D5C21D9C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D6F13-F1D0-2548-86B0-E6B733CF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43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lai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001390C-FE33-6B42-9AB6-D8407EA70F4B}"/>
              </a:ext>
            </a:extLst>
          </p:cNvPr>
          <p:cNvSpPr/>
          <p:nvPr userDrawn="1"/>
        </p:nvSpPr>
        <p:spPr>
          <a:xfrm>
            <a:off x="0" y="6683828"/>
            <a:ext cx="12192000" cy="217714"/>
          </a:xfrm>
          <a:prstGeom prst="rect">
            <a:avLst/>
          </a:prstGeom>
          <a:solidFill>
            <a:srgbClr val="AC1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Bitter Regular" panose="02000000000000000000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2AAB6C-D39D-174D-9E48-55AEB2A44CF0}"/>
              </a:ext>
            </a:extLst>
          </p:cNvPr>
          <p:cNvSpPr/>
          <p:nvPr userDrawn="1"/>
        </p:nvSpPr>
        <p:spPr>
          <a:xfrm>
            <a:off x="11472000" y="0"/>
            <a:ext cx="720000" cy="540000"/>
          </a:xfrm>
          <a:prstGeom prst="rect">
            <a:avLst/>
          </a:prstGeom>
          <a:pattFill prst="ltUpDiag">
            <a:fgClr>
              <a:srgbClr val="BFEB71"/>
            </a:fgClr>
            <a:bgClr>
              <a:srgbClr val="22384E"/>
            </a:bgClr>
          </a:patt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Bitter Regular" panose="02000000000000000000" pitchFamily="2" charset="77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166A398-7402-6945-9258-70D3433354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71600" y="1811634"/>
            <a:ext cx="7648800" cy="3600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n-US" sz="2700" spc="-100" baseline="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Quote or running text goes here. 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1D5ECCC-86DC-4B07-8412-2ADC1632667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28908" y="162207"/>
            <a:ext cx="4382589" cy="369332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80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58599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9F299-DD0D-BF4C-9E8F-C83E651F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5C408-1E88-AD46-8E2C-D06AB9FC8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2EB92-F940-3943-9277-89434C29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0D968-4BE2-234F-A188-0F861283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8F800-598C-E149-B76F-E41F99FE4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9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AD5A-5741-1843-AE1D-B7ECDF20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9BE1B-CB9D-544A-8A05-6AB55743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F2C16-29DC-6045-A31D-CC785523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CC8B1-D310-5241-810D-054DF136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CDBE8-E9B6-454F-BABB-42DAA47D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30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F79E-1950-7349-9BB3-061BA41B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C469E-B336-EF48-990E-E176A41E3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78A9B-D87A-7849-A792-1494848DA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436D8-748B-8542-BAA0-16DB19FA8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55089-C706-5E4B-BF7F-39700CD9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86ACD-7556-DD44-9051-6548E7778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7B5D3-E0DC-CD4E-BE39-773A74D27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DE6F3-D47B-9145-ACA7-2AA27591F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96C04-BDA9-AC40-BDC5-1D48636A6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538CC5-5FDF-D947-8997-A9AE8CA4E9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A3F44-DF41-344D-A381-A1C03CF82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75F57F-3449-AE4E-A401-088BE760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EA26C-8C69-C346-8E46-F056223AB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F9DAF-600F-734A-8D70-559FE43A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088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5171-A08B-7F40-A0B7-8613B5C2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6E0E7-27D9-8845-85C3-8DB1D171B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24CB30-226D-084E-AE0B-C27D1A9A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26F1D-AAF9-AF45-8C73-865D0C2B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6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8FC700-3991-4A47-AA88-31C0D867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1D2E2-F203-2F48-AAD7-EF4068E4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9EA3C-46CA-514C-8B99-8750369B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8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5B547-7428-8A48-8399-08D4B5523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D366-7530-4C43-BA2E-EDA6B97EB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A4E2A5-4C57-E941-8071-E0247409E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9FC8E-278B-0B45-AADD-FB869BA2B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C48774-30BC-C947-88CC-4E2E470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C40EF-5ACC-FC41-85B7-1AD18A954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1EB8A-A28C-FD44-BB73-F1DAFA864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B3DC15-549C-724D-9099-FB6ABF250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B467B-5FD0-8740-BF10-8CD9FB672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D0B1EC-F06A-1F4E-8A2B-71F8D9AE8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82BCD-6095-194F-ABCF-19716F5EE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45C6E-3A60-634F-8D0C-6D707FE5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0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F1B7D9-7A20-9643-B3BA-673D3ED52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22CDE-0957-364C-B89D-6F0C90E2B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BF4D3F-D357-0F4A-A8E7-6A8CDBA99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48D8-5DDB-5640-A81D-58E998A7AC94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2AB39-DB07-B44D-BF32-D0E44C157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E1D93-9D4A-224B-99CC-B575DB1C5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F126-E23C-384E-A46C-8DBE81F29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5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sv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RIBA Plan of Work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645478" y="201499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should a Project Manager do/consider?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734930" y="1014045"/>
            <a:ext cx="5021066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Stage 0: Strategic Definition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D60F8C-E3CE-4374-BA19-659C40EF9CA2}"/>
              </a:ext>
            </a:extLst>
          </p:cNvPr>
          <p:cNvSpPr txBox="1"/>
          <p:nvPr/>
        </p:nvSpPr>
        <p:spPr>
          <a:xfrm>
            <a:off x="11411497" y="0"/>
            <a:ext cx="780503" cy="6330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9" name="Graphic 1">
            <a:extLst>
              <a:ext uri="{FF2B5EF4-FFF2-40B4-BE49-F238E27FC236}">
                <a16:creationId xmlns:a16="http://schemas.microsoft.com/office/drawing/2014/main" id="{DF1423CF-8532-4E10-9AEA-BE4065C19BD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84610" y="11476"/>
            <a:ext cx="707390" cy="70739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2B41C2F-8752-41B0-A596-B5AE63155A3C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162207"/>
            <a:ext cx="1502663" cy="13770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351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RIBA Plan of Work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644356" y="202828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should a Project Manager do/consider?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794278" y="975622"/>
            <a:ext cx="5940461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Stage 1: Preparation and Brief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D60F8C-E3CE-4374-BA19-659C40EF9CA2}"/>
              </a:ext>
            </a:extLst>
          </p:cNvPr>
          <p:cNvSpPr txBox="1"/>
          <p:nvPr/>
        </p:nvSpPr>
        <p:spPr>
          <a:xfrm>
            <a:off x="11411497" y="0"/>
            <a:ext cx="780503" cy="6330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9" name="Graphic 1">
            <a:extLst>
              <a:ext uri="{FF2B5EF4-FFF2-40B4-BE49-F238E27FC236}">
                <a16:creationId xmlns:a16="http://schemas.microsoft.com/office/drawing/2014/main" id="{DF1423CF-8532-4E10-9AEA-BE4065C19BD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84610" y="11476"/>
            <a:ext cx="707390" cy="70739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320A8DE-BFBF-4203-9BB8-8639EE9E6537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56" y="196151"/>
            <a:ext cx="1476000" cy="136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82436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RIBA Plan of Work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603438" y="106804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should a Project Manager do/consider?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612963" y="950671"/>
            <a:ext cx="5021066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Stage 2: Concept Design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D60F8C-E3CE-4374-BA19-659C40EF9CA2}"/>
              </a:ext>
            </a:extLst>
          </p:cNvPr>
          <p:cNvSpPr txBox="1"/>
          <p:nvPr/>
        </p:nvSpPr>
        <p:spPr>
          <a:xfrm>
            <a:off x="11411497" y="0"/>
            <a:ext cx="780503" cy="6330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9" name="Graphic 1">
            <a:extLst>
              <a:ext uri="{FF2B5EF4-FFF2-40B4-BE49-F238E27FC236}">
                <a16:creationId xmlns:a16="http://schemas.microsoft.com/office/drawing/2014/main" id="{DF1423CF-8532-4E10-9AEA-BE4065C19BD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84610" y="11476"/>
            <a:ext cx="707390" cy="70739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7E9BCC1-14C3-484C-893D-2D281A4F99D5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0" y="162207"/>
            <a:ext cx="1476000" cy="136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152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RIBA Plan of Work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692304" y="137128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should a Project Manager do/consider?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701828" y="980995"/>
            <a:ext cx="5940461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Stage 3: Spatial Coordination</a:t>
            </a:r>
          </a:p>
          <a:p>
            <a:endParaRPr lang="en-GB" sz="2800" b="1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D60F8C-E3CE-4374-BA19-659C40EF9CA2}"/>
              </a:ext>
            </a:extLst>
          </p:cNvPr>
          <p:cNvSpPr txBox="1"/>
          <p:nvPr/>
        </p:nvSpPr>
        <p:spPr>
          <a:xfrm>
            <a:off x="11411497" y="0"/>
            <a:ext cx="780503" cy="6330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9" name="Graphic 1">
            <a:extLst>
              <a:ext uri="{FF2B5EF4-FFF2-40B4-BE49-F238E27FC236}">
                <a16:creationId xmlns:a16="http://schemas.microsoft.com/office/drawing/2014/main" id="{DF1423CF-8532-4E10-9AEA-BE4065C19BD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84610" y="11476"/>
            <a:ext cx="707390" cy="70739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AE2D8B3-2D39-4577-BA00-3B39593E786B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04" y="224004"/>
            <a:ext cx="1476000" cy="136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3026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RIBA Plan of Work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700155" y="144346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should a Project Manager do/consider?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709680" y="988213"/>
            <a:ext cx="5021066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Stage 4: Technical Design</a:t>
            </a:r>
          </a:p>
          <a:p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D60F8C-E3CE-4374-BA19-659C40EF9CA2}"/>
              </a:ext>
            </a:extLst>
          </p:cNvPr>
          <p:cNvSpPr txBox="1"/>
          <p:nvPr/>
        </p:nvSpPr>
        <p:spPr>
          <a:xfrm>
            <a:off x="11411497" y="0"/>
            <a:ext cx="780503" cy="6330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9" name="Graphic 1">
            <a:extLst>
              <a:ext uri="{FF2B5EF4-FFF2-40B4-BE49-F238E27FC236}">
                <a16:creationId xmlns:a16="http://schemas.microsoft.com/office/drawing/2014/main" id="{DF1423CF-8532-4E10-9AEA-BE4065C19BD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84610" y="11476"/>
            <a:ext cx="707390" cy="70739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B0FB121-4411-4BDC-91A0-4B8A1024459F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0" y="225010"/>
            <a:ext cx="1476000" cy="136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4176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RIBA Plan of Work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700964" y="173168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should a Project Manager do/consider?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710488" y="1017035"/>
            <a:ext cx="7826802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Stage 5: Manufacturing and Construction</a:t>
            </a:r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D60F8C-E3CE-4374-BA19-659C40EF9CA2}"/>
              </a:ext>
            </a:extLst>
          </p:cNvPr>
          <p:cNvSpPr txBox="1"/>
          <p:nvPr/>
        </p:nvSpPr>
        <p:spPr>
          <a:xfrm>
            <a:off x="11411497" y="0"/>
            <a:ext cx="780503" cy="6330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9" name="Graphic 1">
            <a:extLst>
              <a:ext uri="{FF2B5EF4-FFF2-40B4-BE49-F238E27FC236}">
                <a16:creationId xmlns:a16="http://schemas.microsoft.com/office/drawing/2014/main" id="{DF1423CF-8532-4E10-9AEA-BE4065C19BD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84610" y="11476"/>
            <a:ext cx="707390" cy="70739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9B792E7-128C-49A7-9899-9D919F4923A1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36" y="266217"/>
            <a:ext cx="1476000" cy="136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92858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RIBA Plan of Work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878056" y="116742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should a Project Manager do/consider?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887580" y="960609"/>
            <a:ext cx="7101657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Stage 6: Handover</a:t>
            </a:r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D60F8C-E3CE-4374-BA19-659C40EF9CA2}"/>
              </a:ext>
            </a:extLst>
          </p:cNvPr>
          <p:cNvSpPr txBox="1"/>
          <p:nvPr/>
        </p:nvSpPr>
        <p:spPr>
          <a:xfrm>
            <a:off x="11411497" y="0"/>
            <a:ext cx="780503" cy="6330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9" name="Graphic 1">
            <a:extLst>
              <a:ext uri="{FF2B5EF4-FFF2-40B4-BE49-F238E27FC236}">
                <a16:creationId xmlns:a16="http://schemas.microsoft.com/office/drawing/2014/main" id="{DF1423CF-8532-4E10-9AEA-BE4065C19BD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84610" y="11476"/>
            <a:ext cx="707390" cy="70739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CBAEC0C-1475-48CD-9996-093DB7918604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43" y="257108"/>
            <a:ext cx="1476000" cy="136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2782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09A674-134D-C544-B852-565BAF965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>
                <a:latin typeface="Sitka Small" panose="02000505000000020004" pitchFamily="2" charset="0"/>
              </a:rPr>
              <a:t>RIBA Plan of Work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4C34B34-DA68-9242-B9D0-9156ECB41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23889" y="906193"/>
            <a:ext cx="10494499" cy="633046"/>
          </a:xfrm>
        </p:spPr>
        <p:txBody>
          <a:bodyPr/>
          <a:lstStyle/>
          <a:p>
            <a:r>
              <a:rPr lang="en-GB" dirty="0"/>
              <a:t>At Stage 1: What should a designer do/consider?</a:t>
            </a:r>
          </a:p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55DBC34-F13F-5A4D-83A2-A9C3FBB52631}"/>
              </a:ext>
            </a:extLst>
          </p:cNvPr>
          <p:cNvCxnSpPr>
            <a:cxnSpLocks/>
          </p:cNvCxnSpPr>
          <p:nvPr/>
        </p:nvCxnSpPr>
        <p:spPr>
          <a:xfrm>
            <a:off x="1223889" y="2376267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FDF910-0C74-5948-B5D2-37C6C9BFE8E7}"/>
              </a:ext>
            </a:extLst>
          </p:cNvPr>
          <p:cNvCxnSpPr>
            <a:cxnSpLocks/>
          </p:cNvCxnSpPr>
          <p:nvPr/>
        </p:nvCxnSpPr>
        <p:spPr>
          <a:xfrm>
            <a:off x="1223889" y="28803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65FDB8-864E-8845-B2FF-9F0F15797D76}"/>
              </a:ext>
            </a:extLst>
          </p:cNvPr>
          <p:cNvCxnSpPr/>
          <p:nvPr/>
        </p:nvCxnSpPr>
        <p:spPr>
          <a:xfrm>
            <a:off x="1223889" y="34407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7F9058-212B-FD48-8947-BED62FF298D2}"/>
              </a:ext>
            </a:extLst>
          </p:cNvPr>
          <p:cNvCxnSpPr/>
          <p:nvPr/>
        </p:nvCxnSpPr>
        <p:spPr>
          <a:xfrm>
            <a:off x="1223889" y="40714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3080042-E6D5-EB4F-B25C-7196832F571F}"/>
              </a:ext>
            </a:extLst>
          </p:cNvPr>
          <p:cNvCxnSpPr/>
          <p:nvPr/>
        </p:nvCxnSpPr>
        <p:spPr>
          <a:xfrm>
            <a:off x="1223889" y="471619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E561BD-37F4-FB49-A863-0578F0672991}"/>
              </a:ext>
            </a:extLst>
          </p:cNvPr>
          <p:cNvCxnSpPr/>
          <p:nvPr/>
        </p:nvCxnSpPr>
        <p:spPr>
          <a:xfrm>
            <a:off x="1223889" y="5318760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062DBD-6CFF-3844-B600-51B28ABC6BBE}"/>
              </a:ext>
            </a:extLst>
          </p:cNvPr>
          <p:cNvCxnSpPr/>
          <p:nvPr/>
        </p:nvCxnSpPr>
        <p:spPr>
          <a:xfrm>
            <a:off x="1223889" y="5879123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04EB63B-0840-1046-AA40-D26B07A6C800}"/>
              </a:ext>
            </a:extLst>
          </p:cNvPr>
          <p:cNvCxnSpPr/>
          <p:nvPr/>
        </p:nvCxnSpPr>
        <p:spPr>
          <a:xfrm>
            <a:off x="6525065" y="2341098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AAEE5E9-1705-F443-9CC7-EA1A51BC5B92}"/>
              </a:ext>
            </a:extLst>
          </p:cNvPr>
          <p:cNvCxnSpPr/>
          <p:nvPr/>
        </p:nvCxnSpPr>
        <p:spPr>
          <a:xfrm>
            <a:off x="6525065" y="28451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B471F6-4F1E-2042-A37A-D16C4E98F7E1}"/>
              </a:ext>
            </a:extLst>
          </p:cNvPr>
          <p:cNvCxnSpPr/>
          <p:nvPr/>
        </p:nvCxnSpPr>
        <p:spPr>
          <a:xfrm>
            <a:off x="6525065" y="34055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0515FE1-5955-FA42-A218-C9B1DBD7AD5A}"/>
              </a:ext>
            </a:extLst>
          </p:cNvPr>
          <p:cNvCxnSpPr/>
          <p:nvPr/>
        </p:nvCxnSpPr>
        <p:spPr>
          <a:xfrm>
            <a:off x="6525065" y="4036255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9E99F5-457D-1D48-A04E-6AB75BFA3F94}"/>
              </a:ext>
            </a:extLst>
          </p:cNvPr>
          <p:cNvCxnSpPr/>
          <p:nvPr/>
        </p:nvCxnSpPr>
        <p:spPr>
          <a:xfrm>
            <a:off x="6525065" y="468102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97EB03-1E8F-F647-95D3-45C700B7E2CF}"/>
              </a:ext>
            </a:extLst>
          </p:cNvPr>
          <p:cNvCxnSpPr/>
          <p:nvPr/>
        </p:nvCxnSpPr>
        <p:spPr>
          <a:xfrm>
            <a:off x="6525065" y="5283591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BBEA8B-D284-CF4A-9F78-6F6EBEB89BEF}"/>
              </a:ext>
            </a:extLst>
          </p:cNvPr>
          <p:cNvCxnSpPr/>
          <p:nvPr/>
        </p:nvCxnSpPr>
        <p:spPr>
          <a:xfrm>
            <a:off x="6525065" y="5843954"/>
            <a:ext cx="403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4">
            <a:extLst>
              <a:ext uri="{FF2B5EF4-FFF2-40B4-BE49-F238E27FC236}">
                <a16:creationId xmlns:a16="http://schemas.microsoft.com/office/drawing/2014/main" id="{3FE4B852-B961-40FE-8289-6B9C033D02CD}"/>
              </a:ext>
            </a:extLst>
          </p:cNvPr>
          <p:cNvSpPr txBox="1">
            <a:spLocks/>
          </p:cNvSpPr>
          <p:nvPr/>
        </p:nvSpPr>
        <p:spPr>
          <a:xfrm>
            <a:off x="1779903" y="158208"/>
            <a:ext cx="9987414" cy="1167715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Sitka Small" panose="02000505000000020004" pitchFamily="2" charset="0"/>
              </a:rPr>
              <a:t>What should a Project Manager do/consider?</a:t>
            </a:r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3B80FF81-F081-4E3A-9CC9-8A6419A49E16}"/>
              </a:ext>
            </a:extLst>
          </p:cNvPr>
          <p:cNvSpPr txBox="1">
            <a:spLocks/>
          </p:cNvSpPr>
          <p:nvPr/>
        </p:nvSpPr>
        <p:spPr>
          <a:xfrm>
            <a:off x="1789427" y="1002075"/>
            <a:ext cx="7101657" cy="655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lang="en-US" sz="2700" kern="1200" spc="-100" baseline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  <a:latin typeface="Sitka Small" panose="02000505000000020004" pitchFamily="2" charset="0"/>
              </a:rPr>
              <a:t>Stage 7: Use</a:t>
            </a:r>
            <a:endParaRPr lang="en-GB" sz="2800" dirty="0">
              <a:solidFill>
                <a:schemeClr val="accent3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6F358ED-DA20-4F58-9A80-DCDB52F1512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591" y="6075484"/>
            <a:ext cx="1786255" cy="59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85A4180-B177-43FE-87AB-3B9C877241F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54" y="6185278"/>
            <a:ext cx="425450" cy="425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D60F8C-E3CE-4374-BA19-659C40EF9CA2}"/>
              </a:ext>
            </a:extLst>
          </p:cNvPr>
          <p:cNvSpPr txBox="1"/>
          <p:nvPr/>
        </p:nvSpPr>
        <p:spPr>
          <a:xfrm>
            <a:off x="11411497" y="0"/>
            <a:ext cx="780503" cy="6330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29" name="Graphic 1">
            <a:extLst>
              <a:ext uri="{FF2B5EF4-FFF2-40B4-BE49-F238E27FC236}">
                <a16:creationId xmlns:a16="http://schemas.microsoft.com/office/drawing/2014/main" id="{DF1423CF-8532-4E10-9AEA-BE4065C19BD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84610" y="11476"/>
            <a:ext cx="707390" cy="70739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EFBD84D-23A8-4D40-BA19-AE28ED2F836F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03" y="182714"/>
            <a:ext cx="1476000" cy="136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847378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Offsite PM Handout_PM Tasks at RIBA stages[2020041817231595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TYPE" val="ctColumnBox"/>
  <p:tag name="ARS_CHARTPARA_DATAFORMAT" val="ltNumberValue"/>
  <p:tag name="ARS_CHARTPARA_SHOWTIME" val="csStop"/>
  <p:tag name="ARS_CHARTPARA_NUMBERDEC" val="0"/>
  <p:tag name="ARS_CHARTPARA_DATAPERCENTBASE" val="crResponse"/>
  <p:tag name="ARS_CHARTPARA_PERCENTDEC" val="2"/>
  <p:tag name="ARS_CHARTPARA_SHOW3D" val="0"/>
  <p:tag name="ARS_CHARTPARA_SHOWWINDOW" val="0"/>
  <p:tag name="ARS_CHARTPOINTWIDTH" val="0.5"/>
  <p:tag name="ARS_CHARTSHOWITEMTEXT" val="0"/>
  <p:tag name="ARS_CHARTPARA_TEXTCHARTSPACEORLINE" val="0"/>
  <p:tag name="ARS_CHARTPARA_TEXTCHARTTYPEBYLINE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1008</Words>
  <Application>Microsoft Office PowerPoint</Application>
  <PresentationFormat>Widescreen</PresentationFormat>
  <Paragraphs>144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Bitter Regular</vt:lpstr>
      <vt:lpstr>Calibri</vt:lpstr>
      <vt:lpstr>Calibri Light</vt:lpstr>
      <vt:lpstr>Sitka Small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for Logistics Slide Deck</dc:title>
  <dc:creator>David Emery</dc:creator>
  <cp:lastModifiedBy>Imogen Player</cp:lastModifiedBy>
  <cp:revision>22</cp:revision>
  <dcterms:created xsi:type="dcterms:W3CDTF">2019-11-11T13:50:50Z</dcterms:created>
  <dcterms:modified xsi:type="dcterms:W3CDTF">2020-04-23T14:39:20Z</dcterms:modified>
</cp:coreProperties>
</file>