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6.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7.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tags/tag8.xml" ContentType="application/vnd.openxmlformats-officedocument.presentationml.tags+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tags/tag9.xml" ContentType="application/vnd.openxmlformats-officedocument.presentationml.tags+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1" r:id="rId4"/>
  </p:sldMasterIdLst>
  <p:notesMasterIdLst>
    <p:notesMasterId r:id="rId59"/>
  </p:notesMasterIdLst>
  <p:handoutMasterIdLst>
    <p:handoutMasterId r:id="rId60"/>
  </p:handoutMasterIdLst>
  <p:sldIdLst>
    <p:sldId id="293" r:id="rId5"/>
    <p:sldId id="2145704903" r:id="rId6"/>
    <p:sldId id="301" r:id="rId7"/>
    <p:sldId id="2145704759" r:id="rId8"/>
    <p:sldId id="2145704684" r:id="rId9"/>
    <p:sldId id="2145704888" r:id="rId10"/>
    <p:sldId id="321" r:id="rId11"/>
    <p:sldId id="2145704730" r:id="rId12"/>
    <p:sldId id="2145704544" r:id="rId13"/>
    <p:sldId id="2145704718" r:id="rId14"/>
    <p:sldId id="2145704547" r:id="rId15"/>
    <p:sldId id="2145704706" r:id="rId16"/>
    <p:sldId id="2145704707" r:id="rId17"/>
    <p:sldId id="2145704708" r:id="rId18"/>
    <p:sldId id="2145704751" r:id="rId19"/>
    <p:sldId id="2145704794" r:id="rId20"/>
    <p:sldId id="2145704711" r:id="rId21"/>
    <p:sldId id="2145704712" r:id="rId22"/>
    <p:sldId id="2145704686" r:id="rId23"/>
    <p:sldId id="2145704885" r:id="rId24"/>
    <p:sldId id="263" r:id="rId25"/>
    <p:sldId id="2145704720" r:id="rId26"/>
    <p:sldId id="2145704732" r:id="rId27"/>
    <p:sldId id="2145704733" r:id="rId28"/>
    <p:sldId id="2145704728" r:id="rId29"/>
    <p:sldId id="2145704795" r:id="rId30"/>
    <p:sldId id="2145704881" r:id="rId31"/>
    <p:sldId id="2145704882" r:id="rId32"/>
    <p:sldId id="2145704689" r:id="rId33"/>
    <p:sldId id="2145704688" r:id="rId34"/>
    <p:sldId id="2145704734" r:id="rId35"/>
    <p:sldId id="279" r:id="rId36"/>
    <p:sldId id="2145704716" r:id="rId37"/>
    <p:sldId id="2145704883" r:id="rId38"/>
    <p:sldId id="2145704884" r:id="rId39"/>
    <p:sldId id="2145704886" r:id="rId40"/>
    <p:sldId id="264" r:id="rId41"/>
    <p:sldId id="2145704721" r:id="rId42"/>
    <p:sldId id="271" r:id="rId43"/>
    <p:sldId id="2145704722" r:id="rId44"/>
    <p:sldId id="2145704735" r:id="rId45"/>
    <p:sldId id="2145704736" r:id="rId46"/>
    <p:sldId id="277" r:id="rId47"/>
    <p:sldId id="2145704887" r:id="rId48"/>
    <p:sldId id="278" r:id="rId49"/>
    <p:sldId id="2145704545" r:id="rId50"/>
    <p:sldId id="2145704548" r:id="rId51"/>
    <p:sldId id="2145704889" r:id="rId52"/>
    <p:sldId id="2145704786" r:id="rId53"/>
    <p:sldId id="2145704772" r:id="rId54"/>
    <p:sldId id="2145704774" r:id="rId55"/>
    <p:sldId id="2145704776" r:id="rId56"/>
    <p:sldId id="2145704777" r:id="rId57"/>
    <p:sldId id="2145704779" r:id="rId58"/>
  </p:sldIdLst>
  <p:sldSz cx="12192000" cy="6858000"/>
  <p:notesSz cx="6858000" cy="9144000"/>
  <p:custDataLst>
    <p:tags r:id="rId6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15" userDrawn="1">
          <p15:clr>
            <a:srgbClr val="A4A3A4"/>
          </p15:clr>
        </p15:guide>
        <p15:guide id="4" pos="726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D47730-206A-8B74-E241-B2EAC4275201}" name="Craig Turp" initials="CT" userId="S::Craig.Turp@arup.com::b627c10f-7265-412d-bf17-cf454dd26a9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Lee, Lucy" initials="LL" lastIdx="1" clrIdx="6">
    <p:extLst>
      <p:ext uri="{19B8F6BF-5375-455C-9EA6-DF929625EA0E}">
        <p15:presenceInfo xmlns:p15="http://schemas.microsoft.com/office/powerpoint/2012/main" userId="S-1-5-21-1105808109-960391626-1282477107-14292" providerId="AD"/>
      </p:ext>
    </p:extLst>
  </p:cmAuthor>
  <p:cmAuthor id="1" name="Coffey, Tim" initials="CT" lastIdx="5" clrIdx="0">
    <p:extLst>
      <p:ext uri="{19B8F6BF-5375-455C-9EA6-DF929625EA0E}">
        <p15:presenceInfo xmlns:p15="http://schemas.microsoft.com/office/powerpoint/2012/main" userId="S-1-5-21-1105808109-960391626-1282477107-170644" providerId="AD"/>
      </p:ext>
    </p:extLst>
  </p:cmAuthor>
  <p:cmAuthor id="2" name="Garlinge, Liz" initials="GL" lastIdx="14" clrIdx="1">
    <p:extLst>
      <p:ext uri="{19B8F6BF-5375-455C-9EA6-DF929625EA0E}">
        <p15:presenceInfo xmlns:p15="http://schemas.microsoft.com/office/powerpoint/2012/main" userId="S-1-5-21-1105808109-960391626-1282477107-155765" providerId="AD"/>
      </p:ext>
    </p:extLst>
  </p:cmAuthor>
  <p:cmAuthor id="3" name="Tiph Hadacek" initials="TH" lastIdx="7" clrIdx="2">
    <p:extLst>
      <p:ext uri="{19B8F6BF-5375-455C-9EA6-DF929625EA0E}">
        <p15:presenceInfo xmlns:p15="http://schemas.microsoft.com/office/powerpoint/2012/main" userId="S::Tiph.Hadacek@arup.com::66d82488-c9d1-450e-8b45-16264ddcad6f" providerId="AD"/>
      </p:ext>
    </p:extLst>
  </p:cmAuthor>
  <p:cmAuthor id="4" name="Alessandro Ferrara" initials="AF" lastIdx="1" clrIdx="3">
    <p:extLst>
      <p:ext uri="{19B8F6BF-5375-455C-9EA6-DF929625EA0E}">
        <p15:presenceInfo xmlns:p15="http://schemas.microsoft.com/office/powerpoint/2012/main" userId="S::Alessandro.Ferrara@arup.com::0860e7eb-bb19-414a-b2ae-a74d96eae682" providerId="AD"/>
      </p:ext>
    </p:extLst>
  </p:cmAuthor>
  <p:cmAuthor id="5" name="Pinheiro, Mark" initials="PM" lastIdx="1" clrIdx="4">
    <p:extLst>
      <p:ext uri="{19B8F6BF-5375-455C-9EA6-DF929625EA0E}">
        <p15:presenceInfo xmlns:p15="http://schemas.microsoft.com/office/powerpoint/2012/main" userId="S-1-5-21-1105808109-960391626-1282477107-104454" providerId="AD"/>
      </p:ext>
    </p:extLst>
  </p:cmAuthor>
  <p:cmAuthor id="6" name="Knighton, Clare" initials="KC" lastIdx="1" clrIdx="5">
    <p:extLst>
      <p:ext uri="{19B8F6BF-5375-455C-9EA6-DF929625EA0E}">
        <p15:presenceInfo xmlns:p15="http://schemas.microsoft.com/office/powerpoint/2012/main" userId="S-1-5-21-1105808109-960391626-1282477107-2812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FD5EA"/>
    <a:srgbClr val="4472C4"/>
    <a:srgbClr val="4A4A4A"/>
    <a:srgbClr val="002E5F"/>
    <a:srgbClr val="009FD7"/>
    <a:srgbClr val="008BCB"/>
    <a:srgbClr val="CB26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2" autoAdjust="0"/>
    <p:restoredTop sz="75129" autoAdjust="0"/>
  </p:normalViewPr>
  <p:slideViewPr>
    <p:cSldViewPr snapToGrid="0">
      <p:cViewPr varScale="1">
        <p:scale>
          <a:sx n="50" d="100"/>
          <a:sy n="50" d="100"/>
        </p:scale>
        <p:origin x="592" y="36"/>
      </p:cViewPr>
      <p:guideLst>
        <p:guide orient="horz" pos="2160"/>
        <p:guide pos="3840"/>
        <p:guide pos="415"/>
        <p:guide pos="72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tags" Target="tags/tag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67"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D9F8AF-89DB-4878-A41D-E3A6CE1F1E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B31679D-8C69-4603-B4FE-59D86AA5C6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054E6E-6013-4FCC-9997-AAB942AF1C5E}" type="datetimeFigureOut">
              <a:rPr lang="en-GB" smtClean="0"/>
              <a:t>26/02/2024</a:t>
            </a:fld>
            <a:endParaRPr lang="en-GB"/>
          </a:p>
        </p:txBody>
      </p:sp>
      <p:sp>
        <p:nvSpPr>
          <p:cNvPr id="4" name="Footer Placeholder 3">
            <a:extLst>
              <a:ext uri="{FF2B5EF4-FFF2-40B4-BE49-F238E27FC236}">
                <a16:creationId xmlns:a16="http://schemas.microsoft.com/office/drawing/2014/main" id="{178D541B-379C-48AF-BA94-661C2CAD87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4D74BF6-7CE9-469C-A532-19552D53545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A658BA-741A-4464-B2BB-6A94D1D9E4A7}" type="slidenum">
              <a:rPr lang="en-GB" smtClean="0"/>
              <a:t>‹#›</a:t>
            </a:fld>
            <a:endParaRPr lang="en-GB"/>
          </a:p>
        </p:txBody>
      </p:sp>
    </p:spTree>
    <p:extLst>
      <p:ext uri="{BB962C8B-B14F-4D97-AF65-F5344CB8AC3E}">
        <p14:creationId xmlns:p14="http://schemas.microsoft.com/office/powerpoint/2010/main" val="575752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7F92CB-7B22-4B19-8043-C7DC223868FC}" type="datetimeFigureOut">
              <a:rPr lang="en-GB" smtClean="0"/>
              <a:t>26/02/2024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4B73D-144E-4479-B300-F3AE3BB680C9}" type="slidenum">
              <a:rPr lang="en-GB" smtClean="0"/>
              <a:t>‹#›</a:t>
            </a:fld>
            <a:endParaRPr lang="en-GB"/>
          </a:p>
        </p:txBody>
      </p:sp>
    </p:spTree>
    <p:extLst>
      <p:ext uri="{BB962C8B-B14F-4D97-AF65-F5344CB8AC3E}">
        <p14:creationId xmlns:p14="http://schemas.microsoft.com/office/powerpoint/2010/main" val="537317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a:t>
            </a:fld>
            <a:endParaRPr lang="en-GB"/>
          </a:p>
        </p:txBody>
      </p:sp>
    </p:spTree>
    <p:extLst>
      <p:ext uri="{BB962C8B-B14F-4D97-AF65-F5344CB8AC3E}">
        <p14:creationId xmlns:p14="http://schemas.microsoft.com/office/powerpoint/2010/main" val="2530515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11</a:t>
            </a:fld>
            <a:endParaRPr lang="en-GB" dirty="0"/>
          </a:p>
        </p:txBody>
      </p:sp>
    </p:spTree>
    <p:extLst>
      <p:ext uri="{BB962C8B-B14F-4D97-AF65-F5344CB8AC3E}">
        <p14:creationId xmlns:p14="http://schemas.microsoft.com/office/powerpoint/2010/main" val="3010947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12</a:t>
            </a:fld>
            <a:endParaRPr lang="en-GB" dirty="0"/>
          </a:p>
        </p:txBody>
      </p:sp>
    </p:spTree>
    <p:extLst>
      <p:ext uri="{BB962C8B-B14F-4D97-AF65-F5344CB8AC3E}">
        <p14:creationId xmlns:p14="http://schemas.microsoft.com/office/powerpoint/2010/main" val="4156144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13</a:t>
            </a:fld>
            <a:endParaRPr lang="en-GB" dirty="0"/>
          </a:p>
        </p:txBody>
      </p:sp>
    </p:spTree>
    <p:extLst>
      <p:ext uri="{BB962C8B-B14F-4D97-AF65-F5344CB8AC3E}">
        <p14:creationId xmlns:p14="http://schemas.microsoft.com/office/powerpoint/2010/main" val="1544123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14</a:t>
            </a:fld>
            <a:endParaRPr lang="en-GB" dirty="0"/>
          </a:p>
        </p:txBody>
      </p:sp>
    </p:spTree>
    <p:extLst>
      <p:ext uri="{BB962C8B-B14F-4D97-AF65-F5344CB8AC3E}">
        <p14:creationId xmlns:p14="http://schemas.microsoft.com/office/powerpoint/2010/main" val="1805234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15</a:t>
            </a:fld>
            <a:endParaRPr lang="en-GB" dirty="0"/>
          </a:p>
        </p:txBody>
      </p:sp>
    </p:spTree>
    <p:extLst>
      <p:ext uri="{BB962C8B-B14F-4D97-AF65-F5344CB8AC3E}">
        <p14:creationId xmlns:p14="http://schemas.microsoft.com/office/powerpoint/2010/main" val="2192909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16</a:t>
            </a:fld>
            <a:endParaRPr lang="en-GB" dirty="0"/>
          </a:p>
        </p:txBody>
      </p:sp>
    </p:spTree>
    <p:extLst>
      <p:ext uri="{BB962C8B-B14F-4D97-AF65-F5344CB8AC3E}">
        <p14:creationId xmlns:p14="http://schemas.microsoft.com/office/powerpoint/2010/main" val="20467862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17</a:t>
            </a:fld>
            <a:endParaRPr lang="en-GB"/>
          </a:p>
        </p:txBody>
      </p:sp>
    </p:spTree>
    <p:extLst>
      <p:ext uri="{BB962C8B-B14F-4D97-AF65-F5344CB8AC3E}">
        <p14:creationId xmlns:p14="http://schemas.microsoft.com/office/powerpoint/2010/main" val="5623844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18</a:t>
            </a:fld>
            <a:endParaRPr lang="en-GB"/>
          </a:p>
        </p:txBody>
      </p:sp>
    </p:spTree>
    <p:extLst>
      <p:ext uri="{BB962C8B-B14F-4D97-AF65-F5344CB8AC3E}">
        <p14:creationId xmlns:p14="http://schemas.microsoft.com/office/powerpoint/2010/main" val="1812071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19</a:t>
            </a:fld>
            <a:endParaRPr lang="en-GB"/>
          </a:p>
        </p:txBody>
      </p:sp>
    </p:spTree>
    <p:extLst>
      <p:ext uri="{BB962C8B-B14F-4D97-AF65-F5344CB8AC3E}">
        <p14:creationId xmlns:p14="http://schemas.microsoft.com/office/powerpoint/2010/main" val="1067486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20</a:t>
            </a:fld>
            <a:endParaRPr lang="en-GB"/>
          </a:p>
        </p:txBody>
      </p:sp>
    </p:spTree>
    <p:extLst>
      <p:ext uri="{BB962C8B-B14F-4D97-AF65-F5344CB8AC3E}">
        <p14:creationId xmlns:p14="http://schemas.microsoft.com/office/powerpoint/2010/main" val="232876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a:t>
            </a:fld>
            <a:endParaRPr lang="en-GB"/>
          </a:p>
        </p:txBody>
      </p:sp>
    </p:spTree>
    <p:extLst>
      <p:ext uri="{BB962C8B-B14F-4D97-AF65-F5344CB8AC3E}">
        <p14:creationId xmlns:p14="http://schemas.microsoft.com/office/powerpoint/2010/main" val="6263937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21</a:t>
            </a:fld>
            <a:endParaRPr lang="en-GB"/>
          </a:p>
        </p:txBody>
      </p:sp>
    </p:spTree>
    <p:extLst>
      <p:ext uri="{BB962C8B-B14F-4D97-AF65-F5344CB8AC3E}">
        <p14:creationId xmlns:p14="http://schemas.microsoft.com/office/powerpoint/2010/main" val="259955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22</a:t>
            </a:fld>
            <a:endParaRPr lang="en-GB"/>
          </a:p>
        </p:txBody>
      </p:sp>
    </p:spTree>
    <p:extLst>
      <p:ext uri="{BB962C8B-B14F-4D97-AF65-F5344CB8AC3E}">
        <p14:creationId xmlns:p14="http://schemas.microsoft.com/office/powerpoint/2010/main" val="3782979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23</a:t>
            </a:fld>
            <a:endParaRPr lang="en-GB"/>
          </a:p>
        </p:txBody>
      </p:sp>
    </p:spTree>
    <p:extLst>
      <p:ext uri="{BB962C8B-B14F-4D97-AF65-F5344CB8AC3E}">
        <p14:creationId xmlns:p14="http://schemas.microsoft.com/office/powerpoint/2010/main" val="27910467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24</a:t>
            </a:fld>
            <a:endParaRPr lang="en-GB"/>
          </a:p>
        </p:txBody>
      </p:sp>
    </p:spTree>
    <p:extLst>
      <p:ext uri="{BB962C8B-B14F-4D97-AF65-F5344CB8AC3E}">
        <p14:creationId xmlns:p14="http://schemas.microsoft.com/office/powerpoint/2010/main" val="31773640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25</a:t>
            </a:fld>
            <a:endParaRPr lang="en-GB"/>
          </a:p>
        </p:txBody>
      </p:sp>
    </p:spTree>
    <p:extLst>
      <p:ext uri="{BB962C8B-B14F-4D97-AF65-F5344CB8AC3E}">
        <p14:creationId xmlns:p14="http://schemas.microsoft.com/office/powerpoint/2010/main" val="3760867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26</a:t>
            </a:fld>
            <a:endParaRPr lang="en-GB"/>
          </a:p>
        </p:txBody>
      </p:sp>
    </p:spTree>
    <p:extLst>
      <p:ext uri="{BB962C8B-B14F-4D97-AF65-F5344CB8AC3E}">
        <p14:creationId xmlns:p14="http://schemas.microsoft.com/office/powerpoint/2010/main" val="10323156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27</a:t>
            </a:fld>
            <a:endParaRPr lang="en-GB"/>
          </a:p>
        </p:txBody>
      </p:sp>
    </p:spTree>
    <p:extLst>
      <p:ext uri="{BB962C8B-B14F-4D97-AF65-F5344CB8AC3E}">
        <p14:creationId xmlns:p14="http://schemas.microsoft.com/office/powerpoint/2010/main" val="1764291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28</a:t>
            </a:fld>
            <a:endParaRPr lang="en-GB"/>
          </a:p>
        </p:txBody>
      </p:sp>
    </p:spTree>
    <p:extLst>
      <p:ext uri="{BB962C8B-B14F-4D97-AF65-F5344CB8AC3E}">
        <p14:creationId xmlns:p14="http://schemas.microsoft.com/office/powerpoint/2010/main" val="1575869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29</a:t>
            </a:fld>
            <a:endParaRPr lang="en-GB"/>
          </a:p>
        </p:txBody>
      </p:sp>
    </p:spTree>
    <p:extLst>
      <p:ext uri="{BB962C8B-B14F-4D97-AF65-F5344CB8AC3E}">
        <p14:creationId xmlns:p14="http://schemas.microsoft.com/office/powerpoint/2010/main" val="38450151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30</a:t>
            </a:fld>
            <a:endParaRPr lang="en-GB"/>
          </a:p>
        </p:txBody>
      </p:sp>
    </p:spTree>
    <p:extLst>
      <p:ext uri="{BB962C8B-B14F-4D97-AF65-F5344CB8AC3E}">
        <p14:creationId xmlns:p14="http://schemas.microsoft.com/office/powerpoint/2010/main" val="1626577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a:t>
            </a:fld>
            <a:endParaRPr lang="en-GB"/>
          </a:p>
        </p:txBody>
      </p:sp>
    </p:spTree>
    <p:extLst>
      <p:ext uri="{BB962C8B-B14F-4D97-AF65-F5344CB8AC3E}">
        <p14:creationId xmlns:p14="http://schemas.microsoft.com/office/powerpoint/2010/main" val="15711161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31</a:t>
            </a:fld>
            <a:endParaRPr lang="en-GB"/>
          </a:p>
        </p:txBody>
      </p:sp>
    </p:spTree>
    <p:extLst>
      <p:ext uri="{BB962C8B-B14F-4D97-AF65-F5344CB8AC3E}">
        <p14:creationId xmlns:p14="http://schemas.microsoft.com/office/powerpoint/2010/main" val="17498788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32</a:t>
            </a:fld>
            <a:endParaRPr lang="en-GB"/>
          </a:p>
        </p:txBody>
      </p:sp>
    </p:spTree>
    <p:extLst>
      <p:ext uri="{BB962C8B-B14F-4D97-AF65-F5344CB8AC3E}">
        <p14:creationId xmlns:p14="http://schemas.microsoft.com/office/powerpoint/2010/main" val="4249194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33</a:t>
            </a:fld>
            <a:endParaRPr lang="en-GB"/>
          </a:p>
        </p:txBody>
      </p:sp>
    </p:spTree>
    <p:extLst>
      <p:ext uri="{BB962C8B-B14F-4D97-AF65-F5344CB8AC3E}">
        <p14:creationId xmlns:p14="http://schemas.microsoft.com/office/powerpoint/2010/main" val="41613116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34</a:t>
            </a:fld>
            <a:endParaRPr lang="en-GB"/>
          </a:p>
        </p:txBody>
      </p:sp>
    </p:spTree>
    <p:extLst>
      <p:ext uri="{BB962C8B-B14F-4D97-AF65-F5344CB8AC3E}">
        <p14:creationId xmlns:p14="http://schemas.microsoft.com/office/powerpoint/2010/main" val="13675597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35</a:t>
            </a:fld>
            <a:endParaRPr lang="en-GB"/>
          </a:p>
        </p:txBody>
      </p:sp>
    </p:spTree>
    <p:extLst>
      <p:ext uri="{BB962C8B-B14F-4D97-AF65-F5344CB8AC3E}">
        <p14:creationId xmlns:p14="http://schemas.microsoft.com/office/powerpoint/2010/main" val="21164770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36</a:t>
            </a:fld>
            <a:endParaRPr lang="en-GB"/>
          </a:p>
        </p:txBody>
      </p:sp>
    </p:spTree>
    <p:extLst>
      <p:ext uri="{BB962C8B-B14F-4D97-AF65-F5344CB8AC3E}">
        <p14:creationId xmlns:p14="http://schemas.microsoft.com/office/powerpoint/2010/main" val="24163932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37</a:t>
            </a:fld>
            <a:endParaRPr lang="en-GB"/>
          </a:p>
        </p:txBody>
      </p:sp>
    </p:spTree>
    <p:extLst>
      <p:ext uri="{BB962C8B-B14F-4D97-AF65-F5344CB8AC3E}">
        <p14:creationId xmlns:p14="http://schemas.microsoft.com/office/powerpoint/2010/main" val="25578751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38</a:t>
            </a:fld>
            <a:endParaRPr lang="en-GB"/>
          </a:p>
        </p:txBody>
      </p:sp>
    </p:spTree>
    <p:extLst>
      <p:ext uri="{BB962C8B-B14F-4D97-AF65-F5344CB8AC3E}">
        <p14:creationId xmlns:p14="http://schemas.microsoft.com/office/powerpoint/2010/main" val="5118300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39</a:t>
            </a:fld>
            <a:endParaRPr lang="en-GB"/>
          </a:p>
        </p:txBody>
      </p:sp>
    </p:spTree>
    <p:extLst>
      <p:ext uri="{BB962C8B-B14F-4D97-AF65-F5344CB8AC3E}">
        <p14:creationId xmlns:p14="http://schemas.microsoft.com/office/powerpoint/2010/main" val="19059061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40</a:t>
            </a:fld>
            <a:endParaRPr lang="en-GB"/>
          </a:p>
        </p:txBody>
      </p:sp>
    </p:spTree>
    <p:extLst>
      <p:ext uri="{BB962C8B-B14F-4D97-AF65-F5344CB8AC3E}">
        <p14:creationId xmlns:p14="http://schemas.microsoft.com/office/powerpoint/2010/main" val="1440605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5</a:t>
            </a:fld>
            <a:endParaRPr lang="en-GB"/>
          </a:p>
        </p:txBody>
      </p:sp>
    </p:spTree>
    <p:extLst>
      <p:ext uri="{BB962C8B-B14F-4D97-AF65-F5344CB8AC3E}">
        <p14:creationId xmlns:p14="http://schemas.microsoft.com/office/powerpoint/2010/main" val="5623844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41</a:t>
            </a:fld>
            <a:endParaRPr lang="en-GB"/>
          </a:p>
        </p:txBody>
      </p:sp>
    </p:spTree>
    <p:extLst>
      <p:ext uri="{BB962C8B-B14F-4D97-AF65-F5344CB8AC3E}">
        <p14:creationId xmlns:p14="http://schemas.microsoft.com/office/powerpoint/2010/main" val="41227714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42</a:t>
            </a:fld>
            <a:endParaRPr lang="en-GB"/>
          </a:p>
        </p:txBody>
      </p:sp>
    </p:spTree>
    <p:extLst>
      <p:ext uri="{BB962C8B-B14F-4D97-AF65-F5344CB8AC3E}">
        <p14:creationId xmlns:p14="http://schemas.microsoft.com/office/powerpoint/2010/main" val="2480038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43</a:t>
            </a:fld>
            <a:endParaRPr lang="en-GB"/>
          </a:p>
        </p:txBody>
      </p:sp>
    </p:spTree>
    <p:extLst>
      <p:ext uri="{BB962C8B-B14F-4D97-AF65-F5344CB8AC3E}">
        <p14:creationId xmlns:p14="http://schemas.microsoft.com/office/powerpoint/2010/main" val="6492581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44</a:t>
            </a:fld>
            <a:endParaRPr lang="en-GB"/>
          </a:p>
        </p:txBody>
      </p:sp>
    </p:spTree>
    <p:extLst>
      <p:ext uri="{BB962C8B-B14F-4D97-AF65-F5344CB8AC3E}">
        <p14:creationId xmlns:p14="http://schemas.microsoft.com/office/powerpoint/2010/main" val="18189332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45</a:t>
            </a:fld>
            <a:endParaRPr lang="en-GB"/>
          </a:p>
        </p:txBody>
      </p:sp>
    </p:spTree>
    <p:extLst>
      <p:ext uri="{BB962C8B-B14F-4D97-AF65-F5344CB8AC3E}">
        <p14:creationId xmlns:p14="http://schemas.microsoft.com/office/powerpoint/2010/main" val="15328137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46</a:t>
            </a:fld>
            <a:endParaRPr lang="en-GB"/>
          </a:p>
        </p:txBody>
      </p:sp>
    </p:spTree>
    <p:extLst>
      <p:ext uri="{BB962C8B-B14F-4D97-AF65-F5344CB8AC3E}">
        <p14:creationId xmlns:p14="http://schemas.microsoft.com/office/powerpoint/2010/main" val="349170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47</a:t>
            </a:fld>
            <a:endParaRPr lang="en-GB"/>
          </a:p>
        </p:txBody>
      </p:sp>
    </p:spTree>
    <p:extLst>
      <p:ext uri="{BB962C8B-B14F-4D97-AF65-F5344CB8AC3E}">
        <p14:creationId xmlns:p14="http://schemas.microsoft.com/office/powerpoint/2010/main" val="16597057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48</a:t>
            </a:fld>
            <a:endParaRPr lang="en-GB"/>
          </a:p>
        </p:txBody>
      </p:sp>
    </p:spTree>
    <p:extLst>
      <p:ext uri="{BB962C8B-B14F-4D97-AF65-F5344CB8AC3E}">
        <p14:creationId xmlns:p14="http://schemas.microsoft.com/office/powerpoint/2010/main" val="5104666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We hope you found this Awareness Guide useful. For further information including access to the latest model contract documents please visit the website shown on the screen.</a:t>
            </a:r>
          </a:p>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49</a:t>
            </a:fld>
            <a:endParaRPr lang="en-GB"/>
          </a:p>
        </p:txBody>
      </p:sp>
    </p:spTree>
    <p:extLst>
      <p:ext uri="{BB962C8B-B14F-4D97-AF65-F5344CB8AC3E}">
        <p14:creationId xmlns:p14="http://schemas.microsoft.com/office/powerpoint/2010/main" val="245181856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50</a:t>
            </a:fld>
            <a:endParaRPr lang="en-GB"/>
          </a:p>
        </p:txBody>
      </p:sp>
    </p:spTree>
    <p:extLst>
      <p:ext uri="{BB962C8B-B14F-4D97-AF65-F5344CB8AC3E}">
        <p14:creationId xmlns:p14="http://schemas.microsoft.com/office/powerpoint/2010/main" val="3480920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6</a:t>
            </a:fld>
            <a:endParaRPr lang="en-GB"/>
          </a:p>
        </p:txBody>
      </p:sp>
    </p:spTree>
    <p:extLst>
      <p:ext uri="{BB962C8B-B14F-4D97-AF65-F5344CB8AC3E}">
        <p14:creationId xmlns:p14="http://schemas.microsoft.com/office/powerpoint/2010/main" val="5192823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51</a:t>
            </a:fld>
            <a:endParaRPr lang="en-GB"/>
          </a:p>
        </p:txBody>
      </p:sp>
    </p:spTree>
    <p:extLst>
      <p:ext uri="{BB962C8B-B14F-4D97-AF65-F5344CB8AC3E}">
        <p14:creationId xmlns:p14="http://schemas.microsoft.com/office/powerpoint/2010/main" val="164929423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52</a:t>
            </a:fld>
            <a:endParaRPr lang="en-GB"/>
          </a:p>
        </p:txBody>
      </p:sp>
    </p:spTree>
    <p:extLst>
      <p:ext uri="{BB962C8B-B14F-4D97-AF65-F5344CB8AC3E}">
        <p14:creationId xmlns:p14="http://schemas.microsoft.com/office/powerpoint/2010/main" val="20666141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53</a:t>
            </a:fld>
            <a:endParaRPr lang="en-GB"/>
          </a:p>
        </p:txBody>
      </p:sp>
    </p:spTree>
    <p:extLst>
      <p:ext uri="{BB962C8B-B14F-4D97-AF65-F5344CB8AC3E}">
        <p14:creationId xmlns:p14="http://schemas.microsoft.com/office/powerpoint/2010/main" val="3280785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944B73D-144E-4479-B300-F3AE3BB680C9}" type="slidenum">
              <a:rPr lang="en-GB" smtClean="0"/>
              <a:t>54</a:t>
            </a:fld>
            <a:endParaRPr lang="en-GB"/>
          </a:p>
        </p:txBody>
      </p:sp>
    </p:spTree>
    <p:extLst>
      <p:ext uri="{BB962C8B-B14F-4D97-AF65-F5344CB8AC3E}">
        <p14:creationId xmlns:p14="http://schemas.microsoft.com/office/powerpoint/2010/main" val="3281428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7</a:t>
            </a:fld>
            <a:endParaRPr lang="en-GB" dirty="0"/>
          </a:p>
        </p:txBody>
      </p:sp>
    </p:spTree>
    <p:extLst>
      <p:ext uri="{BB962C8B-B14F-4D97-AF65-F5344CB8AC3E}">
        <p14:creationId xmlns:p14="http://schemas.microsoft.com/office/powerpoint/2010/main" val="1051042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8</a:t>
            </a:fld>
            <a:endParaRPr lang="en-GB"/>
          </a:p>
        </p:txBody>
      </p:sp>
    </p:spTree>
    <p:extLst>
      <p:ext uri="{BB962C8B-B14F-4D97-AF65-F5344CB8AC3E}">
        <p14:creationId xmlns:p14="http://schemas.microsoft.com/office/powerpoint/2010/main" val="4106140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9</a:t>
            </a:fld>
            <a:endParaRPr lang="en-GB" dirty="0"/>
          </a:p>
        </p:txBody>
      </p:sp>
    </p:spTree>
    <p:extLst>
      <p:ext uri="{BB962C8B-B14F-4D97-AF65-F5344CB8AC3E}">
        <p14:creationId xmlns:p14="http://schemas.microsoft.com/office/powerpoint/2010/main" val="3648422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44B73D-144E-4479-B300-F3AE3BB680C9}" type="slidenum">
              <a:rPr lang="en-GB" smtClean="0"/>
              <a:t>10</a:t>
            </a:fld>
            <a:endParaRPr lang="en-GB" dirty="0"/>
          </a:p>
        </p:txBody>
      </p:sp>
    </p:spTree>
    <p:extLst>
      <p:ext uri="{BB962C8B-B14F-4D97-AF65-F5344CB8AC3E}">
        <p14:creationId xmlns:p14="http://schemas.microsoft.com/office/powerpoint/2010/main" val="2525681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rgbClr val="009FD7"/>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743EC78-88E8-451A-854F-761A6A1D0151}"/>
              </a:ext>
            </a:extLst>
          </p:cNvPr>
          <p:cNvSpPr/>
          <p:nvPr userDrawn="1"/>
        </p:nvSpPr>
        <p:spPr>
          <a:xfrm>
            <a:off x="4" y="0"/>
            <a:ext cx="9078065" cy="4430812"/>
          </a:xfrm>
          <a:custGeom>
            <a:avLst/>
            <a:gdLst>
              <a:gd name="connsiteX0" fmla="*/ 0 w 9078065"/>
              <a:gd name="connsiteY0" fmla="*/ 0 h 4430812"/>
              <a:gd name="connsiteX1" fmla="*/ 9078065 w 9078065"/>
              <a:gd name="connsiteY1" fmla="*/ 0 h 4430812"/>
              <a:gd name="connsiteX2" fmla="*/ 8614924 w 9078065"/>
              <a:gd name="connsiteY2" fmla="*/ 3393971 h 4430812"/>
              <a:gd name="connsiteX3" fmla="*/ 0 w 9078065"/>
              <a:gd name="connsiteY3" fmla="*/ 4430812 h 4430812"/>
            </a:gdLst>
            <a:ahLst/>
            <a:cxnLst>
              <a:cxn ang="0">
                <a:pos x="connsiteX0" y="connsiteY0"/>
              </a:cxn>
              <a:cxn ang="0">
                <a:pos x="connsiteX1" y="connsiteY1"/>
              </a:cxn>
              <a:cxn ang="0">
                <a:pos x="connsiteX2" y="connsiteY2"/>
              </a:cxn>
              <a:cxn ang="0">
                <a:pos x="connsiteX3" y="connsiteY3"/>
              </a:cxn>
            </a:cxnLst>
            <a:rect l="l" t="t" r="r" b="b"/>
            <a:pathLst>
              <a:path w="9078065" h="4430812">
                <a:moveTo>
                  <a:pt x="0" y="0"/>
                </a:moveTo>
                <a:lnTo>
                  <a:pt x="9078065" y="0"/>
                </a:lnTo>
                <a:lnTo>
                  <a:pt x="8614924" y="3393971"/>
                </a:lnTo>
                <a:lnTo>
                  <a:pt x="0" y="4430812"/>
                </a:lnTo>
                <a:close/>
              </a:path>
            </a:pathLst>
          </a:custGeom>
          <a:solidFill>
            <a:srgbClr val="008CC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800"/>
              <a:t>           </a:t>
            </a:r>
          </a:p>
        </p:txBody>
      </p:sp>
      <p:sp>
        <p:nvSpPr>
          <p:cNvPr id="16" name="Freeform: Shape 15">
            <a:extLst>
              <a:ext uri="{FF2B5EF4-FFF2-40B4-BE49-F238E27FC236}">
                <a16:creationId xmlns:a16="http://schemas.microsoft.com/office/drawing/2014/main" id="{2F39166A-4ED9-47E3-A08F-F204B210E7B7}"/>
              </a:ext>
            </a:extLst>
          </p:cNvPr>
          <p:cNvSpPr/>
          <p:nvPr userDrawn="1"/>
        </p:nvSpPr>
        <p:spPr>
          <a:xfrm>
            <a:off x="0" y="-3445"/>
            <a:ext cx="12182984" cy="1633217"/>
          </a:xfrm>
          <a:custGeom>
            <a:avLst/>
            <a:gdLst>
              <a:gd name="connsiteX0" fmla="*/ 0 w 12182984"/>
              <a:gd name="connsiteY0" fmla="*/ 0 h 1633217"/>
              <a:gd name="connsiteX1" fmla="*/ 12182984 w 12182984"/>
              <a:gd name="connsiteY1" fmla="*/ 0 h 1633217"/>
              <a:gd name="connsiteX2" fmla="*/ 12182984 w 12182984"/>
              <a:gd name="connsiteY2" fmla="*/ 851811 h 1633217"/>
              <a:gd name="connsiteX3" fmla="*/ 0 w 12182984"/>
              <a:gd name="connsiteY3" fmla="*/ 1633217 h 1633217"/>
            </a:gdLst>
            <a:ahLst/>
            <a:cxnLst>
              <a:cxn ang="0">
                <a:pos x="connsiteX0" y="connsiteY0"/>
              </a:cxn>
              <a:cxn ang="0">
                <a:pos x="connsiteX1" y="connsiteY1"/>
              </a:cxn>
              <a:cxn ang="0">
                <a:pos x="connsiteX2" y="connsiteY2"/>
              </a:cxn>
              <a:cxn ang="0">
                <a:pos x="connsiteX3" y="connsiteY3"/>
              </a:cxn>
            </a:cxnLst>
            <a:rect l="l" t="t" r="r" b="b"/>
            <a:pathLst>
              <a:path w="12182984" h="1633217">
                <a:moveTo>
                  <a:pt x="0" y="0"/>
                </a:moveTo>
                <a:lnTo>
                  <a:pt x="12182984" y="0"/>
                </a:lnTo>
                <a:lnTo>
                  <a:pt x="12182984" y="851811"/>
                </a:lnTo>
                <a:lnTo>
                  <a:pt x="0" y="16332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3" name="Freeform: Shape 22">
            <a:extLst>
              <a:ext uri="{FF2B5EF4-FFF2-40B4-BE49-F238E27FC236}">
                <a16:creationId xmlns:a16="http://schemas.microsoft.com/office/drawing/2014/main" id="{9D73EC22-356F-46D4-8F83-97C16950632C}"/>
              </a:ext>
            </a:extLst>
          </p:cNvPr>
          <p:cNvSpPr/>
          <p:nvPr/>
        </p:nvSpPr>
        <p:spPr>
          <a:xfrm>
            <a:off x="8103039" y="2952212"/>
            <a:ext cx="4086532" cy="3905788"/>
          </a:xfrm>
          <a:custGeom>
            <a:avLst/>
            <a:gdLst>
              <a:gd name="connsiteX0" fmla="*/ 4079474 w 4086532"/>
              <a:gd name="connsiteY0" fmla="*/ 0 h 3905788"/>
              <a:gd name="connsiteX1" fmla="*/ 4086030 w 4086532"/>
              <a:gd name="connsiteY1" fmla="*/ 3694368 h 3905788"/>
              <a:gd name="connsiteX2" fmla="*/ 4086532 w 4086532"/>
              <a:gd name="connsiteY2" fmla="*/ 3905788 h 3905788"/>
              <a:gd name="connsiteX3" fmla="*/ 0 w 4086532"/>
              <a:gd name="connsiteY3" fmla="*/ 3905788 h 3905788"/>
              <a:gd name="connsiteX4" fmla="*/ 510083 w 4086532"/>
              <a:gd name="connsiteY4" fmla="*/ 443323 h 3905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6532" h="3905788">
                <a:moveTo>
                  <a:pt x="4079474" y="0"/>
                </a:moveTo>
                <a:cubicBezTo>
                  <a:pt x="4083337" y="1242406"/>
                  <a:pt x="4083845" y="2462912"/>
                  <a:pt x="4086030" y="3694368"/>
                </a:cubicBezTo>
                <a:lnTo>
                  <a:pt x="4086532" y="3905788"/>
                </a:lnTo>
                <a:lnTo>
                  <a:pt x="0" y="3905788"/>
                </a:lnTo>
                <a:lnTo>
                  <a:pt x="510083" y="443323"/>
                </a:lnTo>
                <a:close/>
              </a:path>
            </a:pathLst>
          </a:custGeom>
          <a:solidFill>
            <a:srgbClr val="5BB6E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800"/>
              <a:t> </a:t>
            </a:r>
          </a:p>
        </p:txBody>
      </p:sp>
      <p:sp>
        <p:nvSpPr>
          <p:cNvPr id="2" name="Title 1"/>
          <p:cNvSpPr>
            <a:spLocks noGrp="1"/>
          </p:cNvSpPr>
          <p:nvPr userDrawn="1">
            <p:ph type="ctrTitle" hasCustomPrompt="1"/>
          </p:nvPr>
        </p:nvSpPr>
        <p:spPr>
          <a:xfrm>
            <a:off x="562927" y="2007605"/>
            <a:ext cx="8505915" cy="1876362"/>
          </a:xfrm>
        </p:spPr>
        <p:txBody>
          <a:bodyPr anchor="t" anchorCtr="0">
            <a:normAutofit/>
          </a:bodyPr>
          <a:lstStyle>
            <a:lvl1pPr algn="l">
              <a:lnSpc>
                <a:spcPct val="100000"/>
              </a:lnSpc>
              <a:defRPr sz="3800" b="1">
                <a:solidFill>
                  <a:schemeClr val="bg1"/>
                </a:solidFill>
              </a:defRPr>
            </a:lvl1pPr>
          </a:lstStyle>
          <a:p>
            <a:r>
              <a:rPr lang="en-US"/>
              <a:t>Add your main header here.</a:t>
            </a:r>
            <a:br>
              <a:rPr lang="en-US"/>
            </a:br>
            <a:r>
              <a:rPr lang="en-US"/>
              <a:t>Keep text within the shape.</a:t>
            </a:r>
          </a:p>
        </p:txBody>
      </p:sp>
      <p:sp>
        <p:nvSpPr>
          <p:cNvPr id="3" name="Subtitle 2"/>
          <p:cNvSpPr>
            <a:spLocks noGrp="1"/>
          </p:cNvSpPr>
          <p:nvPr userDrawn="1">
            <p:ph type="subTitle" idx="1" hasCustomPrompt="1"/>
          </p:nvPr>
        </p:nvSpPr>
        <p:spPr>
          <a:xfrm>
            <a:off x="562927" y="4622539"/>
            <a:ext cx="8505915" cy="1395557"/>
          </a:xfrm>
        </p:spPr>
        <p:txBody>
          <a:bodyPr>
            <a:normAutofit/>
          </a:bodyPr>
          <a:lstStyle>
            <a:lvl1pPr marL="0" indent="0" algn="l">
              <a:lnSpc>
                <a:spcPct val="100000"/>
              </a:lnSpc>
              <a:spcBef>
                <a:spcPts val="0"/>
              </a:spcBef>
              <a:buNone/>
              <a:defRPr sz="28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You can add sub-header </a:t>
            </a:r>
            <a:br>
              <a:rPr lang="en-US"/>
            </a:br>
            <a:r>
              <a:rPr lang="en-US"/>
              <a:t>information here.</a:t>
            </a:r>
            <a:endParaRPr lang="en-GB"/>
          </a:p>
        </p:txBody>
      </p:sp>
      <p:sp>
        <p:nvSpPr>
          <p:cNvPr id="20" name="Date Placeholder 3">
            <a:extLst>
              <a:ext uri="{FF2B5EF4-FFF2-40B4-BE49-F238E27FC236}">
                <a16:creationId xmlns:a16="http://schemas.microsoft.com/office/drawing/2014/main" id="{D67894DC-124B-4273-99C9-5A16A90A4EAA}"/>
              </a:ext>
            </a:extLst>
          </p:cNvPr>
          <p:cNvSpPr>
            <a:spLocks noGrp="1"/>
          </p:cNvSpPr>
          <p:nvPr userDrawn="1">
            <p:ph type="dt" sz="half" idx="10"/>
          </p:nvPr>
        </p:nvSpPr>
        <p:spPr>
          <a:xfrm>
            <a:off x="562929" y="6018096"/>
            <a:ext cx="8515140" cy="3651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GB"/>
              <a:t>12 February 2019</a:t>
            </a:r>
          </a:p>
        </p:txBody>
      </p:sp>
      <p:pic>
        <p:nvPicPr>
          <p:cNvPr id="5" name="Picture 4">
            <a:extLst>
              <a:ext uri="{FF2B5EF4-FFF2-40B4-BE49-F238E27FC236}">
                <a16:creationId xmlns:a16="http://schemas.microsoft.com/office/drawing/2014/main" id="{A8B5E045-C2B4-409A-9EF2-46C5EF6DD2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99" y="269336"/>
            <a:ext cx="2803710" cy="1025540"/>
          </a:xfrm>
          <a:prstGeom prst="rect">
            <a:avLst/>
          </a:prstGeom>
        </p:spPr>
      </p:pic>
    </p:spTree>
    <p:extLst>
      <p:ext uri="{BB962C8B-B14F-4D97-AF65-F5344CB8AC3E}">
        <p14:creationId xmlns:p14="http://schemas.microsoft.com/office/powerpoint/2010/main" val="156807556"/>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50863" y="1457934"/>
            <a:ext cx="11090275" cy="4492016"/>
          </a:xfrm>
        </p:spPr>
        <p:txBody>
          <a:body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14157047"/>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0863" y="1457934"/>
            <a:ext cx="5292095" cy="4492016"/>
          </a:xfrm>
        </p:spPr>
        <p:txBody>
          <a:bodyPr/>
          <a:lstStyle/>
          <a:p>
            <a:pPr lvl="0"/>
            <a:r>
              <a:rPr lang="en-US"/>
              <a:t>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349042" y="1457934"/>
            <a:ext cx="5292095" cy="4492016"/>
          </a:xfrm>
        </p:spPr>
        <p:txBody>
          <a:body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483081140"/>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2028101"/>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6395695"/>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768C94B0-ADBB-4CCD-A269-6503A36EBEA6}"/>
              </a:ext>
            </a:extLst>
          </p:cNvPr>
          <p:cNvGraphicFramePr>
            <a:graphicFrameLocks noChangeAspect="1"/>
          </p:cNvGraphicFramePr>
          <p:nvPr userDrawn="1">
            <p:custDataLst>
              <p:tags r:id="rId7"/>
            </p:custDataLst>
            <p:extLst>
              <p:ext uri="{D42A27DB-BD31-4B8C-83A1-F6EECF244321}">
                <p14:modId xmlns:p14="http://schemas.microsoft.com/office/powerpoint/2010/main" val="12593316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282" imgH="282" progId="TCLayout.ActiveDocument.1">
                  <p:embed/>
                </p:oleObj>
              </mc:Choice>
              <mc:Fallback>
                <p:oleObj name="think-cell Slide" r:id="rId8" imgW="282" imgH="282" progId="TCLayout.ActiveDocument.1">
                  <p:embed/>
                  <p:pic>
                    <p:nvPicPr>
                      <p:cNvPr id="6" name="Object 5" hidden="1">
                        <a:extLst>
                          <a:ext uri="{FF2B5EF4-FFF2-40B4-BE49-F238E27FC236}">
                            <a16:creationId xmlns:a16="http://schemas.microsoft.com/office/drawing/2014/main" id="{768C94B0-ADBB-4CCD-A269-6503A36EBEA6}"/>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pic>
        <p:nvPicPr>
          <p:cNvPr id="5" name="Picture 4">
            <a:extLst>
              <a:ext uri="{FF2B5EF4-FFF2-40B4-BE49-F238E27FC236}">
                <a16:creationId xmlns:a16="http://schemas.microsoft.com/office/drawing/2014/main" id="{7183C5D5-C4A4-42C8-9A89-A604F5528CED}"/>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1447" y="5942601"/>
            <a:ext cx="2012533" cy="736144"/>
          </a:xfrm>
          <a:prstGeom prst="rect">
            <a:avLst/>
          </a:prstGeom>
        </p:spPr>
      </p:pic>
      <p:sp>
        <p:nvSpPr>
          <p:cNvPr id="2" name="Title Placeholder 1"/>
          <p:cNvSpPr>
            <a:spLocks noGrp="1"/>
          </p:cNvSpPr>
          <p:nvPr>
            <p:ph type="title"/>
          </p:nvPr>
        </p:nvSpPr>
        <p:spPr>
          <a:xfrm>
            <a:off x="550863" y="365126"/>
            <a:ext cx="11090275" cy="94238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50863" y="1457934"/>
            <a:ext cx="11090275" cy="44770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9745836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Lst>
  <p:hf sldNum="0" hdr="0" ftr="0"/>
  <p:txStyles>
    <p:title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p:titleStyle>
    <p:bodyStyle>
      <a:lvl1pPr marL="255576" indent="-255576" algn="l" defTabSz="914354" rtl="0" eaLnBrk="1" latinLnBrk="0" hangingPunct="1">
        <a:lnSpc>
          <a:spcPct val="100000"/>
        </a:lnSpc>
        <a:spcBef>
          <a:spcPts val="1000"/>
        </a:spcBef>
        <a:buClr>
          <a:srgbClr val="008BCB"/>
        </a:buClr>
        <a:buFont typeface="Wingdings" panose="05000000000000000000" pitchFamily="2" charset="2"/>
        <a:buChar char="§"/>
        <a:defRPr sz="2400" kern="1200">
          <a:solidFill>
            <a:srgbClr val="4A4A4A"/>
          </a:solidFill>
          <a:latin typeface="Arial" panose="020B0604020202020204" pitchFamily="34" charset="0"/>
          <a:ea typeface="+mn-ea"/>
          <a:cs typeface="Arial" panose="020B0604020202020204" pitchFamily="34" charset="0"/>
        </a:defRPr>
      </a:lvl1pPr>
      <a:lvl2pPr marL="525438" indent="-249226" algn="l" defTabSz="914354" rtl="0" eaLnBrk="1" latinLnBrk="0" hangingPunct="1">
        <a:lnSpc>
          <a:spcPct val="100000"/>
        </a:lnSpc>
        <a:spcBef>
          <a:spcPts val="500"/>
        </a:spcBef>
        <a:buClr>
          <a:srgbClr val="008BCB"/>
        </a:buClr>
        <a:buFont typeface="Arial" panose="020B0604020202020204" pitchFamily="34" charset="0"/>
        <a:buChar char="−"/>
        <a:defRPr sz="2000" kern="1200">
          <a:solidFill>
            <a:srgbClr val="4A4A4A"/>
          </a:solidFill>
          <a:latin typeface="Arial" panose="020B0604020202020204" pitchFamily="34" charset="0"/>
          <a:ea typeface="+mn-ea"/>
          <a:cs typeface="Arial" panose="020B0604020202020204" pitchFamily="34" charset="0"/>
        </a:defRPr>
      </a:lvl2pPr>
      <a:lvl3pPr marL="690528" indent="-165092" algn="l" defTabSz="914354" rtl="0" eaLnBrk="1" latinLnBrk="0" hangingPunct="1">
        <a:lnSpc>
          <a:spcPct val="100000"/>
        </a:lnSpc>
        <a:spcBef>
          <a:spcPts val="500"/>
        </a:spcBef>
        <a:buClr>
          <a:srgbClr val="008BCB"/>
        </a:buClr>
        <a:buFont typeface="Arial" panose="020B0604020202020204" pitchFamily="34" charset="0"/>
        <a:buChar char="•"/>
        <a:defRPr sz="1800" kern="1200">
          <a:solidFill>
            <a:srgbClr val="4A4A4A"/>
          </a:solidFill>
          <a:latin typeface="Arial" panose="020B0604020202020204" pitchFamily="34" charset="0"/>
          <a:ea typeface="+mn-ea"/>
          <a:cs typeface="Arial" panose="020B0604020202020204" pitchFamily="34" charset="0"/>
        </a:defRPr>
      </a:lvl3pPr>
      <a:lvl4pPr marL="828634" indent="-138107"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4pPr>
      <a:lvl5pPr marL="982614" indent="-153980"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4" orient="horz" pos="913">
          <p15:clr>
            <a:srgbClr val="F26B43"/>
          </p15:clr>
        </p15:guide>
        <p15:guide id="5" orient="horz" pos="3748">
          <p15:clr>
            <a:srgbClr val="F26B43"/>
          </p15:clr>
        </p15:guide>
        <p15:guide id="6" pos="347">
          <p15:clr>
            <a:srgbClr val="F26B43"/>
          </p15:clr>
        </p15:guide>
        <p15:guide id="7" pos="733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hyperlink" Target="https://www.supplychainschool.co.uk/partners/national-highways/" TargetMode="External"/><Relationship Id="rId5" Type="http://schemas.openxmlformats.org/officeDocument/2006/relationships/image" Target="../media/image1.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2" imgH="282" progId="TCLayout.ActiveDocument.1">
                  <p:embed/>
                </p:oleObj>
              </mc:Choice>
              <mc:Fallback>
                <p:oleObj name="think-cell Slide" r:id="rId3"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a:xfrm>
            <a:off x="562927" y="2007604"/>
            <a:ext cx="8505915" cy="3493785"/>
          </a:xfrm>
        </p:spPr>
        <p:txBody>
          <a:bodyPr vert="horz">
            <a:normAutofit/>
          </a:bodyPr>
          <a:lstStyle/>
          <a:p>
            <a:r>
              <a:rPr lang="en-GB" sz="3200" dirty="0"/>
              <a:t>Contracting with National Highways – Guide B: Using the NEC4: writing style and contract roles</a:t>
            </a:r>
            <a:br>
              <a:rPr lang="en-GB" dirty="0"/>
            </a:br>
            <a:br>
              <a:rPr lang="en-GB" dirty="0"/>
            </a:br>
            <a:endParaRPr lang="en-GB" dirty="0"/>
          </a:p>
        </p:txBody>
      </p:sp>
      <p:sp>
        <p:nvSpPr>
          <p:cNvPr id="5" name="Date Placeholder 3">
            <a:extLst>
              <a:ext uri="{FF2B5EF4-FFF2-40B4-BE49-F238E27FC236}">
                <a16:creationId xmlns:a16="http://schemas.microsoft.com/office/drawing/2014/main" id="{178AA114-A1DA-EFE3-78D0-CC98AC1CF764}"/>
              </a:ext>
            </a:extLst>
          </p:cNvPr>
          <p:cNvSpPr txBox="1">
            <a:spLocks/>
          </p:cNvSpPr>
          <p:nvPr/>
        </p:nvSpPr>
        <p:spPr>
          <a:xfrm>
            <a:off x="10069830" y="5975986"/>
            <a:ext cx="1987699" cy="671462"/>
          </a:xfrm>
          <a:prstGeom prst="rect">
            <a:avLst/>
          </a:prstGeom>
        </p:spPr>
        <p:txBody>
          <a:bodyPr/>
          <a:lstStyle>
            <a:defPPr>
              <a:defRPr lang="en-US"/>
            </a:defPPr>
            <a:lvl1pPr marL="0" algn="l" defTabSz="457200" rtl="0" eaLnBrk="1" latinLnBrk="0" hangingPunct="1">
              <a:defRPr sz="180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dirty="0">
                <a:solidFill>
                  <a:prstClr val="white"/>
                </a:solidFill>
              </a:rPr>
              <a:t>27 February 2024</a:t>
            </a:r>
          </a:p>
          <a:p>
            <a:pPr>
              <a:defRPr/>
            </a:pPr>
            <a:r>
              <a:rPr lang="en-GB" dirty="0">
                <a:solidFill>
                  <a:prstClr val="white"/>
                </a:solidFill>
              </a:rPr>
              <a:t>Issue 2</a:t>
            </a:r>
          </a:p>
        </p:txBody>
      </p:sp>
    </p:spTree>
    <p:extLst>
      <p:ext uri="{BB962C8B-B14F-4D97-AF65-F5344CB8AC3E}">
        <p14:creationId xmlns:p14="http://schemas.microsoft.com/office/powerpoint/2010/main" val="1371956111"/>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AF98-655A-4AA1-AEEE-E9B3DA61C1FE}"/>
              </a:ext>
            </a:extLst>
          </p:cNvPr>
          <p:cNvSpPr>
            <a:spLocks noGrp="1"/>
          </p:cNvSpPr>
          <p:nvPr>
            <p:ph type="title"/>
          </p:nvPr>
        </p:nvSpPr>
        <p:spPr/>
        <p:txBody>
          <a:bodyPr/>
          <a:lstStyle/>
          <a:p>
            <a:r>
              <a:rPr lang="en-GB" dirty="0"/>
              <a:t>Reference documents</a:t>
            </a:r>
          </a:p>
        </p:txBody>
      </p:sp>
      <p:sp>
        <p:nvSpPr>
          <p:cNvPr id="3" name="Content Placeholder 2">
            <a:extLst>
              <a:ext uri="{FF2B5EF4-FFF2-40B4-BE49-F238E27FC236}">
                <a16:creationId xmlns:a16="http://schemas.microsoft.com/office/drawing/2014/main" id="{C7938740-BED0-425A-96EA-E40809FF47C3}"/>
              </a:ext>
            </a:extLst>
          </p:cNvPr>
          <p:cNvSpPr>
            <a:spLocks noGrp="1"/>
          </p:cNvSpPr>
          <p:nvPr>
            <p:ph idx="1"/>
          </p:nvPr>
        </p:nvSpPr>
        <p:spPr>
          <a:xfrm>
            <a:off x="550863" y="1449388"/>
            <a:ext cx="11090275" cy="4500562"/>
          </a:xfrm>
        </p:spPr>
        <p:txBody>
          <a:bodyPr>
            <a:normAutofit fontScale="92500" lnSpcReduction="20000"/>
          </a:bodyPr>
          <a:lstStyle/>
          <a:p>
            <a:r>
              <a:rPr lang="en-GB" dirty="0">
                <a:solidFill>
                  <a:srgbClr val="002060"/>
                </a:solidFill>
              </a:rPr>
              <a:t>Documents referred to in the Scope are included in the reference documents (</a:t>
            </a:r>
            <a:r>
              <a:rPr lang="en-GB" b="1" dirty="0">
                <a:solidFill>
                  <a:srgbClr val="002060"/>
                </a:solidFill>
              </a:rPr>
              <a:t>Annex 02</a:t>
            </a:r>
            <a:r>
              <a:rPr lang="en-GB" dirty="0">
                <a:solidFill>
                  <a:srgbClr val="002060"/>
                </a:solidFill>
              </a:rPr>
              <a:t>). </a:t>
            </a:r>
          </a:p>
          <a:p>
            <a:r>
              <a:rPr lang="en-GB" dirty="0">
                <a:solidFill>
                  <a:srgbClr val="002060"/>
                </a:solidFill>
              </a:rPr>
              <a:t>Within the Scope the first mention of a document contained in the Scope should be referenced as being contained within the Scope. Subsequent references contain just the document title.</a:t>
            </a:r>
          </a:p>
          <a:p>
            <a:r>
              <a:rPr lang="en-GB" dirty="0">
                <a:solidFill>
                  <a:srgbClr val="002060"/>
                </a:solidFill>
              </a:rPr>
              <a:t>The reference documents will include all forms, legislation and published documents referred to in the Scope which the </a:t>
            </a:r>
            <a:r>
              <a:rPr lang="en-GB" i="1" dirty="0">
                <a:solidFill>
                  <a:srgbClr val="002060"/>
                </a:solidFill>
              </a:rPr>
              <a:t>Contractor/Consultant/Supplier</a:t>
            </a:r>
            <a:r>
              <a:rPr lang="en-GB" dirty="0">
                <a:solidFill>
                  <a:srgbClr val="002060"/>
                </a:solidFill>
              </a:rPr>
              <a:t> must utilise when Providing the Works/Service/Goods.</a:t>
            </a:r>
          </a:p>
          <a:p>
            <a:r>
              <a:rPr lang="en-GB" dirty="0">
                <a:solidFill>
                  <a:srgbClr val="002060"/>
                </a:solidFill>
              </a:rPr>
              <a:t>Provision of reference documents is to aid easy identification and reference by the </a:t>
            </a:r>
            <a:r>
              <a:rPr lang="en-GB" i="1" dirty="0">
                <a:solidFill>
                  <a:srgbClr val="002060"/>
                </a:solidFill>
              </a:rPr>
              <a:t>Contractor/Consultant/Supplier</a:t>
            </a:r>
            <a:r>
              <a:rPr lang="en-GB" dirty="0">
                <a:solidFill>
                  <a:srgbClr val="002060"/>
                </a:solidFill>
              </a:rPr>
              <a:t> and to confirm that they have access to all documents that are for information and which include obligations they need to comply with.</a:t>
            </a:r>
          </a:p>
          <a:p>
            <a:r>
              <a:rPr lang="en-GB" dirty="0">
                <a:solidFill>
                  <a:srgbClr val="002060"/>
                </a:solidFill>
              </a:rPr>
              <a:t>The name of the manual, book or reference document should be encased by inverted commas to identify it as the name of the document.</a:t>
            </a:r>
          </a:p>
          <a:p>
            <a:pPr lvl="1"/>
            <a:endParaRPr lang="en-GB" dirty="0">
              <a:solidFill>
                <a:srgbClr val="002060"/>
              </a:solidFill>
            </a:endParaRPr>
          </a:p>
        </p:txBody>
      </p:sp>
    </p:spTree>
    <p:extLst>
      <p:ext uri="{BB962C8B-B14F-4D97-AF65-F5344CB8AC3E}">
        <p14:creationId xmlns:p14="http://schemas.microsoft.com/office/powerpoint/2010/main" val="283939836"/>
      </p:ext>
    </p:extLst>
  </p:cSld>
  <p:clrMapOvr>
    <a:masterClrMapping/>
  </p:clrMapOvr>
  <p:transition spd="slow" advTm="27571">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10C52-2B1D-412A-BC4E-FA258033A1AE}"/>
              </a:ext>
            </a:extLst>
          </p:cNvPr>
          <p:cNvSpPr>
            <a:spLocks noGrp="1"/>
          </p:cNvSpPr>
          <p:nvPr>
            <p:ph type="title"/>
          </p:nvPr>
        </p:nvSpPr>
        <p:spPr>
          <a:xfrm>
            <a:off x="550863" y="365126"/>
            <a:ext cx="11090275" cy="942382"/>
          </a:xfrm>
        </p:spPr>
        <p:txBody>
          <a:bodyPr anchor="ctr">
            <a:normAutofit/>
          </a:bodyPr>
          <a:lstStyle/>
          <a:p>
            <a:r>
              <a:rPr lang="en-GB" dirty="0"/>
              <a:t>Example of reference documents and defined terms</a:t>
            </a:r>
          </a:p>
        </p:txBody>
      </p:sp>
      <p:sp>
        <p:nvSpPr>
          <p:cNvPr id="10" name="Content Placeholder 2">
            <a:extLst>
              <a:ext uri="{FF2B5EF4-FFF2-40B4-BE49-F238E27FC236}">
                <a16:creationId xmlns:a16="http://schemas.microsoft.com/office/drawing/2014/main" id="{A2DA7BA6-EE0A-90C0-E35F-E647ACD07844}"/>
              </a:ext>
            </a:extLst>
          </p:cNvPr>
          <p:cNvSpPr>
            <a:spLocks noGrp="1"/>
          </p:cNvSpPr>
          <p:nvPr>
            <p:ph sz="half" idx="1"/>
          </p:nvPr>
        </p:nvSpPr>
        <p:spPr>
          <a:xfrm>
            <a:off x="609349" y="1398130"/>
            <a:ext cx="5292095" cy="333707"/>
          </a:xfrm>
        </p:spPr>
        <p:txBody>
          <a:bodyPr>
            <a:noAutofit/>
          </a:bodyPr>
          <a:lstStyle/>
          <a:p>
            <a:pPr marL="0" indent="0">
              <a:buNone/>
            </a:pPr>
            <a:r>
              <a:rPr lang="en-GB" sz="2000" dirty="0">
                <a:solidFill>
                  <a:srgbClr val="002060"/>
                </a:solidFill>
              </a:rPr>
              <a:t>Reference document example from PSC</a:t>
            </a:r>
          </a:p>
        </p:txBody>
      </p:sp>
      <p:sp>
        <p:nvSpPr>
          <p:cNvPr id="12" name="Content Placeholder 2">
            <a:extLst>
              <a:ext uri="{FF2B5EF4-FFF2-40B4-BE49-F238E27FC236}">
                <a16:creationId xmlns:a16="http://schemas.microsoft.com/office/drawing/2014/main" id="{AE2CE55D-4B6E-48C5-B13B-12556E125C4B}"/>
              </a:ext>
            </a:extLst>
          </p:cNvPr>
          <p:cNvSpPr txBox="1">
            <a:spLocks/>
          </p:cNvSpPr>
          <p:nvPr/>
        </p:nvSpPr>
        <p:spPr>
          <a:xfrm>
            <a:off x="6096000" y="1437653"/>
            <a:ext cx="5292095" cy="333707"/>
          </a:xfrm>
          <a:prstGeom prst="rect">
            <a:avLst/>
          </a:prstGeom>
        </p:spPr>
        <p:txBody>
          <a:bodyPr vert="horz" lIns="91440" tIns="45720" rIns="91440" bIns="45720" rtlCol="0">
            <a:noAutofit/>
          </a:bodyPr>
          <a:lstStyle>
            <a:lvl1pPr marL="255576" indent="-255576" algn="l" defTabSz="914354" rtl="0" eaLnBrk="1" latinLnBrk="0" hangingPunct="1">
              <a:lnSpc>
                <a:spcPct val="100000"/>
              </a:lnSpc>
              <a:spcBef>
                <a:spcPts val="1000"/>
              </a:spcBef>
              <a:buClr>
                <a:srgbClr val="008BCB"/>
              </a:buClr>
              <a:buFont typeface="Wingdings" panose="05000000000000000000" pitchFamily="2" charset="2"/>
              <a:buChar char="§"/>
              <a:defRPr sz="2400" kern="1200">
                <a:solidFill>
                  <a:srgbClr val="4A4A4A"/>
                </a:solidFill>
                <a:latin typeface="Arial" panose="020B0604020202020204" pitchFamily="34" charset="0"/>
                <a:ea typeface="+mn-ea"/>
                <a:cs typeface="Arial" panose="020B0604020202020204" pitchFamily="34" charset="0"/>
              </a:defRPr>
            </a:lvl1pPr>
            <a:lvl2pPr marL="525438" indent="-249226" algn="l" defTabSz="914354" rtl="0" eaLnBrk="1" latinLnBrk="0" hangingPunct="1">
              <a:lnSpc>
                <a:spcPct val="100000"/>
              </a:lnSpc>
              <a:spcBef>
                <a:spcPts val="500"/>
              </a:spcBef>
              <a:buClr>
                <a:srgbClr val="008BCB"/>
              </a:buClr>
              <a:buFont typeface="Arial" panose="020B0604020202020204" pitchFamily="34" charset="0"/>
              <a:buChar char="−"/>
              <a:defRPr sz="2000" kern="1200">
                <a:solidFill>
                  <a:srgbClr val="4A4A4A"/>
                </a:solidFill>
                <a:latin typeface="Arial" panose="020B0604020202020204" pitchFamily="34" charset="0"/>
                <a:ea typeface="+mn-ea"/>
                <a:cs typeface="Arial" panose="020B0604020202020204" pitchFamily="34" charset="0"/>
              </a:defRPr>
            </a:lvl2pPr>
            <a:lvl3pPr marL="690528" indent="-165092" algn="l" defTabSz="914354" rtl="0" eaLnBrk="1" latinLnBrk="0" hangingPunct="1">
              <a:lnSpc>
                <a:spcPct val="100000"/>
              </a:lnSpc>
              <a:spcBef>
                <a:spcPts val="500"/>
              </a:spcBef>
              <a:buClr>
                <a:srgbClr val="008BCB"/>
              </a:buClr>
              <a:buFont typeface="Arial" panose="020B0604020202020204" pitchFamily="34" charset="0"/>
              <a:buChar char="•"/>
              <a:defRPr sz="1800" kern="1200">
                <a:solidFill>
                  <a:srgbClr val="4A4A4A"/>
                </a:solidFill>
                <a:latin typeface="Arial" panose="020B0604020202020204" pitchFamily="34" charset="0"/>
                <a:ea typeface="+mn-ea"/>
                <a:cs typeface="Arial" panose="020B0604020202020204" pitchFamily="34" charset="0"/>
              </a:defRPr>
            </a:lvl3pPr>
            <a:lvl4pPr marL="828634" indent="-138107"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4pPr>
            <a:lvl5pPr marL="982614" indent="-153980"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GB" sz="2000" dirty="0">
                <a:solidFill>
                  <a:srgbClr val="002060"/>
                </a:solidFill>
              </a:rPr>
              <a:t>Defined terms example from TSC</a:t>
            </a:r>
          </a:p>
        </p:txBody>
      </p:sp>
      <p:pic>
        <p:nvPicPr>
          <p:cNvPr id="9" name="Picture 8">
            <a:extLst>
              <a:ext uri="{FF2B5EF4-FFF2-40B4-BE49-F238E27FC236}">
                <a16:creationId xmlns:a16="http://schemas.microsoft.com/office/drawing/2014/main" id="{D5F52C48-6DCA-D5EF-607C-997B9BBBC53B}"/>
              </a:ext>
            </a:extLst>
          </p:cNvPr>
          <p:cNvPicPr>
            <a:picLocks noChangeAspect="1"/>
          </p:cNvPicPr>
          <p:nvPr/>
        </p:nvPicPr>
        <p:blipFill>
          <a:blip r:embed="rId3"/>
          <a:stretch>
            <a:fillRect/>
          </a:stretch>
        </p:blipFill>
        <p:spPr>
          <a:xfrm>
            <a:off x="6009105" y="1822459"/>
            <a:ext cx="5465884" cy="3782765"/>
          </a:xfrm>
          <a:prstGeom prst="rect">
            <a:avLst/>
          </a:prstGeom>
        </p:spPr>
      </p:pic>
      <p:sp>
        <p:nvSpPr>
          <p:cNvPr id="15" name="Content Placeholder 2">
            <a:extLst>
              <a:ext uri="{FF2B5EF4-FFF2-40B4-BE49-F238E27FC236}">
                <a16:creationId xmlns:a16="http://schemas.microsoft.com/office/drawing/2014/main" id="{A17845DA-E94B-9FCF-BB89-D5F766D67BBE}"/>
              </a:ext>
            </a:extLst>
          </p:cNvPr>
          <p:cNvSpPr txBox="1">
            <a:spLocks/>
          </p:cNvSpPr>
          <p:nvPr/>
        </p:nvSpPr>
        <p:spPr>
          <a:xfrm>
            <a:off x="5615354" y="5666198"/>
            <a:ext cx="4179278" cy="333707"/>
          </a:xfrm>
          <a:prstGeom prst="rect">
            <a:avLst/>
          </a:prstGeom>
        </p:spPr>
        <p:txBody>
          <a:bodyPr vert="horz" lIns="91440" tIns="45720" rIns="91440" bIns="45720" rtlCol="0">
            <a:noAutofit/>
          </a:bodyPr>
          <a:lstStyle>
            <a:lvl1pPr marL="255576" indent="-255576" algn="l" defTabSz="914354" rtl="0" eaLnBrk="1" latinLnBrk="0" hangingPunct="1">
              <a:lnSpc>
                <a:spcPct val="100000"/>
              </a:lnSpc>
              <a:spcBef>
                <a:spcPts val="1000"/>
              </a:spcBef>
              <a:buClr>
                <a:srgbClr val="008BCB"/>
              </a:buClr>
              <a:buFont typeface="Wingdings" panose="05000000000000000000" pitchFamily="2" charset="2"/>
              <a:buChar char="§"/>
              <a:defRPr sz="2400" kern="1200">
                <a:solidFill>
                  <a:srgbClr val="4A4A4A"/>
                </a:solidFill>
                <a:latin typeface="Arial" panose="020B0604020202020204" pitchFamily="34" charset="0"/>
                <a:ea typeface="+mn-ea"/>
                <a:cs typeface="Arial" panose="020B0604020202020204" pitchFamily="34" charset="0"/>
              </a:defRPr>
            </a:lvl1pPr>
            <a:lvl2pPr marL="525438" indent="-249226" algn="l" defTabSz="914354" rtl="0" eaLnBrk="1" latinLnBrk="0" hangingPunct="1">
              <a:lnSpc>
                <a:spcPct val="100000"/>
              </a:lnSpc>
              <a:spcBef>
                <a:spcPts val="500"/>
              </a:spcBef>
              <a:buClr>
                <a:srgbClr val="008BCB"/>
              </a:buClr>
              <a:buFont typeface="Arial" panose="020B0604020202020204" pitchFamily="34" charset="0"/>
              <a:buChar char="−"/>
              <a:defRPr sz="2000" kern="1200">
                <a:solidFill>
                  <a:srgbClr val="4A4A4A"/>
                </a:solidFill>
                <a:latin typeface="Arial" panose="020B0604020202020204" pitchFamily="34" charset="0"/>
                <a:ea typeface="+mn-ea"/>
                <a:cs typeface="Arial" panose="020B0604020202020204" pitchFamily="34" charset="0"/>
              </a:defRPr>
            </a:lvl2pPr>
            <a:lvl3pPr marL="690528" indent="-165092" algn="l" defTabSz="914354" rtl="0" eaLnBrk="1" latinLnBrk="0" hangingPunct="1">
              <a:lnSpc>
                <a:spcPct val="100000"/>
              </a:lnSpc>
              <a:spcBef>
                <a:spcPts val="500"/>
              </a:spcBef>
              <a:buClr>
                <a:srgbClr val="008BCB"/>
              </a:buClr>
              <a:buFont typeface="Arial" panose="020B0604020202020204" pitchFamily="34" charset="0"/>
              <a:buChar char="•"/>
              <a:defRPr sz="1800" kern="1200">
                <a:solidFill>
                  <a:srgbClr val="4A4A4A"/>
                </a:solidFill>
                <a:latin typeface="Arial" panose="020B0604020202020204" pitchFamily="34" charset="0"/>
                <a:ea typeface="+mn-ea"/>
                <a:cs typeface="Arial" panose="020B0604020202020204" pitchFamily="34" charset="0"/>
              </a:defRPr>
            </a:lvl3pPr>
            <a:lvl4pPr marL="828634" indent="-138107"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4pPr>
            <a:lvl5pPr marL="982614" indent="-153980"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en-GB" sz="2000" dirty="0">
                <a:solidFill>
                  <a:srgbClr val="002060"/>
                </a:solidFill>
              </a:rPr>
              <a:t>Note: “</a:t>
            </a:r>
            <a:r>
              <a:rPr lang="en-GB" sz="2000" dirty="0">
                <a:solidFill>
                  <a:srgbClr val="FF0000"/>
                </a:solidFill>
              </a:rPr>
              <a:t>red</a:t>
            </a:r>
            <a:r>
              <a:rPr lang="en-GB" sz="2000" dirty="0">
                <a:solidFill>
                  <a:srgbClr val="002060"/>
                </a:solidFill>
              </a:rPr>
              <a:t>” text is optional and is included/amended at the discretion of the National Highways</a:t>
            </a:r>
          </a:p>
        </p:txBody>
      </p:sp>
      <p:pic>
        <p:nvPicPr>
          <p:cNvPr id="4" name="Picture 3">
            <a:extLst>
              <a:ext uri="{FF2B5EF4-FFF2-40B4-BE49-F238E27FC236}">
                <a16:creationId xmlns:a16="http://schemas.microsoft.com/office/drawing/2014/main" id="{E20F7BD0-B386-B7CA-25CC-74654DBB7F32}"/>
              </a:ext>
            </a:extLst>
          </p:cNvPr>
          <p:cNvPicPr>
            <a:picLocks noChangeAspect="1"/>
          </p:cNvPicPr>
          <p:nvPr/>
        </p:nvPicPr>
        <p:blipFill>
          <a:blip r:embed="rId4"/>
          <a:stretch>
            <a:fillRect/>
          </a:stretch>
        </p:blipFill>
        <p:spPr>
          <a:xfrm>
            <a:off x="609349" y="1822459"/>
            <a:ext cx="5006005" cy="4700951"/>
          </a:xfrm>
          <a:prstGeom prst="rect">
            <a:avLst/>
          </a:prstGeom>
        </p:spPr>
      </p:pic>
    </p:spTree>
    <p:extLst>
      <p:ext uri="{BB962C8B-B14F-4D97-AF65-F5344CB8AC3E}">
        <p14:creationId xmlns:p14="http://schemas.microsoft.com/office/powerpoint/2010/main" val="531589119"/>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60E9AE-6D70-5DE9-D5BE-AB3A962C8FD7}"/>
              </a:ext>
            </a:extLst>
          </p:cNvPr>
          <p:cNvSpPr/>
          <p:nvPr/>
        </p:nvSpPr>
        <p:spPr>
          <a:xfrm>
            <a:off x="9705860" y="5519451"/>
            <a:ext cx="2390660" cy="1207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0E3AAF98-655A-4AA1-AEEE-E9B3DA61C1FE}"/>
              </a:ext>
            </a:extLst>
          </p:cNvPr>
          <p:cNvSpPr>
            <a:spLocks noGrp="1"/>
          </p:cNvSpPr>
          <p:nvPr>
            <p:ph type="title"/>
          </p:nvPr>
        </p:nvSpPr>
        <p:spPr/>
        <p:txBody>
          <a:bodyPr/>
          <a:lstStyle/>
          <a:p>
            <a:r>
              <a:rPr lang="en-GB" dirty="0"/>
              <a:t>Correct writing style for NEC4 contracts</a:t>
            </a:r>
          </a:p>
        </p:txBody>
      </p:sp>
      <p:graphicFrame>
        <p:nvGraphicFramePr>
          <p:cNvPr id="6" name="Table 6">
            <a:extLst>
              <a:ext uri="{FF2B5EF4-FFF2-40B4-BE49-F238E27FC236}">
                <a16:creationId xmlns:a16="http://schemas.microsoft.com/office/drawing/2014/main" id="{28EBC89C-750C-4BB2-BF0E-C31A544E3800}"/>
              </a:ext>
            </a:extLst>
          </p:cNvPr>
          <p:cNvGraphicFramePr>
            <a:graphicFrameLocks noGrp="1"/>
          </p:cNvGraphicFramePr>
          <p:nvPr>
            <p:ph idx="1"/>
            <p:extLst>
              <p:ext uri="{D42A27DB-BD31-4B8C-83A1-F6EECF244321}">
                <p14:modId xmlns:p14="http://schemas.microsoft.com/office/powerpoint/2010/main" val="1253610727"/>
              </p:ext>
            </p:extLst>
          </p:nvPr>
        </p:nvGraphicFramePr>
        <p:xfrm>
          <a:off x="550863" y="1457325"/>
          <a:ext cx="11090274" cy="4759960"/>
        </p:xfrm>
        <a:graphic>
          <a:graphicData uri="http://schemas.openxmlformats.org/drawingml/2006/table">
            <a:tbl>
              <a:tblPr firstRow="1" bandRow="1">
                <a:tableStyleId>{5C22544A-7EE6-4342-B048-85BDC9FD1C3A}</a:tableStyleId>
              </a:tblPr>
              <a:tblGrid>
                <a:gridCol w="1375214">
                  <a:extLst>
                    <a:ext uri="{9D8B030D-6E8A-4147-A177-3AD203B41FA5}">
                      <a16:colId xmlns:a16="http://schemas.microsoft.com/office/drawing/2014/main" val="3695332621"/>
                    </a:ext>
                  </a:extLst>
                </a:gridCol>
                <a:gridCol w="4857530">
                  <a:extLst>
                    <a:ext uri="{9D8B030D-6E8A-4147-A177-3AD203B41FA5}">
                      <a16:colId xmlns:a16="http://schemas.microsoft.com/office/drawing/2014/main" val="3457997907"/>
                    </a:ext>
                  </a:extLst>
                </a:gridCol>
                <a:gridCol w="4857530">
                  <a:extLst>
                    <a:ext uri="{9D8B030D-6E8A-4147-A177-3AD203B41FA5}">
                      <a16:colId xmlns:a16="http://schemas.microsoft.com/office/drawing/2014/main" val="4294632516"/>
                    </a:ext>
                  </a:extLst>
                </a:gridCol>
              </a:tblGrid>
              <a:tr h="370840">
                <a:tc>
                  <a:txBody>
                    <a:bodyPr/>
                    <a:lstStyle/>
                    <a:p>
                      <a:r>
                        <a:rPr lang="en-GB" dirty="0">
                          <a:latin typeface="Arial" panose="020B0604020202020204" pitchFamily="34" charset="0"/>
                          <a:cs typeface="Arial" panose="020B0604020202020204" pitchFamily="34" charset="0"/>
                        </a:rPr>
                        <a:t>Issue</a:t>
                      </a:r>
                    </a:p>
                  </a:txBody>
                  <a:tcPr/>
                </a:tc>
                <a:tc>
                  <a:txBody>
                    <a:bodyPr/>
                    <a:lstStyle/>
                    <a:p>
                      <a:r>
                        <a:rPr lang="en-GB" dirty="0">
                          <a:latin typeface="Arial" panose="020B0604020202020204" pitchFamily="34" charset="0"/>
                          <a:cs typeface="Arial" panose="020B0604020202020204" pitchFamily="34" charset="0"/>
                        </a:rPr>
                        <a:t>Do</a:t>
                      </a:r>
                    </a:p>
                  </a:txBody>
                  <a:tcPr/>
                </a:tc>
                <a:tc>
                  <a:txBody>
                    <a:bodyPr/>
                    <a:lstStyle/>
                    <a:p>
                      <a:r>
                        <a:rPr lang="en-GB" dirty="0">
                          <a:latin typeface="Arial" panose="020B0604020202020204" pitchFamily="34" charset="0"/>
                          <a:cs typeface="Arial" panose="020B0604020202020204" pitchFamily="34" charset="0"/>
                        </a:rPr>
                        <a:t>Don’t</a:t>
                      </a:r>
                    </a:p>
                  </a:txBody>
                  <a:tcPr/>
                </a:tc>
                <a:extLst>
                  <a:ext uri="{0D108BD9-81ED-4DB2-BD59-A6C34878D82A}">
                    <a16:rowId xmlns:a16="http://schemas.microsoft.com/office/drawing/2014/main" val="2744246227"/>
                  </a:ext>
                </a:extLst>
              </a:tr>
              <a:tr h="370840">
                <a:tc>
                  <a:txBody>
                    <a:bodyPr/>
                    <a:lstStyle/>
                    <a:p>
                      <a:r>
                        <a:rPr lang="en-GB" dirty="0">
                          <a:latin typeface="Arial" panose="020B0604020202020204" pitchFamily="34" charset="0"/>
                          <a:cs typeface="Arial" panose="020B0604020202020204" pitchFamily="34" charset="0"/>
                        </a:rPr>
                        <a:t>General formatting</a:t>
                      </a:r>
                    </a:p>
                  </a:txBody>
                  <a:tcPr/>
                </a:tc>
                <a:tc>
                  <a:txBody>
                    <a:bodyPr/>
                    <a:lstStyle/>
                    <a:p>
                      <a:pPr marL="285750" indent="-285750">
                        <a:buClr>
                          <a:schemeClr val="accent6"/>
                        </a:buClr>
                        <a:buFont typeface="Wingdings" panose="05000000000000000000" pitchFamily="2" charset="2"/>
                        <a:buChar char="ü"/>
                      </a:pPr>
                      <a:r>
                        <a:rPr lang="en-GB" dirty="0">
                          <a:latin typeface="Arial" panose="020B0604020202020204" pitchFamily="34" charset="0"/>
                          <a:cs typeface="Arial" panose="020B0604020202020204" pitchFamily="34" charset="0"/>
                        </a:rPr>
                        <a:t>use words for numbers up to and including nine and</a:t>
                      </a:r>
                    </a:p>
                    <a:p>
                      <a:pPr marL="285750" indent="-285750">
                        <a:buClr>
                          <a:schemeClr val="accent6"/>
                        </a:buClr>
                        <a:buFont typeface="Wingdings" panose="05000000000000000000" pitchFamily="2" charset="2"/>
                        <a:buChar char="ü"/>
                      </a:pPr>
                      <a:r>
                        <a:rPr lang="en-GB" dirty="0">
                          <a:latin typeface="Arial" panose="020B0604020202020204" pitchFamily="34" charset="0"/>
                          <a:cs typeface="Arial" panose="020B0604020202020204" pitchFamily="34" charset="0"/>
                        </a:rPr>
                        <a:t>use digits for numbers from and including 10.</a:t>
                      </a:r>
                    </a:p>
                  </a:txBody>
                  <a:tcPr/>
                </a:tc>
                <a:tc>
                  <a:txBody>
                    <a:bodyPr/>
                    <a:lstStyle/>
                    <a:p>
                      <a:pPr marL="285750" indent="-285750">
                        <a:buClr>
                          <a:srgbClr val="FF0000"/>
                        </a:buClr>
                        <a:buFont typeface="Calibri" panose="020F0502020204030204" pitchFamily="34" charset="0"/>
                        <a:buChar char="x"/>
                      </a:pPr>
                      <a:r>
                        <a:rPr lang="en-GB" dirty="0">
                          <a:latin typeface="Arial" panose="020B0604020202020204" pitchFamily="34" charset="0"/>
                          <a:cs typeface="Arial" panose="020B0604020202020204" pitchFamily="34" charset="0"/>
                        </a:rPr>
                        <a:t>use “&amp;” unless in an abbreviation or document title.</a:t>
                      </a:r>
                    </a:p>
                  </a:txBody>
                  <a:tcPr/>
                </a:tc>
                <a:extLst>
                  <a:ext uri="{0D108BD9-81ED-4DB2-BD59-A6C34878D82A}">
                    <a16:rowId xmlns:a16="http://schemas.microsoft.com/office/drawing/2014/main" val="3751871504"/>
                  </a:ext>
                </a:extLst>
              </a:tr>
              <a:tr h="370840">
                <a:tc>
                  <a:txBody>
                    <a:bodyPr/>
                    <a:lstStyle/>
                    <a:p>
                      <a:r>
                        <a:rPr lang="en-GB" dirty="0">
                          <a:latin typeface="Arial" panose="020B0604020202020204" pitchFamily="34" charset="0"/>
                          <a:cs typeface="Arial" panose="020B0604020202020204" pitchFamily="34" charset="0"/>
                        </a:rPr>
                        <a:t>Tense</a:t>
                      </a:r>
                    </a:p>
                  </a:txBody>
                  <a:tcPr/>
                </a:tc>
                <a:tc>
                  <a:txBody>
                    <a:bodyPr/>
                    <a:lstStyle/>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use the present tense for obligations e.g. the </a:t>
                      </a:r>
                      <a:r>
                        <a:rPr lang="en-GB" sz="1800" i="1" kern="1200" dirty="0">
                          <a:solidFill>
                            <a:schemeClr val="dk1"/>
                          </a:solidFill>
                          <a:latin typeface="Arial" panose="020B0604020202020204" pitchFamily="34" charset="0"/>
                          <a:ea typeface="+mn-ea"/>
                          <a:cs typeface="Arial" panose="020B0604020202020204" pitchFamily="34" charset="0"/>
                        </a:rPr>
                        <a:t>Contractor </a:t>
                      </a:r>
                      <a:r>
                        <a:rPr lang="en-GB" sz="1800" i="0" kern="1200" dirty="0">
                          <a:solidFill>
                            <a:schemeClr val="dk1"/>
                          </a:solidFill>
                          <a:latin typeface="Arial" panose="020B0604020202020204" pitchFamily="34" charset="0"/>
                          <a:ea typeface="+mn-ea"/>
                          <a:cs typeface="Arial" panose="020B0604020202020204" pitchFamily="34" charset="0"/>
                        </a:rPr>
                        <a:t>provides a risk assessment</a:t>
                      </a:r>
                      <a:r>
                        <a:rPr lang="en-GB" sz="1800" kern="1200" dirty="0">
                          <a:solidFill>
                            <a:schemeClr val="dk1"/>
                          </a:solidFill>
                          <a:latin typeface="Arial" panose="020B0604020202020204" pitchFamily="34" charset="0"/>
                          <a:ea typeface="+mn-ea"/>
                          <a:cs typeface="Arial" panose="020B0604020202020204" pitchFamily="34" charset="0"/>
                        </a:rPr>
                        <a:t>.</a:t>
                      </a:r>
                    </a:p>
                  </a:txBody>
                  <a:tcPr/>
                </a:tc>
                <a:tc>
                  <a:txBody>
                    <a:bodyPr/>
                    <a:lstStyle/>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past or future tense or</a:t>
                      </a:r>
                    </a:p>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shall or must e.g. the </a:t>
                      </a:r>
                      <a:r>
                        <a:rPr lang="en-GB" sz="1800" i="1" kern="1200" dirty="0">
                          <a:solidFill>
                            <a:schemeClr val="dk1"/>
                          </a:solidFill>
                          <a:latin typeface="Arial" panose="020B0604020202020204" pitchFamily="34" charset="0"/>
                          <a:ea typeface="+mn-ea"/>
                          <a:cs typeface="Arial" panose="020B0604020202020204" pitchFamily="34" charset="0"/>
                        </a:rPr>
                        <a:t>Contractor </a:t>
                      </a:r>
                      <a:r>
                        <a:rPr lang="en-GB" sz="1800" i="0" kern="1200" dirty="0">
                          <a:solidFill>
                            <a:schemeClr val="dk1"/>
                          </a:solidFill>
                          <a:latin typeface="Arial" panose="020B0604020202020204" pitchFamily="34" charset="0"/>
                          <a:ea typeface="+mn-ea"/>
                          <a:cs typeface="Arial" panose="020B0604020202020204" pitchFamily="34" charset="0"/>
                        </a:rPr>
                        <a:t>shall produce a risk assessment</a:t>
                      </a:r>
                      <a:r>
                        <a:rPr lang="en-GB" sz="1800" kern="1200" dirty="0">
                          <a:solidFill>
                            <a:schemeClr val="dk1"/>
                          </a:solidFill>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4074663373"/>
                  </a:ext>
                </a:extLst>
              </a:tr>
              <a:tr h="370840">
                <a:tc>
                  <a:txBody>
                    <a:bodyPr/>
                    <a:lstStyle/>
                    <a:p>
                      <a:r>
                        <a:rPr lang="en-GB" dirty="0">
                          <a:latin typeface="Arial" panose="020B0604020202020204" pitchFamily="34" charset="0"/>
                          <a:cs typeface="Arial" panose="020B0604020202020204" pitchFamily="34" charset="0"/>
                        </a:rPr>
                        <a:t>Defined terms</a:t>
                      </a:r>
                    </a:p>
                  </a:txBody>
                  <a:tcPr/>
                </a:tc>
                <a:tc>
                  <a:txBody>
                    <a:bodyPr/>
                    <a:lstStyle/>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check, understand and use key contract terms – e.g. </a:t>
                      </a:r>
                      <a:r>
                        <a:rPr lang="en-GB" sz="1800" i="1" kern="1200" dirty="0">
                          <a:solidFill>
                            <a:schemeClr val="dk1"/>
                          </a:solidFill>
                          <a:latin typeface="Arial" panose="020B0604020202020204" pitchFamily="34" charset="0"/>
                          <a:ea typeface="+mn-ea"/>
                          <a:cs typeface="Arial" panose="020B0604020202020204" pitchFamily="34" charset="0"/>
                        </a:rPr>
                        <a:t>Client, Purchaser Contractor, Consultant, Supplier, Project Manager, Service Manager, Service Manager works, service, goods </a:t>
                      </a:r>
                      <a:r>
                        <a:rPr lang="en-GB" sz="1800" i="0" kern="1200" dirty="0">
                          <a:solidFill>
                            <a:schemeClr val="dk1"/>
                          </a:solidFill>
                          <a:latin typeface="Arial" panose="020B0604020202020204" pitchFamily="34" charset="0"/>
                          <a:ea typeface="+mn-ea"/>
                          <a:cs typeface="Arial" panose="020B0604020202020204" pitchFamily="34" charset="0"/>
                        </a:rPr>
                        <a:t>and </a:t>
                      </a:r>
                      <a:r>
                        <a:rPr lang="en-GB" sz="1800" i="1" kern="1200" dirty="0">
                          <a:solidFill>
                            <a:schemeClr val="dk1"/>
                          </a:solidFill>
                          <a:latin typeface="Arial" panose="020B0604020202020204" pitchFamily="34" charset="0"/>
                          <a:ea typeface="+mn-ea"/>
                          <a:cs typeface="Arial" panose="020B0604020202020204" pitchFamily="34" charset="0"/>
                        </a:rPr>
                        <a:t>services</a:t>
                      </a:r>
                      <a:r>
                        <a:rPr lang="en-GB" sz="1800" kern="1200" dirty="0">
                          <a:solidFill>
                            <a:schemeClr val="dk1"/>
                          </a:solidFill>
                          <a:latin typeface="Arial" panose="020B0604020202020204" pitchFamily="34" charset="0"/>
                          <a:ea typeface="+mn-ea"/>
                          <a:cs typeface="Arial" panose="020B0604020202020204" pitchFamily="34" charset="0"/>
                        </a:rPr>
                        <a:t> etc,</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capitalise terms defined in the </a:t>
                      </a:r>
                      <a:r>
                        <a:rPr lang="en-GB" sz="1800" i="1" kern="1200" dirty="0">
                          <a:solidFill>
                            <a:schemeClr val="dk1"/>
                          </a:solidFill>
                          <a:latin typeface="Arial" panose="020B0604020202020204" pitchFamily="34" charset="0"/>
                          <a:ea typeface="+mn-ea"/>
                          <a:cs typeface="Arial" panose="020B0604020202020204" pitchFamily="34" charset="0"/>
                        </a:rPr>
                        <a:t>conditions of contract </a:t>
                      </a:r>
                      <a:r>
                        <a:rPr lang="en-GB" sz="1800" i="0" kern="1200" dirty="0">
                          <a:solidFill>
                            <a:schemeClr val="dk1"/>
                          </a:solidFill>
                          <a:latin typeface="Arial" panose="020B0604020202020204" pitchFamily="34" charset="0"/>
                          <a:ea typeface="+mn-ea"/>
                          <a:cs typeface="Arial" panose="020B0604020202020204" pitchFamily="34" charset="0"/>
                        </a:rPr>
                        <a:t>and</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italicise terms defined in the Contract Data.</a:t>
                      </a:r>
                    </a:p>
                  </a:txBody>
                  <a:tcPr/>
                </a:tc>
                <a:tc>
                  <a:txBody>
                    <a:bodyPr/>
                    <a:lstStyle/>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a company name or initials when referring to a Party to </a:t>
                      </a:r>
                      <a:r>
                        <a:rPr lang="en-GB" sz="1800" kern="1200">
                          <a:solidFill>
                            <a:schemeClr val="dk1"/>
                          </a:solidFill>
                          <a:latin typeface="Arial" panose="020B0604020202020204" pitchFamily="34" charset="0"/>
                          <a:ea typeface="+mn-ea"/>
                          <a:cs typeface="Arial" panose="020B0604020202020204" pitchFamily="34" charset="0"/>
                        </a:rPr>
                        <a:t>the contract or</a:t>
                      </a:r>
                      <a:endParaRPr lang="en-GB" sz="1800" kern="1200" dirty="0">
                        <a:solidFill>
                          <a:schemeClr val="dk1"/>
                        </a:solidFill>
                        <a:latin typeface="Arial" panose="020B0604020202020204" pitchFamily="34" charset="0"/>
                        <a:ea typeface="+mn-ea"/>
                        <a:cs typeface="Arial" panose="020B0604020202020204" pitchFamily="34" charset="0"/>
                      </a:endParaRPr>
                    </a:p>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upper case for the first letter of any other word (including tables) unless grammar requires it, e.g. proper nouns or</a:t>
                      </a:r>
                    </a:p>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“tenderer”.</a:t>
                      </a:r>
                    </a:p>
                  </a:txBody>
                  <a:tcPr/>
                </a:tc>
                <a:extLst>
                  <a:ext uri="{0D108BD9-81ED-4DB2-BD59-A6C34878D82A}">
                    <a16:rowId xmlns:a16="http://schemas.microsoft.com/office/drawing/2014/main" val="3862680052"/>
                  </a:ext>
                </a:extLst>
              </a:tr>
            </a:tbl>
          </a:graphicData>
        </a:graphic>
      </p:graphicFrame>
    </p:spTree>
    <p:extLst>
      <p:ext uri="{BB962C8B-B14F-4D97-AF65-F5344CB8AC3E}">
        <p14:creationId xmlns:p14="http://schemas.microsoft.com/office/powerpoint/2010/main" val="1282409187"/>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AF98-655A-4AA1-AEEE-E9B3DA61C1FE}"/>
              </a:ext>
            </a:extLst>
          </p:cNvPr>
          <p:cNvSpPr>
            <a:spLocks noGrp="1"/>
          </p:cNvSpPr>
          <p:nvPr>
            <p:ph type="title"/>
          </p:nvPr>
        </p:nvSpPr>
        <p:spPr/>
        <p:txBody>
          <a:bodyPr/>
          <a:lstStyle/>
          <a:p>
            <a:r>
              <a:rPr lang="en-GB" dirty="0"/>
              <a:t>Correct writing style for NEC4 contracts</a:t>
            </a:r>
          </a:p>
        </p:txBody>
      </p:sp>
      <p:graphicFrame>
        <p:nvGraphicFramePr>
          <p:cNvPr id="6" name="Table 6">
            <a:extLst>
              <a:ext uri="{FF2B5EF4-FFF2-40B4-BE49-F238E27FC236}">
                <a16:creationId xmlns:a16="http://schemas.microsoft.com/office/drawing/2014/main" id="{28EBC89C-750C-4BB2-BF0E-C31A544E3800}"/>
              </a:ext>
            </a:extLst>
          </p:cNvPr>
          <p:cNvGraphicFramePr>
            <a:graphicFrameLocks noGrp="1"/>
          </p:cNvGraphicFramePr>
          <p:nvPr>
            <p:ph idx="1"/>
          </p:nvPr>
        </p:nvGraphicFramePr>
        <p:xfrm>
          <a:off x="550863" y="1457325"/>
          <a:ext cx="11090274" cy="4216400"/>
        </p:xfrm>
        <a:graphic>
          <a:graphicData uri="http://schemas.openxmlformats.org/drawingml/2006/table">
            <a:tbl>
              <a:tblPr firstRow="1" bandRow="1">
                <a:tableStyleId>{5C22544A-7EE6-4342-B048-85BDC9FD1C3A}</a:tableStyleId>
              </a:tblPr>
              <a:tblGrid>
                <a:gridCol w="2085866">
                  <a:extLst>
                    <a:ext uri="{9D8B030D-6E8A-4147-A177-3AD203B41FA5}">
                      <a16:colId xmlns:a16="http://schemas.microsoft.com/office/drawing/2014/main" val="3695332621"/>
                    </a:ext>
                  </a:extLst>
                </a:gridCol>
                <a:gridCol w="4502204">
                  <a:extLst>
                    <a:ext uri="{9D8B030D-6E8A-4147-A177-3AD203B41FA5}">
                      <a16:colId xmlns:a16="http://schemas.microsoft.com/office/drawing/2014/main" val="3457997907"/>
                    </a:ext>
                  </a:extLst>
                </a:gridCol>
                <a:gridCol w="4502204">
                  <a:extLst>
                    <a:ext uri="{9D8B030D-6E8A-4147-A177-3AD203B41FA5}">
                      <a16:colId xmlns:a16="http://schemas.microsoft.com/office/drawing/2014/main" val="4294632516"/>
                    </a:ext>
                  </a:extLst>
                </a:gridCol>
              </a:tblGrid>
              <a:tr h="370840">
                <a:tc>
                  <a:txBody>
                    <a:bodyPr/>
                    <a:lstStyle/>
                    <a:p>
                      <a:r>
                        <a:rPr lang="en-GB" dirty="0">
                          <a:latin typeface="Arial" panose="020B0604020202020204" pitchFamily="34" charset="0"/>
                          <a:cs typeface="Arial" panose="020B0604020202020204" pitchFamily="34" charset="0"/>
                        </a:rPr>
                        <a:t>Issue</a:t>
                      </a:r>
                    </a:p>
                  </a:txBody>
                  <a:tcPr/>
                </a:tc>
                <a:tc>
                  <a:txBody>
                    <a:bodyPr/>
                    <a:lstStyle/>
                    <a:p>
                      <a:r>
                        <a:rPr lang="en-GB" dirty="0">
                          <a:latin typeface="Arial" panose="020B0604020202020204" pitchFamily="34" charset="0"/>
                          <a:cs typeface="Arial" panose="020B0604020202020204" pitchFamily="34" charset="0"/>
                        </a:rPr>
                        <a:t>Do</a:t>
                      </a:r>
                    </a:p>
                  </a:txBody>
                  <a:tcPr/>
                </a:tc>
                <a:tc>
                  <a:txBody>
                    <a:bodyPr/>
                    <a:lstStyle/>
                    <a:p>
                      <a:r>
                        <a:rPr lang="en-GB" dirty="0">
                          <a:latin typeface="Arial" panose="020B0604020202020204" pitchFamily="34" charset="0"/>
                          <a:cs typeface="Arial" panose="020B0604020202020204" pitchFamily="34" charset="0"/>
                        </a:rPr>
                        <a:t>Don’t</a:t>
                      </a:r>
                    </a:p>
                  </a:txBody>
                  <a:tcPr/>
                </a:tc>
                <a:extLst>
                  <a:ext uri="{0D108BD9-81ED-4DB2-BD59-A6C34878D82A}">
                    <a16:rowId xmlns:a16="http://schemas.microsoft.com/office/drawing/2014/main" val="2744246227"/>
                  </a:ext>
                </a:extLst>
              </a:tr>
              <a:tr h="370840">
                <a:tc>
                  <a:txBody>
                    <a:bodyPr/>
                    <a:lstStyle/>
                    <a:p>
                      <a:r>
                        <a:rPr lang="en-GB" dirty="0">
                          <a:latin typeface="Arial" panose="020B0604020202020204" pitchFamily="34" charset="0"/>
                          <a:cs typeface="Arial" panose="020B0604020202020204" pitchFamily="34" charset="0"/>
                        </a:rPr>
                        <a:t>Gender neutrality</a:t>
                      </a:r>
                    </a:p>
                  </a:txBody>
                  <a:tcPr/>
                </a:tc>
                <a:tc>
                  <a:txBody>
                    <a:bodyPr/>
                    <a:lstStyle/>
                    <a:p>
                      <a:pPr marL="285750" indent="-285750">
                        <a:buClr>
                          <a:schemeClr val="accent6"/>
                        </a:buClr>
                        <a:buFont typeface="Wingdings" panose="05000000000000000000" pitchFamily="2" charset="2"/>
                        <a:buChar char="ü"/>
                      </a:pPr>
                      <a:r>
                        <a:rPr lang="en-GB" dirty="0">
                          <a:latin typeface="Arial" panose="020B0604020202020204" pitchFamily="34" charset="0"/>
                          <a:cs typeface="Arial" panose="020B0604020202020204" pitchFamily="34" charset="0"/>
                        </a:rPr>
                        <a:t>use “it’ or ‘its”.</a:t>
                      </a:r>
                    </a:p>
                  </a:txBody>
                  <a:tcPr/>
                </a:tc>
                <a:tc>
                  <a:txBody>
                    <a:bodyPr/>
                    <a:lstStyle/>
                    <a:p>
                      <a:pPr marL="285750" indent="-285750">
                        <a:buClr>
                          <a:srgbClr val="FF0000"/>
                        </a:buClr>
                        <a:buFont typeface="Calibri" panose="020F0502020204030204" pitchFamily="34" charset="0"/>
                        <a:buChar char="x"/>
                      </a:pPr>
                      <a:r>
                        <a:rPr lang="en-GB" dirty="0">
                          <a:latin typeface="Arial" panose="020B0604020202020204" pitchFamily="34" charset="0"/>
                          <a:cs typeface="Arial" panose="020B0604020202020204" pitchFamily="34" charset="0"/>
                        </a:rPr>
                        <a:t>use “he/she” or “they”.</a:t>
                      </a:r>
                    </a:p>
                  </a:txBody>
                  <a:tcPr/>
                </a:tc>
                <a:extLst>
                  <a:ext uri="{0D108BD9-81ED-4DB2-BD59-A6C34878D82A}">
                    <a16:rowId xmlns:a16="http://schemas.microsoft.com/office/drawing/2014/main" val="3751871504"/>
                  </a:ext>
                </a:extLst>
              </a:tr>
              <a:tr h="370840">
                <a:tc>
                  <a:txBody>
                    <a:bodyPr/>
                    <a:lstStyle/>
                    <a:p>
                      <a:r>
                        <a:rPr lang="en-GB" dirty="0">
                          <a:latin typeface="Arial" panose="020B0604020202020204" pitchFamily="34" charset="0"/>
                          <a:cs typeface="Arial" panose="020B0604020202020204" pitchFamily="34" charset="0"/>
                        </a:rPr>
                        <a:t>Punctuation</a:t>
                      </a:r>
                    </a:p>
                  </a:txBody>
                  <a:tcPr/>
                </a:tc>
                <a:tc>
                  <a:txBody>
                    <a:bodyPr/>
                    <a:lstStyle/>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use full stops at the end of a sentence</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use “and” or “or” and</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use other punctuation in the normal way.</a:t>
                      </a:r>
                    </a:p>
                  </a:txBody>
                  <a:tcPr/>
                </a:tc>
                <a:tc>
                  <a:txBody>
                    <a:bodyPr/>
                    <a:lstStyle/>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“and/or”.</a:t>
                      </a:r>
                    </a:p>
                  </a:txBody>
                  <a:tcPr/>
                </a:tc>
                <a:extLst>
                  <a:ext uri="{0D108BD9-81ED-4DB2-BD59-A6C34878D82A}">
                    <a16:rowId xmlns:a16="http://schemas.microsoft.com/office/drawing/2014/main" val="4074663373"/>
                  </a:ext>
                </a:extLst>
              </a:tr>
              <a:tr h="370840">
                <a:tc>
                  <a:txBody>
                    <a:bodyPr/>
                    <a:lstStyle/>
                    <a:p>
                      <a:r>
                        <a:rPr lang="en-GB" dirty="0">
                          <a:latin typeface="Arial" panose="020B0604020202020204" pitchFamily="34" charset="0"/>
                          <a:cs typeface="Arial" panose="020B0604020202020204" pitchFamily="34" charset="0"/>
                        </a:rPr>
                        <a:t>Lists</a:t>
                      </a:r>
                    </a:p>
                  </a:txBody>
                  <a:tcPr/>
                </a:tc>
                <a:tc>
                  <a:txBody>
                    <a:bodyPr/>
                    <a:lstStyle/>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use bullet points (where appropriate),</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lowercase the first word of the bullet point unless it is a defined term or title,</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use a comma at the end of each bullet point except on the penultimate bullet where “and” or “or” should be used as appropriate and</a:t>
                      </a:r>
                    </a:p>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end the final bullet point with a full stop.</a:t>
                      </a:r>
                    </a:p>
                  </a:txBody>
                  <a:tcPr/>
                </a:tc>
                <a:tc>
                  <a:txBody>
                    <a:bodyPr/>
                    <a:lstStyle/>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a colon to introduce the list,</a:t>
                      </a:r>
                    </a:p>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uppercase the first word of the bullet point if it is an undefined term or</a:t>
                      </a:r>
                    </a:p>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semi colons to introduce the list or at the end of each bullet point or</a:t>
                      </a:r>
                    </a:p>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use numbered bullet points.</a:t>
                      </a:r>
                    </a:p>
                  </a:txBody>
                  <a:tcPr/>
                </a:tc>
                <a:extLst>
                  <a:ext uri="{0D108BD9-81ED-4DB2-BD59-A6C34878D82A}">
                    <a16:rowId xmlns:a16="http://schemas.microsoft.com/office/drawing/2014/main" val="3862680052"/>
                  </a:ext>
                </a:extLst>
              </a:tr>
            </a:tbl>
          </a:graphicData>
        </a:graphic>
      </p:graphicFrame>
    </p:spTree>
    <p:extLst>
      <p:ext uri="{BB962C8B-B14F-4D97-AF65-F5344CB8AC3E}">
        <p14:creationId xmlns:p14="http://schemas.microsoft.com/office/powerpoint/2010/main" val="1761180040"/>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AF98-655A-4AA1-AEEE-E9B3DA61C1FE}"/>
              </a:ext>
            </a:extLst>
          </p:cNvPr>
          <p:cNvSpPr>
            <a:spLocks noGrp="1"/>
          </p:cNvSpPr>
          <p:nvPr>
            <p:ph type="title"/>
          </p:nvPr>
        </p:nvSpPr>
        <p:spPr/>
        <p:txBody>
          <a:bodyPr/>
          <a:lstStyle/>
          <a:p>
            <a:r>
              <a:rPr lang="en-GB" dirty="0"/>
              <a:t>Correct writing style for NEC4 contracts</a:t>
            </a:r>
          </a:p>
        </p:txBody>
      </p:sp>
      <p:graphicFrame>
        <p:nvGraphicFramePr>
          <p:cNvPr id="6" name="Table 6">
            <a:extLst>
              <a:ext uri="{FF2B5EF4-FFF2-40B4-BE49-F238E27FC236}">
                <a16:creationId xmlns:a16="http://schemas.microsoft.com/office/drawing/2014/main" id="{28EBC89C-750C-4BB2-BF0E-C31A544E3800}"/>
              </a:ext>
            </a:extLst>
          </p:cNvPr>
          <p:cNvGraphicFramePr>
            <a:graphicFrameLocks noGrp="1"/>
          </p:cNvGraphicFramePr>
          <p:nvPr>
            <p:ph idx="1"/>
          </p:nvPr>
        </p:nvGraphicFramePr>
        <p:xfrm>
          <a:off x="550863" y="1457325"/>
          <a:ext cx="11090274" cy="3296920"/>
        </p:xfrm>
        <a:graphic>
          <a:graphicData uri="http://schemas.openxmlformats.org/drawingml/2006/table">
            <a:tbl>
              <a:tblPr firstRow="1" bandRow="1">
                <a:tableStyleId>{5C22544A-7EE6-4342-B048-85BDC9FD1C3A}</a:tableStyleId>
              </a:tblPr>
              <a:tblGrid>
                <a:gridCol w="2085866">
                  <a:extLst>
                    <a:ext uri="{9D8B030D-6E8A-4147-A177-3AD203B41FA5}">
                      <a16:colId xmlns:a16="http://schemas.microsoft.com/office/drawing/2014/main" val="3695332621"/>
                    </a:ext>
                  </a:extLst>
                </a:gridCol>
                <a:gridCol w="4502204">
                  <a:extLst>
                    <a:ext uri="{9D8B030D-6E8A-4147-A177-3AD203B41FA5}">
                      <a16:colId xmlns:a16="http://schemas.microsoft.com/office/drawing/2014/main" val="3457997907"/>
                    </a:ext>
                  </a:extLst>
                </a:gridCol>
                <a:gridCol w="4502204">
                  <a:extLst>
                    <a:ext uri="{9D8B030D-6E8A-4147-A177-3AD203B41FA5}">
                      <a16:colId xmlns:a16="http://schemas.microsoft.com/office/drawing/2014/main" val="4294632516"/>
                    </a:ext>
                  </a:extLst>
                </a:gridCol>
              </a:tblGrid>
              <a:tr h="370840">
                <a:tc>
                  <a:txBody>
                    <a:bodyPr/>
                    <a:lstStyle/>
                    <a:p>
                      <a:r>
                        <a:rPr lang="en-GB" dirty="0">
                          <a:latin typeface="Arial" panose="020B0604020202020204" pitchFamily="34" charset="0"/>
                          <a:cs typeface="Arial" panose="020B0604020202020204" pitchFamily="34" charset="0"/>
                        </a:rPr>
                        <a:t>Issue</a:t>
                      </a:r>
                    </a:p>
                  </a:txBody>
                  <a:tcPr/>
                </a:tc>
                <a:tc>
                  <a:txBody>
                    <a:bodyPr/>
                    <a:lstStyle/>
                    <a:p>
                      <a:r>
                        <a:rPr lang="en-GB" dirty="0">
                          <a:latin typeface="Arial" panose="020B0604020202020204" pitchFamily="34" charset="0"/>
                          <a:cs typeface="Arial" panose="020B0604020202020204" pitchFamily="34" charset="0"/>
                        </a:rPr>
                        <a:t>Do</a:t>
                      </a:r>
                    </a:p>
                  </a:txBody>
                  <a:tcPr/>
                </a:tc>
                <a:tc>
                  <a:txBody>
                    <a:bodyPr/>
                    <a:lstStyle/>
                    <a:p>
                      <a:r>
                        <a:rPr lang="en-GB" dirty="0">
                          <a:latin typeface="Arial" panose="020B0604020202020204" pitchFamily="34" charset="0"/>
                          <a:cs typeface="Arial" panose="020B0604020202020204" pitchFamily="34" charset="0"/>
                        </a:rPr>
                        <a:t>Don’t</a:t>
                      </a:r>
                    </a:p>
                  </a:txBody>
                  <a:tcPr/>
                </a:tc>
                <a:extLst>
                  <a:ext uri="{0D108BD9-81ED-4DB2-BD59-A6C34878D82A}">
                    <a16:rowId xmlns:a16="http://schemas.microsoft.com/office/drawing/2014/main" val="2744246227"/>
                  </a:ext>
                </a:extLst>
              </a:tr>
              <a:tr h="370840">
                <a:tc>
                  <a:txBody>
                    <a:bodyPr/>
                    <a:lstStyle/>
                    <a:p>
                      <a:r>
                        <a:rPr lang="en-GB" dirty="0">
                          <a:latin typeface="Arial" panose="020B0604020202020204" pitchFamily="34" charset="0"/>
                          <a:cs typeface="Arial" panose="020B0604020202020204" pitchFamily="34" charset="0"/>
                        </a:rPr>
                        <a:t>Acceptance  / agreement</a:t>
                      </a:r>
                    </a:p>
                  </a:txBody>
                  <a:tcPr/>
                </a:tc>
                <a:tc>
                  <a:txBody>
                    <a:bodyPr/>
                    <a:lstStyle/>
                    <a:p>
                      <a:pPr marL="285750" indent="-285750">
                        <a:buClr>
                          <a:schemeClr val="accent6"/>
                        </a:buClr>
                        <a:buFont typeface="Wingdings" panose="05000000000000000000" pitchFamily="2" charset="2"/>
                        <a:buChar char="ü"/>
                      </a:pPr>
                      <a:r>
                        <a:rPr lang="en-GB" dirty="0">
                          <a:latin typeface="Arial" panose="020B0604020202020204" pitchFamily="34" charset="0"/>
                          <a:cs typeface="Arial" panose="020B0604020202020204" pitchFamily="34" charset="0"/>
                        </a:rPr>
                        <a:t>use “for acceptance” if there are objective acceptance criteria and</a:t>
                      </a:r>
                    </a:p>
                    <a:p>
                      <a:pPr marL="285750" indent="-285750">
                        <a:buClr>
                          <a:schemeClr val="accent6"/>
                        </a:buClr>
                        <a:buFont typeface="Wingdings" panose="05000000000000000000" pitchFamily="2" charset="2"/>
                        <a:buChar char="ü"/>
                      </a:pPr>
                      <a:r>
                        <a:rPr lang="en-GB" dirty="0">
                          <a:latin typeface="Arial" panose="020B0604020202020204" pitchFamily="34" charset="0"/>
                          <a:cs typeface="Arial" panose="020B0604020202020204" pitchFamily="34" charset="0"/>
                        </a:rPr>
                        <a:t>use “for agreement” if the </a:t>
                      </a:r>
                      <a:r>
                        <a:rPr lang="en-GB" i="1" dirty="0">
                          <a:latin typeface="Arial" panose="020B0604020202020204" pitchFamily="34" charset="0"/>
                          <a:cs typeface="Arial" panose="020B0604020202020204" pitchFamily="34" charset="0"/>
                        </a:rPr>
                        <a:t>Client, Project Manager </a:t>
                      </a:r>
                      <a:r>
                        <a:rPr lang="en-GB" i="0" dirty="0">
                          <a:latin typeface="Arial" panose="020B0604020202020204" pitchFamily="34" charset="0"/>
                          <a:cs typeface="Arial" panose="020B0604020202020204" pitchFamily="34" charset="0"/>
                        </a:rPr>
                        <a:t>or </a:t>
                      </a:r>
                      <a:r>
                        <a:rPr lang="en-GB" i="1" dirty="0">
                          <a:latin typeface="Arial" panose="020B0604020202020204" pitchFamily="34" charset="0"/>
                          <a:cs typeface="Arial" panose="020B0604020202020204" pitchFamily="34" charset="0"/>
                        </a:rPr>
                        <a:t>Supervisor </a:t>
                      </a:r>
                      <a:r>
                        <a:rPr lang="en-GB" i="0" dirty="0">
                          <a:latin typeface="Arial" panose="020B0604020202020204" pitchFamily="34" charset="0"/>
                          <a:cs typeface="Arial" panose="020B0604020202020204" pitchFamily="34" charset="0"/>
                        </a:rPr>
                        <a:t>has discretion.</a:t>
                      </a:r>
                      <a:endParaRPr lang="en-GB" dirty="0">
                        <a:latin typeface="Arial" panose="020B0604020202020204" pitchFamily="34" charset="0"/>
                        <a:cs typeface="Arial" panose="020B0604020202020204" pitchFamily="34" charset="0"/>
                      </a:endParaRPr>
                    </a:p>
                  </a:txBody>
                  <a:tcPr/>
                </a:tc>
                <a:tc>
                  <a:txBody>
                    <a:bodyPr/>
                    <a:lstStyle/>
                    <a:p>
                      <a:pPr marL="285750" indent="-285750">
                        <a:buClr>
                          <a:srgbClr val="FF0000"/>
                        </a:buClr>
                        <a:buFont typeface="Calibri" panose="020F0502020204030204" pitchFamily="34" charset="0"/>
                        <a:buChar char="x"/>
                      </a:pPr>
                      <a:r>
                        <a:rPr lang="en-GB" dirty="0">
                          <a:latin typeface="Arial" panose="020B0604020202020204" pitchFamily="34" charset="0"/>
                          <a:cs typeface="Arial" panose="020B0604020202020204" pitchFamily="34" charset="0"/>
                        </a:rPr>
                        <a:t>use “for approval” or</a:t>
                      </a:r>
                    </a:p>
                    <a:p>
                      <a:pPr marL="285750" indent="-285750">
                        <a:buClr>
                          <a:srgbClr val="FF0000"/>
                        </a:buClr>
                        <a:buFont typeface="Calibri" panose="020F0502020204030204" pitchFamily="34" charset="0"/>
                        <a:buChar char="x"/>
                      </a:pPr>
                      <a:r>
                        <a:rPr lang="en-GB" dirty="0">
                          <a:latin typeface="Arial" panose="020B0604020202020204" pitchFamily="34" charset="0"/>
                          <a:cs typeface="Arial" panose="020B0604020202020204" pitchFamily="34" charset="0"/>
                        </a:rPr>
                        <a:t>use “reasons for non-acceptance”.</a:t>
                      </a:r>
                    </a:p>
                  </a:txBody>
                  <a:tcPr/>
                </a:tc>
                <a:extLst>
                  <a:ext uri="{0D108BD9-81ED-4DB2-BD59-A6C34878D82A}">
                    <a16:rowId xmlns:a16="http://schemas.microsoft.com/office/drawing/2014/main" val="3751871504"/>
                  </a:ext>
                </a:extLst>
              </a:tr>
              <a:tr h="370840">
                <a:tc>
                  <a:txBody>
                    <a:bodyPr/>
                    <a:lstStyle/>
                    <a:p>
                      <a:r>
                        <a:rPr lang="en-GB" dirty="0">
                          <a:latin typeface="Arial" panose="020B0604020202020204" pitchFamily="34" charset="0"/>
                          <a:cs typeface="Arial" panose="020B0604020202020204" pitchFamily="34" charset="0"/>
                        </a:rPr>
                        <a:t>“So what?”</a:t>
                      </a:r>
                    </a:p>
                  </a:txBody>
                  <a:tcPr/>
                </a:tc>
                <a:tc>
                  <a:txBody>
                    <a:bodyPr/>
                    <a:lstStyle/>
                    <a:p>
                      <a:pPr marL="285750" indent="-285750" algn="l" defTabSz="914354" rtl="0" eaLnBrk="1" latinLnBrk="0" hangingPunct="1">
                        <a:buClr>
                          <a:schemeClr val="accent6"/>
                        </a:buClr>
                        <a:buFont typeface="Wingdings" panose="05000000000000000000" pitchFamily="2" charset="2"/>
                        <a:buChar char="ü"/>
                      </a:pPr>
                      <a:r>
                        <a:rPr lang="en-GB" sz="1800" kern="1200" dirty="0">
                          <a:solidFill>
                            <a:schemeClr val="dk1"/>
                          </a:solidFill>
                          <a:latin typeface="Arial" panose="020B0604020202020204" pitchFamily="34" charset="0"/>
                          <a:ea typeface="+mn-ea"/>
                          <a:cs typeface="Arial" panose="020B0604020202020204" pitchFamily="34" charset="0"/>
                        </a:rPr>
                        <a:t>consider carefully the objective you are drafting for and make it clear and unambiguous as to the deliverable to be provided, work to be carried out or a target to be met.</a:t>
                      </a:r>
                    </a:p>
                  </a:txBody>
                  <a:tcPr/>
                </a:tc>
                <a:tc>
                  <a:txBody>
                    <a:bodyPr/>
                    <a:lstStyle/>
                    <a:p>
                      <a:pPr marL="285750" indent="-285750" algn="l" defTabSz="914354" rtl="0" eaLnBrk="1" latinLnBrk="0" hangingPunct="1">
                        <a:buClr>
                          <a:srgbClr val="FF0000"/>
                        </a:buClr>
                        <a:buFont typeface="Calibri" panose="020F0502020204030204" pitchFamily="34" charset="0"/>
                        <a:buChar char="x"/>
                      </a:pPr>
                      <a:r>
                        <a:rPr lang="en-GB" sz="1800" kern="1200" dirty="0">
                          <a:solidFill>
                            <a:schemeClr val="dk1"/>
                          </a:solidFill>
                          <a:latin typeface="Arial" panose="020B0604020202020204" pitchFamily="34" charset="0"/>
                          <a:ea typeface="+mn-ea"/>
                          <a:cs typeface="Arial" panose="020B0604020202020204" pitchFamily="34" charset="0"/>
                        </a:rPr>
                        <a:t>draft vague requirements or obligations which do not go anywhere.</a:t>
                      </a:r>
                    </a:p>
                  </a:txBody>
                  <a:tcPr/>
                </a:tc>
                <a:extLst>
                  <a:ext uri="{0D108BD9-81ED-4DB2-BD59-A6C34878D82A}">
                    <a16:rowId xmlns:a16="http://schemas.microsoft.com/office/drawing/2014/main" val="4074663373"/>
                  </a:ext>
                </a:extLst>
              </a:tr>
            </a:tbl>
          </a:graphicData>
        </a:graphic>
      </p:graphicFrame>
    </p:spTree>
    <p:extLst>
      <p:ext uri="{BB962C8B-B14F-4D97-AF65-F5344CB8AC3E}">
        <p14:creationId xmlns:p14="http://schemas.microsoft.com/office/powerpoint/2010/main" val="2560108040"/>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F7D24-571A-40C0-9DB9-5407C9BDC5E4}"/>
              </a:ext>
            </a:extLst>
          </p:cNvPr>
          <p:cNvSpPr/>
          <p:nvPr/>
        </p:nvSpPr>
        <p:spPr>
          <a:xfrm>
            <a:off x="0" y="0"/>
            <a:ext cx="12192000" cy="25914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rgbClr val="002060"/>
              </a:solidFill>
            </a:endParaRPr>
          </a:p>
        </p:txBody>
      </p:sp>
      <p:sp>
        <p:nvSpPr>
          <p:cNvPr id="2" name="Title 1">
            <a:extLst>
              <a:ext uri="{FF2B5EF4-FFF2-40B4-BE49-F238E27FC236}">
                <a16:creationId xmlns:a16="http://schemas.microsoft.com/office/drawing/2014/main" id="{0A73DFCB-9B08-43EF-8D1F-ADE2D7C066E5}"/>
              </a:ext>
            </a:extLst>
          </p:cNvPr>
          <p:cNvSpPr>
            <a:spLocks noGrp="1"/>
          </p:cNvSpPr>
          <p:nvPr>
            <p:ph type="title"/>
          </p:nvPr>
        </p:nvSpPr>
        <p:spPr>
          <a:xfrm>
            <a:off x="2438473" y="507006"/>
            <a:ext cx="9202665" cy="942382"/>
          </a:xfrm>
        </p:spPr>
        <p:txBody>
          <a:bodyPr>
            <a:normAutofit fontScale="90000"/>
          </a:bodyPr>
          <a:lstStyle/>
          <a:p>
            <a:r>
              <a:rPr lang="en-GB" dirty="0"/>
              <a:t>Can you identify the twelve errors with the following example from an ECC Scope?</a:t>
            </a:r>
          </a:p>
        </p:txBody>
      </p:sp>
      <p:sp>
        <p:nvSpPr>
          <p:cNvPr id="6" name="Content Placeholder 2">
            <a:extLst>
              <a:ext uri="{FF2B5EF4-FFF2-40B4-BE49-F238E27FC236}">
                <a16:creationId xmlns:a16="http://schemas.microsoft.com/office/drawing/2014/main" id="{3C7A6ACB-B84F-4C29-8912-8FC2130FF476}"/>
              </a:ext>
            </a:extLst>
          </p:cNvPr>
          <p:cNvSpPr txBox="1">
            <a:spLocks/>
          </p:cNvSpPr>
          <p:nvPr/>
        </p:nvSpPr>
        <p:spPr>
          <a:xfrm>
            <a:off x="2328630" y="1651977"/>
            <a:ext cx="9202665" cy="2913073"/>
          </a:xfrm>
          <a:prstGeom prst="rect">
            <a:avLst/>
          </a:prstGeom>
        </p:spPr>
        <p:txBody>
          <a:bodyPr vert="horz" lIns="91440" tIns="45720" rIns="91440" bIns="45720" rtlCol="0">
            <a:normAutofit/>
          </a:bodyPr>
          <a:lstStyle>
            <a:lvl1pPr marL="255576" indent="-255576" algn="l" defTabSz="914354" rtl="0" eaLnBrk="1" latinLnBrk="0" hangingPunct="1">
              <a:lnSpc>
                <a:spcPct val="100000"/>
              </a:lnSpc>
              <a:spcBef>
                <a:spcPts val="1000"/>
              </a:spcBef>
              <a:buClr>
                <a:srgbClr val="008BCB"/>
              </a:buClr>
              <a:buFont typeface="Wingdings" panose="05000000000000000000" pitchFamily="2" charset="2"/>
              <a:buChar char="§"/>
              <a:defRPr sz="2400" kern="1200">
                <a:solidFill>
                  <a:srgbClr val="4A4A4A"/>
                </a:solidFill>
                <a:latin typeface="Arial" panose="020B0604020202020204" pitchFamily="34" charset="0"/>
                <a:ea typeface="+mn-ea"/>
                <a:cs typeface="Arial" panose="020B0604020202020204" pitchFamily="34" charset="0"/>
              </a:defRPr>
            </a:lvl1pPr>
            <a:lvl2pPr marL="525438" indent="-249226" algn="l" defTabSz="914354" rtl="0" eaLnBrk="1" latinLnBrk="0" hangingPunct="1">
              <a:lnSpc>
                <a:spcPct val="100000"/>
              </a:lnSpc>
              <a:spcBef>
                <a:spcPts val="500"/>
              </a:spcBef>
              <a:buClr>
                <a:srgbClr val="008BCB"/>
              </a:buClr>
              <a:buFont typeface="Arial" panose="020B0604020202020204" pitchFamily="34" charset="0"/>
              <a:buChar char="−"/>
              <a:defRPr sz="2000" kern="1200">
                <a:solidFill>
                  <a:srgbClr val="4A4A4A"/>
                </a:solidFill>
                <a:latin typeface="Arial" panose="020B0604020202020204" pitchFamily="34" charset="0"/>
                <a:ea typeface="+mn-ea"/>
                <a:cs typeface="Arial" panose="020B0604020202020204" pitchFamily="34" charset="0"/>
              </a:defRPr>
            </a:lvl2pPr>
            <a:lvl3pPr marL="690528" indent="-165092" algn="l" defTabSz="914354" rtl="0" eaLnBrk="1" latinLnBrk="0" hangingPunct="1">
              <a:lnSpc>
                <a:spcPct val="100000"/>
              </a:lnSpc>
              <a:spcBef>
                <a:spcPts val="500"/>
              </a:spcBef>
              <a:buClr>
                <a:srgbClr val="008BCB"/>
              </a:buClr>
              <a:buFont typeface="Arial" panose="020B0604020202020204" pitchFamily="34" charset="0"/>
              <a:buChar char="•"/>
              <a:defRPr sz="1800" kern="1200">
                <a:solidFill>
                  <a:srgbClr val="4A4A4A"/>
                </a:solidFill>
                <a:latin typeface="Arial" panose="020B0604020202020204" pitchFamily="34" charset="0"/>
                <a:ea typeface="+mn-ea"/>
                <a:cs typeface="Arial" panose="020B0604020202020204" pitchFamily="34" charset="0"/>
              </a:defRPr>
            </a:lvl3pPr>
            <a:lvl4pPr marL="828634" indent="-138107"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4pPr>
            <a:lvl5pPr marL="982614" indent="-153980"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solidFill>
                  <a:srgbClr val="002060"/>
                </a:solidFill>
              </a:rPr>
              <a:t>The tenderer’s price is deemed to include the following items</a:t>
            </a:r>
          </a:p>
          <a:p>
            <a:pPr lvl="1">
              <a:buFont typeface="Wingdings" panose="05000000000000000000" pitchFamily="2" charset="2"/>
              <a:buChar char="§"/>
            </a:pPr>
            <a:r>
              <a:rPr lang="en-GB" dirty="0">
                <a:solidFill>
                  <a:srgbClr val="002060"/>
                </a:solidFill>
              </a:rPr>
              <a:t>Site Offices;</a:t>
            </a:r>
          </a:p>
          <a:p>
            <a:pPr lvl="1">
              <a:buFont typeface="Wingdings" panose="05000000000000000000" pitchFamily="2" charset="2"/>
              <a:buChar char="§"/>
            </a:pPr>
            <a:r>
              <a:rPr lang="en-GB" i="1" dirty="0">
                <a:solidFill>
                  <a:srgbClr val="002060"/>
                </a:solidFill>
              </a:rPr>
              <a:t>Welfare Units,</a:t>
            </a:r>
          </a:p>
          <a:p>
            <a:pPr lvl="1">
              <a:buFont typeface="Wingdings" panose="05000000000000000000" pitchFamily="2" charset="2"/>
              <a:buChar char="§"/>
            </a:pPr>
            <a:r>
              <a:rPr lang="en-GB" dirty="0">
                <a:solidFill>
                  <a:srgbClr val="002060"/>
                </a:solidFill>
              </a:rPr>
              <a:t>Temporary works and</a:t>
            </a:r>
          </a:p>
          <a:p>
            <a:pPr lvl="1">
              <a:buFont typeface="Wingdings" panose="05000000000000000000" pitchFamily="2" charset="2"/>
              <a:buChar char="§"/>
            </a:pPr>
            <a:r>
              <a:rPr lang="en-GB" dirty="0">
                <a:solidFill>
                  <a:srgbClr val="002060"/>
                </a:solidFill>
              </a:rPr>
              <a:t>All other items required by the project manager or team leader.</a:t>
            </a:r>
          </a:p>
          <a:p>
            <a:r>
              <a:rPr lang="en-GB" sz="2000" dirty="0">
                <a:solidFill>
                  <a:srgbClr val="002060"/>
                </a:solidFill>
              </a:rPr>
              <a:t>The </a:t>
            </a:r>
            <a:r>
              <a:rPr lang="en-GB" sz="2000" i="1" dirty="0">
                <a:solidFill>
                  <a:srgbClr val="002060"/>
                </a:solidFill>
              </a:rPr>
              <a:t>Contractor</a:t>
            </a:r>
            <a:r>
              <a:rPr lang="en-GB" sz="2000" dirty="0">
                <a:solidFill>
                  <a:srgbClr val="002060"/>
                </a:solidFill>
              </a:rPr>
              <a:t> shall complete all Works as shown on the drawings</a:t>
            </a:r>
          </a:p>
          <a:p>
            <a:endParaRPr lang="en-GB" sz="2200" dirty="0">
              <a:solidFill>
                <a:srgbClr val="002060"/>
              </a:solidFill>
            </a:endParaRPr>
          </a:p>
          <a:p>
            <a:endParaRPr lang="en-GB" sz="2200" dirty="0">
              <a:solidFill>
                <a:srgbClr val="002060"/>
              </a:solidFill>
            </a:endParaRPr>
          </a:p>
          <a:p>
            <a:endParaRPr lang="en-GB" dirty="0">
              <a:solidFill>
                <a:srgbClr val="002060"/>
              </a:solidFill>
            </a:endParaRPr>
          </a:p>
          <a:p>
            <a:pPr marL="276212" lvl="1" indent="0">
              <a:buFont typeface="Arial" panose="020B0604020202020204" pitchFamily="34" charset="0"/>
              <a:buNone/>
            </a:pPr>
            <a:endParaRPr lang="en-GB" dirty="0">
              <a:solidFill>
                <a:srgbClr val="002060"/>
              </a:solidFill>
            </a:endParaRPr>
          </a:p>
          <a:p>
            <a:pPr marL="0" indent="0">
              <a:buFont typeface="Wingdings" panose="05000000000000000000" pitchFamily="2" charset="2"/>
              <a:buNone/>
            </a:pPr>
            <a:endParaRPr lang="en-GB" dirty="0">
              <a:solidFill>
                <a:srgbClr val="002060"/>
              </a:solidFill>
            </a:endParaRPr>
          </a:p>
          <a:p>
            <a:endParaRPr lang="en-GB" dirty="0">
              <a:solidFill>
                <a:srgbClr val="002060"/>
              </a:solidFill>
            </a:endParaRPr>
          </a:p>
        </p:txBody>
      </p:sp>
      <p:grpSp>
        <p:nvGrpSpPr>
          <p:cNvPr id="5" name="Group 4">
            <a:extLst>
              <a:ext uri="{FF2B5EF4-FFF2-40B4-BE49-F238E27FC236}">
                <a16:creationId xmlns:a16="http://schemas.microsoft.com/office/drawing/2014/main" id="{C808EF56-5760-8228-8E14-3DD7071DCFF7}"/>
              </a:ext>
            </a:extLst>
          </p:cNvPr>
          <p:cNvGrpSpPr/>
          <p:nvPr/>
        </p:nvGrpSpPr>
        <p:grpSpPr>
          <a:xfrm>
            <a:off x="235127" y="352525"/>
            <a:ext cx="1988547" cy="1953185"/>
            <a:chOff x="319795" y="259149"/>
            <a:chExt cx="2012039" cy="1971631"/>
          </a:xfrm>
        </p:grpSpPr>
        <p:sp>
          <p:nvSpPr>
            <p:cNvPr id="7" name="Freeform 827">
              <a:extLst>
                <a:ext uri="{FF2B5EF4-FFF2-40B4-BE49-F238E27FC236}">
                  <a16:creationId xmlns:a16="http://schemas.microsoft.com/office/drawing/2014/main" id="{2D5A35E4-0078-5B78-93CE-9AF4E0CCF3FD}"/>
                </a:ext>
              </a:extLst>
            </p:cNvPr>
            <p:cNvSpPr>
              <a:spLocks/>
            </p:cNvSpPr>
            <p:nvPr/>
          </p:nvSpPr>
          <p:spPr bwMode="auto">
            <a:xfrm rot="15300000">
              <a:off x="339999" y="23894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rgbClr val="CC3300"/>
            </a:solidFill>
            <a:ln>
              <a:noFill/>
            </a:ln>
          </p:spPr>
          <p:txBody>
            <a:bodyPr vert="horz" wrap="square" lIns="45715" tIns="22857" rIns="45715" bIns="22857" numCol="1" anchor="t" anchorCtr="0" compatLnSpc="1">
              <a:prstTxWarp prst="textNoShape">
                <a:avLst/>
              </a:prstTxWarp>
            </a:bodyPr>
            <a:lstStyle/>
            <a:p>
              <a:endParaRPr lang="en-US" sz="900"/>
            </a:p>
          </p:txBody>
        </p:sp>
        <p:sp>
          <p:nvSpPr>
            <p:cNvPr id="8" name="TextBox 7">
              <a:extLst>
                <a:ext uri="{FF2B5EF4-FFF2-40B4-BE49-F238E27FC236}">
                  <a16:creationId xmlns:a16="http://schemas.microsoft.com/office/drawing/2014/main" id="{C9B1E3C9-0551-A3D1-2A58-37CBAB309583}"/>
                </a:ext>
              </a:extLst>
            </p:cNvPr>
            <p:cNvSpPr txBox="1"/>
            <p:nvPr/>
          </p:nvSpPr>
          <p:spPr>
            <a:xfrm>
              <a:off x="350773" y="1107110"/>
              <a:ext cx="1950083" cy="372820"/>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Question</a:t>
              </a:r>
              <a:endParaRPr lang="en-GB" sz="200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743026054"/>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F7D24-571A-40C0-9DB9-5407C9BDC5E4}"/>
              </a:ext>
            </a:extLst>
          </p:cNvPr>
          <p:cNvSpPr/>
          <p:nvPr/>
        </p:nvSpPr>
        <p:spPr>
          <a:xfrm>
            <a:off x="0" y="0"/>
            <a:ext cx="12192000" cy="25914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rgbClr val="002060"/>
              </a:solidFill>
            </a:endParaRPr>
          </a:p>
        </p:txBody>
      </p:sp>
      <p:sp>
        <p:nvSpPr>
          <p:cNvPr id="2" name="Title 1">
            <a:extLst>
              <a:ext uri="{FF2B5EF4-FFF2-40B4-BE49-F238E27FC236}">
                <a16:creationId xmlns:a16="http://schemas.microsoft.com/office/drawing/2014/main" id="{0A73DFCB-9B08-43EF-8D1F-ADE2D7C066E5}"/>
              </a:ext>
            </a:extLst>
          </p:cNvPr>
          <p:cNvSpPr>
            <a:spLocks noGrp="1"/>
          </p:cNvSpPr>
          <p:nvPr>
            <p:ph type="title"/>
          </p:nvPr>
        </p:nvSpPr>
        <p:spPr>
          <a:xfrm>
            <a:off x="2438473" y="507006"/>
            <a:ext cx="9202665" cy="942382"/>
          </a:xfrm>
        </p:spPr>
        <p:txBody>
          <a:bodyPr>
            <a:normAutofit fontScale="90000"/>
          </a:bodyPr>
          <a:lstStyle/>
          <a:p>
            <a:r>
              <a:rPr lang="en-GB" dirty="0"/>
              <a:t>Can you identify the twelve errors with the following example from an ECC Scope?</a:t>
            </a:r>
          </a:p>
        </p:txBody>
      </p:sp>
      <p:sp>
        <p:nvSpPr>
          <p:cNvPr id="8" name="Content Placeholder 2">
            <a:extLst>
              <a:ext uri="{FF2B5EF4-FFF2-40B4-BE49-F238E27FC236}">
                <a16:creationId xmlns:a16="http://schemas.microsoft.com/office/drawing/2014/main" id="{C17D2C8D-8DA9-4786-A3F2-5DC269CA6C59}"/>
              </a:ext>
            </a:extLst>
          </p:cNvPr>
          <p:cNvSpPr>
            <a:spLocks noGrp="1"/>
          </p:cNvSpPr>
          <p:nvPr>
            <p:ph idx="1"/>
          </p:nvPr>
        </p:nvSpPr>
        <p:spPr>
          <a:xfrm>
            <a:off x="2328630" y="1651977"/>
            <a:ext cx="9202665" cy="2913073"/>
          </a:xfrm>
        </p:spPr>
        <p:txBody>
          <a:bodyPr>
            <a:normAutofit/>
          </a:bodyPr>
          <a:lstStyle/>
          <a:p>
            <a:r>
              <a:rPr lang="en-GB" sz="2000" dirty="0">
                <a:solidFill>
                  <a:srgbClr val="002060"/>
                </a:solidFill>
              </a:rPr>
              <a:t>The tenderer’s price is deemed to include the following items</a:t>
            </a:r>
          </a:p>
          <a:p>
            <a:pPr lvl="1">
              <a:buFont typeface="Wingdings" panose="05000000000000000000" pitchFamily="2" charset="2"/>
              <a:buChar char="§"/>
            </a:pPr>
            <a:r>
              <a:rPr lang="en-GB" dirty="0">
                <a:solidFill>
                  <a:srgbClr val="002060"/>
                </a:solidFill>
              </a:rPr>
              <a:t>Site Offices;</a:t>
            </a:r>
          </a:p>
          <a:p>
            <a:pPr lvl="1">
              <a:buFont typeface="Wingdings" panose="05000000000000000000" pitchFamily="2" charset="2"/>
              <a:buChar char="§"/>
            </a:pPr>
            <a:r>
              <a:rPr lang="en-GB" i="1" dirty="0">
                <a:solidFill>
                  <a:srgbClr val="002060"/>
                </a:solidFill>
              </a:rPr>
              <a:t>Welfare Units,</a:t>
            </a:r>
          </a:p>
          <a:p>
            <a:pPr lvl="1">
              <a:buFont typeface="Wingdings" panose="05000000000000000000" pitchFamily="2" charset="2"/>
              <a:buChar char="§"/>
            </a:pPr>
            <a:r>
              <a:rPr lang="en-GB" dirty="0">
                <a:solidFill>
                  <a:srgbClr val="002060"/>
                </a:solidFill>
              </a:rPr>
              <a:t>Temporary works and</a:t>
            </a:r>
          </a:p>
          <a:p>
            <a:pPr lvl="1">
              <a:buFont typeface="Wingdings" panose="05000000000000000000" pitchFamily="2" charset="2"/>
              <a:buChar char="§"/>
            </a:pPr>
            <a:r>
              <a:rPr lang="en-GB" dirty="0">
                <a:solidFill>
                  <a:srgbClr val="002060"/>
                </a:solidFill>
              </a:rPr>
              <a:t>All other items required by the project manager or team leader.</a:t>
            </a:r>
          </a:p>
          <a:p>
            <a:r>
              <a:rPr lang="en-GB" sz="2000" dirty="0">
                <a:solidFill>
                  <a:srgbClr val="002060"/>
                </a:solidFill>
              </a:rPr>
              <a:t>The </a:t>
            </a:r>
            <a:r>
              <a:rPr lang="en-GB" sz="2000" i="1" dirty="0">
                <a:solidFill>
                  <a:srgbClr val="002060"/>
                </a:solidFill>
              </a:rPr>
              <a:t>Contractor</a:t>
            </a:r>
            <a:r>
              <a:rPr lang="en-GB" sz="2000" dirty="0">
                <a:solidFill>
                  <a:srgbClr val="002060"/>
                </a:solidFill>
              </a:rPr>
              <a:t> shall complete all Works as shown on the drawings</a:t>
            </a:r>
          </a:p>
          <a:p>
            <a:endParaRPr lang="en-GB" sz="2200" dirty="0">
              <a:solidFill>
                <a:srgbClr val="002060"/>
              </a:solidFill>
            </a:endParaRPr>
          </a:p>
          <a:p>
            <a:endParaRPr lang="en-GB" sz="2200" dirty="0">
              <a:solidFill>
                <a:srgbClr val="002060"/>
              </a:solidFill>
            </a:endParaRPr>
          </a:p>
          <a:p>
            <a:endParaRPr lang="en-GB" dirty="0">
              <a:solidFill>
                <a:srgbClr val="002060"/>
              </a:solidFill>
            </a:endParaRPr>
          </a:p>
          <a:p>
            <a:pPr marL="276212" lvl="1" indent="0">
              <a:buNone/>
            </a:pPr>
            <a:endParaRPr lang="en-GB" dirty="0">
              <a:solidFill>
                <a:srgbClr val="002060"/>
              </a:solidFill>
            </a:endParaRPr>
          </a:p>
          <a:p>
            <a:pPr marL="0" indent="0">
              <a:buNone/>
            </a:pPr>
            <a:endParaRPr lang="en-GB" dirty="0">
              <a:solidFill>
                <a:srgbClr val="002060"/>
              </a:solidFill>
            </a:endParaRPr>
          </a:p>
          <a:p>
            <a:endParaRPr lang="en-GB" dirty="0">
              <a:solidFill>
                <a:srgbClr val="002060"/>
              </a:solidFill>
            </a:endParaRPr>
          </a:p>
        </p:txBody>
      </p:sp>
      <p:sp>
        <p:nvSpPr>
          <p:cNvPr id="9" name="Freeform 827">
            <a:extLst>
              <a:ext uri="{FF2B5EF4-FFF2-40B4-BE49-F238E27FC236}">
                <a16:creationId xmlns:a16="http://schemas.microsoft.com/office/drawing/2014/main" id="{F4DCEB5B-DC7C-4178-AD05-CF2D7FE353C8}"/>
              </a:ext>
            </a:extLst>
          </p:cNvPr>
          <p:cNvSpPr>
            <a:spLocks/>
          </p:cNvSpPr>
          <p:nvPr/>
        </p:nvSpPr>
        <p:spPr bwMode="auto">
          <a:xfrm rot="15300000">
            <a:off x="339998" y="455885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chemeClr val="accent6"/>
          </a:solidFill>
          <a:ln>
            <a:noFill/>
          </a:ln>
        </p:spPr>
        <p:txBody>
          <a:bodyPr vert="horz" wrap="square" lIns="45715" tIns="22857" rIns="45715" bIns="22857" numCol="1" anchor="t" anchorCtr="0" compatLnSpc="1">
            <a:prstTxWarp prst="textNoShape">
              <a:avLst/>
            </a:prstTxWarp>
          </a:bodyPr>
          <a:lstStyle/>
          <a:p>
            <a:endParaRPr lang="en-US" sz="900" dirty="0"/>
          </a:p>
        </p:txBody>
      </p:sp>
      <p:sp>
        <p:nvSpPr>
          <p:cNvPr id="10" name="TextBox 9">
            <a:extLst>
              <a:ext uri="{FF2B5EF4-FFF2-40B4-BE49-F238E27FC236}">
                <a16:creationId xmlns:a16="http://schemas.microsoft.com/office/drawing/2014/main" id="{A45ACBDA-4985-4B4A-AAD1-B4B2C1E95AB7}"/>
              </a:ext>
            </a:extLst>
          </p:cNvPr>
          <p:cNvSpPr txBox="1"/>
          <p:nvPr/>
        </p:nvSpPr>
        <p:spPr>
          <a:xfrm>
            <a:off x="277986" y="5380208"/>
            <a:ext cx="2111023" cy="369332"/>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Answer</a:t>
            </a:r>
            <a:endParaRPr lang="en-GB" sz="2800" dirty="0">
              <a:solidFill>
                <a:schemeClr val="bg1"/>
              </a:solidFill>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4D706E3A-2326-4AD9-9EC8-53F56D18A779}"/>
              </a:ext>
            </a:extLst>
          </p:cNvPr>
          <p:cNvSpPr/>
          <p:nvPr/>
        </p:nvSpPr>
        <p:spPr>
          <a:xfrm>
            <a:off x="3047191" y="1620426"/>
            <a:ext cx="1459281" cy="5605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a:extLst>
              <a:ext uri="{FF2B5EF4-FFF2-40B4-BE49-F238E27FC236}">
                <a16:creationId xmlns:a16="http://schemas.microsoft.com/office/drawing/2014/main" id="{BE150D43-01B7-4FC9-A0A2-763F698818D9}"/>
              </a:ext>
            </a:extLst>
          </p:cNvPr>
          <p:cNvSpPr/>
          <p:nvPr/>
        </p:nvSpPr>
        <p:spPr>
          <a:xfrm>
            <a:off x="4550475" y="1588453"/>
            <a:ext cx="2157717" cy="4685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A2F2141F-AD5D-4B78-BD91-A1326E3F6FBC}"/>
              </a:ext>
            </a:extLst>
          </p:cNvPr>
          <p:cNvSpPr/>
          <p:nvPr/>
        </p:nvSpPr>
        <p:spPr>
          <a:xfrm>
            <a:off x="4121425" y="2023155"/>
            <a:ext cx="269791"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a:extLst>
              <a:ext uri="{FF2B5EF4-FFF2-40B4-BE49-F238E27FC236}">
                <a16:creationId xmlns:a16="http://schemas.microsoft.com/office/drawing/2014/main" id="{E340EB02-CE26-45B6-B4C3-0166FCD71DD0}"/>
              </a:ext>
            </a:extLst>
          </p:cNvPr>
          <p:cNvSpPr/>
          <p:nvPr/>
        </p:nvSpPr>
        <p:spPr>
          <a:xfrm>
            <a:off x="3423899" y="1997814"/>
            <a:ext cx="269791"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Oval 13">
            <a:extLst>
              <a:ext uri="{FF2B5EF4-FFF2-40B4-BE49-F238E27FC236}">
                <a16:creationId xmlns:a16="http://schemas.microsoft.com/office/drawing/2014/main" id="{95E2DED2-FE2A-4C9F-9137-499762555BE7}"/>
              </a:ext>
            </a:extLst>
          </p:cNvPr>
          <p:cNvSpPr/>
          <p:nvPr/>
        </p:nvSpPr>
        <p:spPr>
          <a:xfrm>
            <a:off x="2888137" y="2383607"/>
            <a:ext cx="1537444"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Oval 14">
            <a:extLst>
              <a:ext uri="{FF2B5EF4-FFF2-40B4-BE49-F238E27FC236}">
                <a16:creationId xmlns:a16="http://schemas.microsoft.com/office/drawing/2014/main" id="{FB0BADCC-56EE-46C8-BB2D-D582371F6CAB}"/>
              </a:ext>
            </a:extLst>
          </p:cNvPr>
          <p:cNvSpPr/>
          <p:nvPr/>
        </p:nvSpPr>
        <p:spPr>
          <a:xfrm>
            <a:off x="2888137" y="2769400"/>
            <a:ext cx="269791"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Oval 15">
            <a:extLst>
              <a:ext uri="{FF2B5EF4-FFF2-40B4-BE49-F238E27FC236}">
                <a16:creationId xmlns:a16="http://schemas.microsoft.com/office/drawing/2014/main" id="{C350676D-718E-4DF6-BCD6-DB491E1C72F5}"/>
              </a:ext>
            </a:extLst>
          </p:cNvPr>
          <p:cNvSpPr/>
          <p:nvPr/>
        </p:nvSpPr>
        <p:spPr>
          <a:xfrm>
            <a:off x="8456533" y="3139431"/>
            <a:ext cx="1488046"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Oval 16">
            <a:extLst>
              <a:ext uri="{FF2B5EF4-FFF2-40B4-BE49-F238E27FC236}">
                <a16:creationId xmlns:a16="http://schemas.microsoft.com/office/drawing/2014/main" id="{F39FCC81-CD56-4447-AF36-1CED34693712}"/>
              </a:ext>
            </a:extLst>
          </p:cNvPr>
          <p:cNvSpPr/>
          <p:nvPr/>
        </p:nvSpPr>
        <p:spPr>
          <a:xfrm>
            <a:off x="2685279" y="3146969"/>
            <a:ext cx="1607786"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Oval 18">
            <a:extLst>
              <a:ext uri="{FF2B5EF4-FFF2-40B4-BE49-F238E27FC236}">
                <a16:creationId xmlns:a16="http://schemas.microsoft.com/office/drawing/2014/main" id="{94796243-4216-4420-BB59-CB8B692E8120}"/>
              </a:ext>
            </a:extLst>
          </p:cNvPr>
          <p:cNvSpPr/>
          <p:nvPr/>
        </p:nvSpPr>
        <p:spPr>
          <a:xfrm>
            <a:off x="8983499" y="3590494"/>
            <a:ext cx="1272385"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Oval 19">
            <a:extLst>
              <a:ext uri="{FF2B5EF4-FFF2-40B4-BE49-F238E27FC236}">
                <a16:creationId xmlns:a16="http://schemas.microsoft.com/office/drawing/2014/main" id="{B072CA4C-8B6F-40E1-93B4-95634D808540}"/>
              </a:ext>
            </a:extLst>
          </p:cNvPr>
          <p:cNvSpPr/>
          <p:nvPr/>
        </p:nvSpPr>
        <p:spPr>
          <a:xfrm>
            <a:off x="4391216" y="3585046"/>
            <a:ext cx="685083" cy="3788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Oval 20">
            <a:extLst>
              <a:ext uri="{FF2B5EF4-FFF2-40B4-BE49-F238E27FC236}">
                <a16:creationId xmlns:a16="http://schemas.microsoft.com/office/drawing/2014/main" id="{46BD2630-B546-7E1D-9CC3-3E4AB41692E4}"/>
              </a:ext>
            </a:extLst>
          </p:cNvPr>
          <p:cNvSpPr/>
          <p:nvPr/>
        </p:nvSpPr>
        <p:spPr>
          <a:xfrm>
            <a:off x="5829666" y="3495350"/>
            <a:ext cx="924128" cy="4685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Oval 21">
            <a:extLst>
              <a:ext uri="{FF2B5EF4-FFF2-40B4-BE49-F238E27FC236}">
                <a16:creationId xmlns:a16="http://schemas.microsoft.com/office/drawing/2014/main" id="{82432B6F-9C86-E18D-A0C0-4C6954A31FE9}"/>
              </a:ext>
            </a:extLst>
          </p:cNvPr>
          <p:cNvSpPr/>
          <p:nvPr/>
        </p:nvSpPr>
        <p:spPr>
          <a:xfrm>
            <a:off x="6291730" y="3146969"/>
            <a:ext cx="1880736" cy="4380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Content Placeholder 2">
            <a:extLst>
              <a:ext uri="{FF2B5EF4-FFF2-40B4-BE49-F238E27FC236}">
                <a16:creationId xmlns:a16="http://schemas.microsoft.com/office/drawing/2014/main" id="{873965B2-9DDB-3193-3802-4B88DB2CF699}"/>
              </a:ext>
            </a:extLst>
          </p:cNvPr>
          <p:cNvSpPr txBox="1">
            <a:spLocks/>
          </p:cNvSpPr>
          <p:nvPr/>
        </p:nvSpPr>
        <p:spPr>
          <a:xfrm>
            <a:off x="2385465" y="4149732"/>
            <a:ext cx="9202665" cy="1073215"/>
          </a:xfrm>
          <a:prstGeom prst="rect">
            <a:avLst/>
          </a:prstGeom>
        </p:spPr>
        <p:txBody>
          <a:bodyPr vert="horz" lIns="91440" tIns="45720" rIns="91440" bIns="45720" rtlCol="0">
            <a:normAutofit fontScale="25000" lnSpcReduction="20000"/>
          </a:bodyPr>
          <a:lstStyle>
            <a:lvl1pPr marL="255576" indent="-255576" algn="l" defTabSz="914354" rtl="0" eaLnBrk="1" latinLnBrk="0" hangingPunct="1">
              <a:lnSpc>
                <a:spcPct val="100000"/>
              </a:lnSpc>
              <a:spcBef>
                <a:spcPts val="1000"/>
              </a:spcBef>
              <a:buClr>
                <a:srgbClr val="008BCB"/>
              </a:buClr>
              <a:buFont typeface="Wingdings" panose="05000000000000000000" pitchFamily="2" charset="2"/>
              <a:buChar char="§"/>
              <a:defRPr sz="2400" kern="1200">
                <a:solidFill>
                  <a:srgbClr val="4A4A4A"/>
                </a:solidFill>
                <a:latin typeface="Arial" panose="020B0604020202020204" pitchFamily="34" charset="0"/>
                <a:ea typeface="+mn-ea"/>
                <a:cs typeface="Arial" panose="020B0604020202020204" pitchFamily="34" charset="0"/>
              </a:defRPr>
            </a:lvl1pPr>
            <a:lvl2pPr marL="525438" indent="-249226" algn="l" defTabSz="914354" rtl="0" eaLnBrk="1" latinLnBrk="0" hangingPunct="1">
              <a:lnSpc>
                <a:spcPct val="100000"/>
              </a:lnSpc>
              <a:spcBef>
                <a:spcPts val="500"/>
              </a:spcBef>
              <a:buClr>
                <a:srgbClr val="008BCB"/>
              </a:buClr>
              <a:buFont typeface="Arial" panose="020B0604020202020204" pitchFamily="34" charset="0"/>
              <a:buChar char="−"/>
              <a:defRPr sz="2000" kern="1200">
                <a:solidFill>
                  <a:srgbClr val="4A4A4A"/>
                </a:solidFill>
                <a:latin typeface="Arial" panose="020B0604020202020204" pitchFamily="34" charset="0"/>
                <a:ea typeface="+mn-ea"/>
                <a:cs typeface="Arial" panose="020B0604020202020204" pitchFamily="34" charset="0"/>
              </a:defRPr>
            </a:lvl2pPr>
            <a:lvl3pPr marL="690528" indent="-165092" algn="l" defTabSz="914354" rtl="0" eaLnBrk="1" latinLnBrk="0" hangingPunct="1">
              <a:lnSpc>
                <a:spcPct val="100000"/>
              </a:lnSpc>
              <a:spcBef>
                <a:spcPts val="500"/>
              </a:spcBef>
              <a:buClr>
                <a:srgbClr val="008BCB"/>
              </a:buClr>
              <a:buFont typeface="Arial" panose="020B0604020202020204" pitchFamily="34" charset="0"/>
              <a:buChar char="•"/>
              <a:defRPr sz="1800" kern="1200">
                <a:solidFill>
                  <a:srgbClr val="4A4A4A"/>
                </a:solidFill>
                <a:latin typeface="Arial" panose="020B0604020202020204" pitchFamily="34" charset="0"/>
                <a:ea typeface="+mn-ea"/>
                <a:cs typeface="Arial" panose="020B0604020202020204" pitchFamily="34" charset="0"/>
              </a:defRPr>
            </a:lvl3pPr>
            <a:lvl4pPr marL="828634" indent="-138107"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4pPr>
            <a:lvl5pPr marL="982614" indent="-153980" algn="l" defTabSz="914354" rtl="0" eaLnBrk="1" latinLnBrk="0" hangingPunct="1">
              <a:lnSpc>
                <a:spcPct val="90000"/>
              </a:lnSpc>
              <a:spcBef>
                <a:spcPts val="500"/>
              </a:spcBef>
              <a:buClr>
                <a:srgbClr val="008BCB"/>
              </a:buClr>
              <a:buFont typeface="Arial" panose="020B0604020202020204" pitchFamily="34" charset="0"/>
              <a:buChar char="•"/>
              <a:defRPr sz="1600" kern="1200">
                <a:solidFill>
                  <a:srgbClr val="4A4A4A"/>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8000" dirty="0">
                <a:solidFill>
                  <a:schemeClr val="accent6"/>
                </a:solidFill>
              </a:rPr>
              <a:t>The </a:t>
            </a:r>
            <a:r>
              <a:rPr lang="en-GB" sz="8000" i="1" dirty="0">
                <a:solidFill>
                  <a:schemeClr val="accent6"/>
                </a:solidFill>
              </a:rPr>
              <a:t>Contractor’s </a:t>
            </a:r>
            <a:r>
              <a:rPr lang="en-GB" sz="8000" dirty="0">
                <a:solidFill>
                  <a:schemeClr val="accent6"/>
                </a:solidFill>
              </a:rPr>
              <a:t>price includes the following items</a:t>
            </a:r>
          </a:p>
          <a:p>
            <a:pPr lvl="1">
              <a:buFont typeface="Wingdings" panose="05000000000000000000" pitchFamily="2" charset="2"/>
              <a:buChar char="§"/>
            </a:pPr>
            <a:r>
              <a:rPr lang="en-GB" sz="8000" dirty="0">
                <a:solidFill>
                  <a:schemeClr val="accent6"/>
                </a:solidFill>
              </a:rPr>
              <a:t>site offices,</a:t>
            </a:r>
          </a:p>
          <a:p>
            <a:pPr lvl="1">
              <a:buFont typeface="Wingdings" panose="05000000000000000000" pitchFamily="2" charset="2"/>
              <a:buChar char="§"/>
            </a:pPr>
            <a:r>
              <a:rPr lang="en-GB" sz="8000" dirty="0">
                <a:solidFill>
                  <a:schemeClr val="accent6"/>
                </a:solidFill>
              </a:rPr>
              <a:t>welfare units,</a:t>
            </a:r>
          </a:p>
          <a:p>
            <a:pPr lvl="1">
              <a:buFont typeface="Wingdings" panose="05000000000000000000" pitchFamily="2" charset="2"/>
              <a:buChar char="§"/>
            </a:pPr>
            <a:r>
              <a:rPr lang="en-GB" sz="8000" dirty="0">
                <a:solidFill>
                  <a:schemeClr val="accent6"/>
                </a:solidFill>
              </a:rPr>
              <a:t>temporary works and </a:t>
            </a:r>
          </a:p>
          <a:p>
            <a:pPr lvl="1">
              <a:buFont typeface="Wingdings" panose="05000000000000000000" pitchFamily="2" charset="2"/>
              <a:buChar char="§"/>
            </a:pPr>
            <a:r>
              <a:rPr lang="en-GB" sz="8000" dirty="0">
                <a:solidFill>
                  <a:schemeClr val="accent6"/>
                </a:solidFill>
              </a:rPr>
              <a:t>items for use by the </a:t>
            </a:r>
            <a:r>
              <a:rPr lang="en-GB" sz="8000" i="1" dirty="0">
                <a:solidFill>
                  <a:schemeClr val="accent6"/>
                </a:solidFill>
              </a:rPr>
              <a:t>Project Manager </a:t>
            </a:r>
            <a:r>
              <a:rPr lang="en-GB" sz="8000" dirty="0">
                <a:solidFill>
                  <a:schemeClr val="accent6"/>
                </a:solidFill>
              </a:rPr>
              <a:t>as defined in the Scope.</a:t>
            </a:r>
          </a:p>
          <a:p>
            <a:r>
              <a:rPr lang="en-GB" sz="8000" dirty="0">
                <a:solidFill>
                  <a:schemeClr val="accent6"/>
                </a:solidFill>
              </a:rPr>
              <a:t>The </a:t>
            </a:r>
            <a:r>
              <a:rPr lang="en-GB" sz="8000" i="1" dirty="0">
                <a:solidFill>
                  <a:schemeClr val="accent6"/>
                </a:solidFill>
              </a:rPr>
              <a:t>Contractor </a:t>
            </a:r>
            <a:r>
              <a:rPr lang="en-GB" sz="8000" dirty="0">
                <a:solidFill>
                  <a:schemeClr val="accent6"/>
                </a:solidFill>
              </a:rPr>
              <a:t>completes the </a:t>
            </a:r>
            <a:r>
              <a:rPr lang="en-GB" sz="8000" i="1" dirty="0">
                <a:solidFill>
                  <a:schemeClr val="accent6"/>
                </a:solidFill>
              </a:rPr>
              <a:t>works</a:t>
            </a:r>
            <a:r>
              <a:rPr lang="en-GB" sz="8000" dirty="0">
                <a:solidFill>
                  <a:schemeClr val="accent6"/>
                </a:solidFill>
              </a:rPr>
              <a:t> as shown on drawing 001 and as specified in the Scope. </a:t>
            </a:r>
          </a:p>
          <a:p>
            <a:endParaRPr lang="en-GB" sz="8800" dirty="0">
              <a:solidFill>
                <a:srgbClr val="002060"/>
              </a:solidFill>
            </a:endParaRPr>
          </a:p>
          <a:p>
            <a:pPr marL="276212" lvl="1" indent="0">
              <a:buFont typeface="Arial" panose="020B0604020202020204" pitchFamily="34" charset="0"/>
              <a:buNone/>
            </a:pPr>
            <a:endParaRPr lang="en-GB" sz="8800" dirty="0">
              <a:solidFill>
                <a:srgbClr val="002060"/>
              </a:solidFill>
            </a:endParaRPr>
          </a:p>
          <a:p>
            <a:pPr marL="0" indent="0">
              <a:buFont typeface="Wingdings" panose="05000000000000000000" pitchFamily="2" charset="2"/>
              <a:buNone/>
            </a:pPr>
            <a:endParaRPr lang="en-GB" sz="8800" dirty="0">
              <a:solidFill>
                <a:srgbClr val="002060"/>
              </a:solidFill>
            </a:endParaRPr>
          </a:p>
          <a:p>
            <a:endParaRPr lang="en-GB" dirty="0">
              <a:solidFill>
                <a:srgbClr val="002060"/>
              </a:solidFill>
            </a:endParaRPr>
          </a:p>
        </p:txBody>
      </p:sp>
      <p:grpSp>
        <p:nvGrpSpPr>
          <p:cNvPr id="7" name="Group 6">
            <a:extLst>
              <a:ext uri="{FF2B5EF4-FFF2-40B4-BE49-F238E27FC236}">
                <a16:creationId xmlns:a16="http://schemas.microsoft.com/office/drawing/2014/main" id="{C332EC81-F504-FE52-E790-5F018047EB0C}"/>
              </a:ext>
            </a:extLst>
          </p:cNvPr>
          <p:cNvGrpSpPr/>
          <p:nvPr/>
        </p:nvGrpSpPr>
        <p:grpSpPr>
          <a:xfrm>
            <a:off x="235127" y="352525"/>
            <a:ext cx="1988547" cy="1953185"/>
            <a:chOff x="319795" y="259149"/>
            <a:chExt cx="2012039" cy="1971631"/>
          </a:xfrm>
        </p:grpSpPr>
        <p:sp>
          <p:nvSpPr>
            <p:cNvPr id="25" name="Freeform 827">
              <a:extLst>
                <a:ext uri="{FF2B5EF4-FFF2-40B4-BE49-F238E27FC236}">
                  <a16:creationId xmlns:a16="http://schemas.microsoft.com/office/drawing/2014/main" id="{97865A98-CE3B-BB62-40E5-C6D26ECE2CD3}"/>
                </a:ext>
              </a:extLst>
            </p:cNvPr>
            <p:cNvSpPr>
              <a:spLocks/>
            </p:cNvSpPr>
            <p:nvPr/>
          </p:nvSpPr>
          <p:spPr bwMode="auto">
            <a:xfrm rot="15300000">
              <a:off x="339999" y="23894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rgbClr val="CC3300"/>
            </a:solidFill>
            <a:ln>
              <a:noFill/>
            </a:ln>
          </p:spPr>
          <p:txBody>
            <a:bodyPr vert="horz" wrap="square" lIns="45715" tIns="22857" rIns="45715" bIns="22857" numCol="1" anchor="t" anchorCtr="0" compatLnSpc="1">
              <a:prstTxWarp prst="textNoShape">
                <a:avLst/>
              </a:prstTxWarp>
            </a:bodyPr>
            <a:lstStyle/>
            <a:p>
              <a:endParaRPr lang="en-US" sz="900"/>
            </a:p>
          </p:txBody>
        </p:sp>
        <p:sp>
          <p:nvSpPr>
            <p:cNvPr id="26" name="TextBox 25">
              <a:extLst>
                <a:ext uri="{FF2B5EF4-FFF2-40B4-BE49-F238E27FC236}">
                  <a16:creationId xmlns:a16="http://schemas.microsoft.com/office/drawing/2014/main" id="{F3E69E08-C18F-31A0-2288-46AAB2506187}"/>
                </a:ext>
              </a:extLst>
            </p:cNvPr>
            <p:cNvSpPr txBox="1"/>
            <p:nvPr/>
          </p:nvSpPr>
          <p:spPr>
            <a:xfrm>
              <a:off x="350773" y="1107110"/>
              <a:ext cx="1950083" cy="372820"/>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Question</a:t>
              </a:r>
              <a:endParaRPr lang="en-GB" sz="200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6410030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2" imgH="282" progId="TCLayout.ActiveDocument.1">
                  <p:embed/>
                </p:oleObj>
              </mc:Choice>
              <mc:Fallback>
                <p:oleObj name="think-cell Slide" r:id="rId4"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p:txBody>
          <a:bodyPr vert="horz"/>
          <a:lstStyle/>
          <a:p>
            <a:r>
              <a:rPr lang="en-GB" sz="3200" dirty="0"/>
              <a:t>Key roles in NEC4</a:t>
            </a:r>
            <a:br>
              <a:rPr lang="en-GB" dirty="0"/>
            </a:br>
            <a:endParaRPr lang="en-GB" dirty="0"/>
          </a:p>
        </p:txBody>
      </p:sp>
    </p:spTree>
    <p:extLst>
      <p:ext uri="{BB962C8B-B14F-4D97-AF65-F5344CB8AC3E}">
        <p14:creationId xmlns:p14="http://schemas.microsoft.com/office/powerpoint/2010/main" val="1238537631"/>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A0FD-1057-41AC-9B2A-13CAF3582CF8}"/>
              </a:ext>
            </a:extLst>
          </p:cNvPr>
          <p:cNvSpPr>
            <a:spLocks noGrp="1"/>
          </p:cNvSpPr>
          <p:nvPr>
            <p:ph type="title"/>
          </p:nvPr>
        </p:nvSpPr>
        <p:spPr/>
        <p:txBody>
          <a:bodyPr/>
          <a:lstStyle/>
          <a:p>
            <a:r>
              <a:rPr lang="en-GB" dirty="0"/>
              <a:t>Key roles</a:t>
            </a:r>
          </a:p>
        </p:txBody>
      </p:sp>
      <p:sp>
        <p:nvSpPr>
          <p:cNvPr id="3" name="Content Placeholder 2">
            <a:extLst>
              <a:ext uri="{FF2B5EF4-FFF2-40B4-BE49-F238E27FC236}">
                <a16:creationId xmlns:a16="http://schemas.microsoft.com/office/drawing/2014/main" id="{7CEDA8DA-0249-4737-8BB8-A0B4A84F9B6D}"/>
              </a:ext>
            </a:extLst>
          </p:cNvPr>
          <p:cNvSpPr>
            <a:spLocks noGrp="1"/>
          </p:cNvSpPr>
          <p:nvPr>
            <p:ph idx="1"/>
          </p:nvPr>
        </p:nvSpPr>
        <p:spPr>
          <a:xfrm>
            <a:off x="550863" y="1457934"/>
            <a:ext cx="11090275" cy="4475033"/>
          </a:xfrm>
        </p:spPr>
        <p:txBody>
          <a:bodyPr>
            <a:normAutofit fontScale="77500" lnSpcReduction="20000"/>
          </a:bodyPr>
          <a:lstStyle/>
          <a:p>
            <a:r>
              <a:rPr lang="en-GB" dirty="0">
                <a:solidFill>
                  <a:srgbClr val="002060"/>
                </a:solidFill>
              </a:rPr>
              <a:t>Key roles are defined in the Contract Data Part One and Part Two.</a:t>
            </a:r>
          </a:p>
          <a:p>
            <a:r>
              <a:rPr lang="en-GB" dirty="0">
                <a:solidFill>
                  <a:srgbClr val="002060"/>
                </a:solidFill>
              </a:rPr>
              <a:t>The contract refers to key roles (such as the </a:t>
            </a:r>
            <a:r>
              <a:rPr lang="en-GB" i="1" dirty="0">
                <a:solidFill>
                  <a:srgbClr val="002060"/>
                </a:solidFill>
              </a:rPr>
              <a:t>Project Manager) </a:t>
            </a:r>
            <a:r>
              <a:rPr lang="en-GB" dirty="0">
                <a:solidFill>
                  <a:srgbClr val="002060"/>
                </a:solidFill>
              </a:rPr>
              <a:t>not the name of the individual assigned to perform each role</a:t>
            </a:r>
            <a:r>
              <a:rPr lang="en-GB" i="1" dirty="0">
                <a:solidFill>
                  <a:srgbClr val="002060"/>
                </a:solidFill>
              </a:rPr>
              <a:t>. </a:t>
            </a:r>
            <a:r>
              <a:rPr lang="en-GB" dirty="0">
                <a:solidFill>
                  <a:srgbClr val="002060"/>
                </a:solidFill>
              </a:rPr>
              <a:t>This is so that if/when the individual performing the role (e.g. the </a:t>
            </a:r>
            <a:r>
              <a:rPr lang="en-GB" i="1" dirty="0">
                <a:solidFill>
                  <a:srgbClr val="002060"/>
                </a:solidFill>
              </a:rPr>
              <a:t>Project Manager) </a:t>
            </a:r>
            <a:r>
              <a:rPr lang="en-GB" dirty="0">
                <a:solidFill>
                  <a:srgbClr val="002060"/>
                </a:solidFill>
              </a:rPr>
              <a:t>changes during the contract,</a:t>
            </a:r>
            <a:r>
              <a:rPr lang="en-GB" i="1" dirty="0">
                <a:solidFill>
                  <a:srgbClr val="002060"/>
                </a:solidFill>
              </a:rPr>
              <a:t> </a:t>
            </a:r>
            <a:r>
              <a:rPr lang="en-GB" dirty="0">
                <a:solidFill>
                  <a:srgbClr val="002060"/>
                </a:solidFill>
              </a:rPr>
              <a:t>the contract documents do not need to be re-written. </a:t>
            </a:r>
          </a:p>
          <a:p>
            <a:r>
              <a:rPr lang="en-GB" dirty="0">
                <a:solidFill>
                  <a:srgbClr val="002060"/>
                </a:solidFill>
              </a:rPr>
              <a:t>The role is included throughout the NEC </a:t>
            </a:r>
            <a:r>
              <a:rPr lang="en-GB" i="1" dirty="0">
                <a:solidFill>
                  <a:srgbClr val="002060"/>
                </a:solidFill>
              </a:rPr>
              <a:t>conditions of contract </a:t>
            </a:r>
            <a:r>
              <a:rPr lang="en-GB" dirty="0">
                <a:solidFill>
                  <a:srgbClr val="002060"/>
                </a:solidFill>
              </a:rPr>
              <a:t>and cannot be replaced with contract specific alternatives (e.g. architect, tree surgeon etc). </a:t>
            </a:r>
          </a:p>
          <a:p>
            <a:r>
              <a:rPr lang="en-GB" dirty="0">
                <a:solidFill>
                  <a:srgbClr val="002060"/>
                </a:solidFill>
              </a:rPr>
              <a:t>The </a:t>
            </a:r>
            <a:r>
              <a:rPr lang="en-GB" i="1" dirty="0">
                <a:solidFill>
                  <a:srgbClr val="002060"/>
                </a:solidFill>
              </a:rPr>
              <a:t>Client </a:t>
            </a:r>
            <a:r>
              <a:rPr lang="en-GB" dirty="0">
                <a:solidFill>
                  <a:srgbClr val="002060"/>
                </a:solidFill>
              </a:rPr>
              <a:t>is the organisation commissioning the </a:t>
            </a:r>
            <a:r>
              <a:rPr lang="en-GB" i="1" dirty="0">
                <a:solidFill>
                  <a:srgbClr val="002060"/>
                </a:solidFill>
              </a:rPr>
              <a:t>works </a:t>
            </a:r>
            <a:r>
              <a:rPr lang="en-GB" dirty="0">
                <a:solidFill>
                  <a:srgbClr val="002060"/>
                </a:solidFill>
              </a:rPr>
              <a:t>or</a:t>
            </a:r>
            <a:r>
              <a:rPr lang="en-GB" i="1" dirty="0">
                <a:solidFill>
                  <a:srgbClr val="002060"/>
                </a:solidFill>
              </a:rPr>
              <a:t> service </a:t>
            </a:r>
            <a:r>
              <a:rPr lang="en-GB" dirty="0">
                <a:solidFill>
                  <a:srgbClr val="002060"/>
                </a:solidFill>
              </a:rPr>
              <a:t>i.e. National Highways.</a:t>
            </a:r>
          </a:p>
          <a:p>
            <a:r>
              <a:rPr lang="en-GB" dirty="0">
                <a:solidFill>
                  <a:srgbClr val="002060"/>
                </a:solidFill>
              </a:rPr>
              <a:t>The </a:t>
            </a:r>
            <a:r>
              <a:rPr lang="en-GB" i="1" dirty="0">
                <a:solidFill>
                  <a:srgbClr val="002060"/>
                </a:solidFill>
              </a:rPr>
              <a:t>Purchaser </a:t>
            </a:r>
            <a:r>
              <a:rPr lang="en-GB" dirty="0">
                <a:solidFill>
                  <a:srgbClr val="002060"/>
                </a:solidFill>
              </a:rPr>
              <a:t>is the organisation purchasing the </a:t>
            </a:r>
            <a:r>
              <a:rPr lang="en-GB" i="1" dirty="0">
                <a:solidFill>
                  <a:srgbClr val="002060"/>
                </a:solidFill>
              </a:rPr>
              <a:t>goods </a:t>
            </a:r>
            <a:r>
              <a:rPr lang="en-GB" dirty="0">
                <a:solidFill>
                  <a:srgbClr val="002060"/>
                </a:solidFill>
              </a:rPr>
              <a:t>and </a:t>
            </a:r>
            <a:r>
              <a:rPr lang="en-GB" i="1" dirty="0">
                <a:solidFill>
                  <a:srgbClr val="002060"/>
                </a:solidFill>
              </a:rPr>
              <a:t>services </a:t>
            </a:r>
            <a:r>
              <a:rPr lang="en-GB" dirty="0">
                <a:solidFill>
                  <a:srgbClr val="002060"/>
                </a:solidFill>
              </a:rPr>
              <a:t>i.e. National Highways (applicable to SC only)</a:t>
            </a:r>
          </a:p>
          <a:p>
            <a:r>
              <a:rPr lang="en-GB" dirty="0">
                <a:solidFill>
                  <a:srgbClr val="002060"/>
                </a:solidFill>
              </a:rPr>
              <a:t>The </a:t>
            </a:r>
            <a:r>
              <a:rPr lang="en-GB" i="1" dirty="0">
                <a:solidFill>
                  <a:srgbClr val="002060"/>
                </a:solidFill>
              </a:rPr>
              <a:t>Project, Service </a:t>
            </a:r>
            <a:r>
              <a:rPr lang="en-GB" dirty="0">
                <a:solidFill>
                  <a:srgbClr val="002060"/>
                </a:solidFill>
              </a:rPr>
              <a:t>or </a:t>
            </a:r>
            <a:r>
              <a:rPr lang="en-GB" i="1" dirty="0">
                <a:solidFill>
                  <a:srgbClr val="002060"/>
                </a:solidFill>
              </a:rPr>
              <a:t>Supply Manager </a:t>
            </a:r>
            <a:r>
              <a:rPr lang="en-GB" dirty="0">
                <a:solidFill>
                  <a:srgbClr val="002060"/>
                </a:solidFill>
              </a:rPr>
              <a:t>is a named individual administering and managing the contract. The </a:t>
            </a:r>
            <a:r>
              <a:rPr lang="en-GB" i="1" dirty="0">
                <a:solidFill>
                  <a:srgbClr val="002060"/>
                </a:solidFill>
              </a:rPr>
              <a:t>Project, Service, </a:t>
            </a:r>
            <a:r>
              <a:rPr lang="en-GB" dirty="0">
                <a:solidFill>
                  <a:srgbClr val="002060"/>
                </a:solidFill>
              </a:rPr>
              <a:t>or </a:t>
            </a:r>
            <a:r>
              <a:rPr lang="en-GB" i="1" dirty="0">
                <a:solidFill>
                  <a:srgbClr val="002060"/>
                </a:solidFill>
              </a:rPr>
              <a:t>Supply Manager </a:t>
            </a:r>
            <a:r>
              <a:rPr lang="en-GB" dirty="0">
                <a:solidFill>
                  <a:srgbClr val="002060"/>
                </a:solidFill>
              </a:rPr>
              <a:t>is named in the Contract Data. </a:t>
            </a:r>
          </a:p>
          <a:p>
            <a:r>
              <a:rPr lang="en-GB" dirty="0">
                <a:solidFill>
                  <a:srgbClr val="002060"/>
                </a:solidFill>
              </a:rPr>
              <a:t>The </a:t>
            </a:r>
            <a:r>
              <a:rPr lang="en-GB" i="1" dirty="0">
                <a:solidFill>
                  <a:srgbClr val="002060"/>
                </a:solidFill>
              </a:rPr>
              <a:t>Client/Purchaser </a:t>
            </a:r>
            <a:r>
              <a:rPr lang="en-GB" dirty="0">
                <a:solidFill>
                  <a:srgbClr val="002060"/>
                </a:solidFill>
              </a:rPr>
              <a:t>can have duties to perform in the contract Scope such as providing information to the </a:t>
            </a:r>
            <a:r>
              <a:rPr lang="en-GB" i="1" dirty="0">
                <a:solidFill>
                  <a:srgbClr val="002060"/>
                </a:solidFill>
              </a:rPr>
              <a:t>Contractor </a:t>
            </a:r>
            <a:r>
              <a:rPr lang="en-GB" dirty="0">
                <a:solidFill>
                  <a:srgbClr val="002060"/>
                </a:solidFill>
              </a:rPr>
              <a:t>whilst the </a:t>
            </a:r>
            <a:r>
              <a:rPr lang="en-GB" i="1" dirty="0">
                <a:solidFill>
                  <a:srgbClr val="002060"/>
                </a:solidFill>
              </a:rPr>
              <a:t>Project Manager </a:t>
            </a:r>
            <a:r>
              <a:rPr lang="en-GB" dirty="0">
                <a:solidFill>
                  <a:srgbClr val="002060"/>
                </a:solidFill>
              </a:rPr>
              <a:t>performs specific actions such as accepting the programme.</a:t>
            </a:r>
          </a:p>
          <a:p>
            <a:endParaRPr lang="en-GB" dirty="0">
              <a:solidFill>
                <a:srgbClr val="002060"/>
              </a:solidFill>
            </a:endParaRPr>
          </a:p>
          <a:p>
            <a:endParaRPr lang="en-GB" dirty="0">
              <a:solidFill>
                <a:srgbClr val="002060"/>
              </a:solidFill>
            </a:endParaRPr>
          </a:p>
          <a:p>
            <a:pPr marL="276212" lvl="1" indent="0">
              <a:buNone/>
            </a:pPr>
            <a:endParaRPr lang="en-GB" dirty="0">
              <a:solidFill>
                <a:srgbClr val="002060"/>
              </a:solidFill>
            </a:endParaRPr>
          </a:p>
        </p:txBody>
      </p:sp>
    </p:spTree>
    <p:extLst>
      <p:ext uri="{BB962C8B-B14F-4D97-AF65-F5344CB8AC3E}">
        <p14:creationId xmlns:p14="http://schemas.microsoft.com/office/powerpoint/2010/main" val="1635600582"/>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9AF91-C231-4AB2-807E-2F0C06D62CE1}"/>
              </a:ext>
            </a:extLst>
          </p:cNvPr>
          <p:cNvSpPr>
            <a:spLocks noGrp="1"/>
          </p:cNvSpPr>
          <p:nvPr>
            <p:ph type="title"/>
          </p:nvPr>
        </p:nvSpPr>
        <p:spPr/>
        <p:txBody>
          <a:bodyPr/>
          <a:lstStyle/>
          <a:p>
            <a:r>
              <a:rPr lang="en-GB" dirty="0"/>
              <a:t>There are key roles under NEC4 contracts</a:t>
            </a:r>
            <a:endParaRPr lang="en-GB" i="1" dirty="0"/>
          </a:p>
        </p:txBody>
      </p:sp>
      <p:graphicFrame>
        <p:nvGraphicFramePr>
          <p:cNvPr id="10" name="Table 6">
            <a:extLst>
              <a:ext uri="{FF2B5EF4-FFF2-40B4-BE49-F238E27FC236}">
                <a16:creationId xmlns:a16="http://schemas.microsoft.com/office/drawing/2014/main" id="{4E3BCEF3-936A-A748-C27C-89805E1CB990}"/>
              </a:ext>
            </a:extLst>
          </p:cNvPr>
          <p:cNvGraphicFramePr>
            <a:graphicFrameLocks noGrp="1"/>
          </p:cNvGraphicFramePr>
          <p:nvPr/>
        </p:nvGraphicFramePr>
        <p:xfrm>
          <a:off x="170122" y="1261787"/>
          <a:ext cx="11812775" cy="4693920"/>
        </p:xfrm>
        <a:graphic>
          <a:graphicData uri="http://schemas.openxmlformats.org/drawingml/2006/table">
            <a:tbl>
              <a:tblPr firstRow="1" bandRow="1">
                <a:tableStyleId>{2D5ABB26-0587-4C30-8999-92F81FD0307C}</a:tableStyleId>
              </a:tblPr>
              <a:tblGrid>
                <a:gridCol w="2977115">
                  <a:extLst>
                    <a:ext uri="{9D8B030D-6E8A-4147-A177-3AD203B41FA5}">
                      <a16:colId xmlns:a16="http://schemas.microsoft.com/office/drawing/2014/main" val="3672157759"/>
                    </a:ext>
                  </a:extLst>
                </a:gridCol>
                <a:gridCol w="981740">
                  <a:extLst>
                    <a:ext uri="{9D8B030D-6E8A-4147-A177-3AD203B41FA5}">
                      <a16:colId xmlns:a16="http://schemas.microsoft.com/office/drawing/2014/main" val="3825810445"/>
                    </a:ext>
                  </a:extLst>
                </a:gridCol>
                <a:gridCol w="981740">
                  <a:extLst>
                    <a:ext uri="{9D8B030D-6E8A-4147-A177-3AD203B41FA5}">
                      <a16:colId xmlns:a16="http://schemas.microsoft.com/office/drawing/2014/main" val="3401466040"/>
                    </a:ext>
                  </a:extLst>
                </a:gridCol>
                <a:gridCol w="981740">
                  <a:extLst>
                    <a:ext uri="{9D8B030D-6E8A-4147-A177-3AD203B41FA5}">
                      <a16:colId xmlns:a16="http://schemas.microsoft.com/office/drawing/2014/main" val="3301969970"/>
                    </a:ext>
                  </a:extLst>
                </a:gridCol>
                <a:gridCol w="981740">
                  <a:extLst>
                    <a:ext uri="{9D8B030D-6E8A-4147-A177-3AD203B41FA5}">
                      <a16:colId xmlns:a16="http://schemas.microsoft.com/office/drawing/2014/main" val="2631438949"/>
                    </a:ext>
                  </a:extLst>
                </a:gridCol>
                <a:gridCol w="981740">
                  <a:extLst>
                    <a:ext uri="{9D8B030D-6E8A-4147-A177-3AD203B41FA5}">
                      <a16:colId xmlns:a16="http://schemas.microsoft.com/office/drawing/2014/main" val="1878634008"/>
                    </a:ext>
                  </a:extLst>
                </a:gridCol>
                <a:gridCol w="981740">
                  <a:extLst>
                    <a:ext uri="{9D8B030D-6E8A-4147-A177-3AD203B41FA5}">
                      <a16:colId xmlns:a16="http://schemas.microsoft.com/office/drawing/2014/main" val="3867790934"/>
                    </a:ext>
                  </a:extLst>
                </a:gridCol>
                <a:gridCol w="981740">
                  <a:extLst>
                    <a:ext uri="{9D8B030D-6E8A-4147-A177-3AD203B41FA5}">
                      <a16:colId xmlns:a16="http://schemas.microsoft.com/office/drawing/2014/main" val="3356131130"/>
                    </a:ext>
                  </a:extLst>
                </a:gridCol>
                <a:gridCol w="981740">
                  <a:extLst>
                    <a:ext uri="{9D8B030D-6E8A-4147-A177-3AD203B41FA5}">
                      <a16:colId xmlns:a16="http://schemas.microsoft.com/office/drawing/2014/main" val="1167206065"/>
                    </a:ext>
                  </a:extLst>
                </a:gridCol>
                <a:gridCol w="981740">
                  <a:extLst>
                    <a:ext uri="{9D8B030D-6E8A-4147-A177-3AD203B41FA5}">
                      <a16:colId xmlns:a16="http://schemas.microsoft.com/office/drawing/2014/main" val="3267097793"/>
                    </a:ext>
                  </a:extLst>
                </a:gridCol>
              </a:tblGrid>
              <a:tr h="324000">
                <a:tc>
                  <a:txBody>
                    <a:bodyPr/>
                    <a:lstStyle/>
                    <a:p>
                      <a:pPr marL="0" algn="l" defTabSz="914354" rtl="0" eaLnBrk="1" latinLnBrk="0" hangingPunct="1"/>
                      <a:endParaRPr lang="en-GB" sz="1600" b="1" kern="1200" dirty="0">
                        <a:solidFill>
                          <a:schemeClr val="lt1"/>
                        </a:solidFill>
                        <a:latin typeface="Arial" panose="020B0604020202020204" pitchFamily="34" charset="0"/>
                        <a:ea typeface="+mn-ea"/>
                        <a:cs typeface="Arial" panose="020B0604020202020204" pitchFamily="34" charset="0"/>
                      </a:endParaRPr>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ECC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ECSC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PSC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PSSC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TSC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TSSC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SSC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tc>
                  <a:txBody>
                    <a:bodyPr/>
                    <a:lstStyle/>
                    <a:p>
                      <a:pPr marL="0" algn="ctr" defTabSz="914354" rtl="0" eaLnBrk="1" latinLnBrk="0" hangingPunct="1"/>
                      <a:r>
                        <a:rPr lang="en-GB" sz="1600" b="1" kern="1200" dirty="0">
                          <a:solidFill>
                            <a:schemeClr val="lt1"/>
                          </a:solidFill>
                          <a:latin typeface="Arial" panose="020B0604020202020204" pitchFamily="34" charset="0"/>
                          <a:ea typeface="+mn-ea"/>
                          <a:cs typeface="Arial" panose="020B0604020202020204" pitchFamily="34" charset="0"/>
                        </a:rPr>
                        <a:t>FC</a:t>
                      </a:r>
                    </a:p>
                  </a:txBody>
                  <a:tcP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E5F"/>
                    </a:solidFill>
                  </a:tcPr>
                </a:tc>
                <a:extLst>
                  <a:ext uri="{0D108BD9-81ED-4DB2-BD59-A6C34878D82A}">
                    <a16:rowId xmlns:a16="http://schemas.microsoft.com/office/drawing/2014/main" val="472650901"/>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Client</a:t>
                      </a:r>
                    </a:p>
                  </a:txBody>
                  <a:tcP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051951633"/>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Purchaser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017470997"/>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Client’s Representative</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092170378"/>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Project Manager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146599826"/>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Service Manager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559209219"/>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Supply Manager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739680575"/>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Supervisor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252249511"/>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Contractor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617194987"/>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Consultant</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88775960"/>
                  </a:ext>
                </a:extLst>
              </a:tr>
              <a:tr h="324000">
                <a:tc>
                  <a:txBody>
                    <a:bodyPr/>
                    <a:lstStyle/>
                    <a:p>
                      <a:r>
                        <a:rPr lang="en-GB" sz="1600" i="1" dirty="0">
                          <a:solidFill>
                            <a:srgbClr val="002E5F"/>
                          </a:solidFill>
                          <a:latin typeface="Arial" panose="020B0604020202020204" pitchFamily="34" charset="0"/>
                          <a:cs typeface="Arial" panose="020B0604020202020204" pitchFamily="34" charset="0"/>
                        </a:rPr>
                        <a:t>Supplier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712933293"/>
                  </a:ext>
                </a:extLst>
              </a:tr>
              <a:tr h="324000">
                <a:tc>
                  <a:txBody>
                    <a:bodyPr/>
                    <a:lstStyle/>
                    <a:p>
                      <a:r>
                        <a:rPr lang="en-GB" sz="1600" i="0" dirty="0">
                          <a:solidFill>
                            <a:srgbClr val="002E5F"/>
                          </a:solidFill>
                          <a:latin typeface="Arial" panose="020B0604020202020204" pitchFamily="34" charset="0"/>
                          <a:cs typeface="Arial" panose="020B0604020202020204" pitchFamily="34" charset="0"/>
                        </a:rPr>
                        <a:t>Subcontractor/ subcontractor</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916869045"/>
                  </a:ext>
                </a:extLst>
              </a:tr>
              <a:tr h="324000">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GB" sz="1600" i="1" dirty="0">
                          <a:solidFill>
                            <a:srgbClr val="002E5F"/>
                          </a:solidFill>
                          <a:latin typeface="Arial" panose="020B0604020202020204" pitchFamily="34" charset="0"/>
                          <a:cs typeface="Arial" panose="020B0604020202020204" pitchFamily="34" charset="0"/>
                        </a:rPr>
                        <a:t>Adjudicator</a:t>
                      </a:r>
                      <a:r>
                        <a:rPr lang="en-GB" sz="1600" i="1" dirty="0">
                          <a:solidFill>
                            <a:srgbClr val="002E5F"/>
                          </a:solidFill>
                          <a:latin typeface="Arial" panose="020B0604020202020204" pitchFamily="34" charset="0"/>
                          <a:cs typeface="Arial" panose="020B0604020202020204" pitchFamily="34" charset="0"/>
                          <a:hlinkClick r:id="rId3" action="ppaction://hlinksldjump"/>
                        </a:rPr>
                        <a:t> </a:t>
                      </a:r>
                      <a:endParaRPr lang="en-GB" sz="1600" i="1" dirty="0">
                        <a:solidFill>
                          <a:srgbClr val="002E5F"/>
                        </a:solidFill>
                        <a:latin typeface="Arial" panose="020B0604020202020204" pitchFamily="34" charset="0"/>
                        <a:cs typeface="Arial" panose="020B0604020202020204" pitchFamily="34" charset="0"/>
                      </a:endParaRP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750976580"/>
                  </a:ext>
                </a:extLst>
              </a:tr>
              <a:tr h="324000">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GB" sz="1600" i="1" dirty="0">
                          <a:solidFill>
                            <a:srgbClr val="002E5F"/>
                          </a:solidFill>
                          <a:latin typeface="Arial" panose="020B0604020202020204" pitchFamily="34" charset="0"/>
                          <a:cs typeface="Arial" panose="020B0604020202020204" pitchFamily="34" charset="0"/>
                        </a:rPr>
                        <a:t>Senior Representatives</a:t>
                      </a:r>
                    </a:p>
                  </a:txBody>
                  <a:tcPr>
                    <a:lnL>
                      <a:noFill/>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r>
                        <a:rPr lang="en-GB" sz="1600" dirty="0">
                          <a:solidFill>
                            <a:srgbClr val="002E5F"/>
                          </a:solidFill>
                          <a:latin typeface="Arial" panose="020B0604020202020204" pitchFamily="34" charset="0"/>
                          <a:cs typeface="Arial" panose="020B0604020202020204" pitchFamily="34" charset="0"/>
                          <a:sym typeface="Wingdings" panose="05000000000000000000" pitchFamily="2" charset="2"/>
                        </a:rPr>
                        <a:t></a:t>
                      </a:r>
                      <a:endParaRPr lang="en-GB" sz="1600" dirty="0">
                        <a:solidFill>
                          <a:srgbClr val="002E5F"/>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a:noFill/>
                    </a:lnR>
                    <a:lnT w="12700" cap="flat" cmpd="sng" algn="ctr">
                      <a:solidFill>
                        <a:srgbClr val="002E5F"/>
                      </a:solidFill>
                      <a:prstDash val="solid"/>
                      <a:round/>
                      <a:headEnd type="none" w="med" len="med"/>
                      <a:tailEnd type="none" w="med" len="med"/>
                    </a:lnT>
                    <a:lnB w="12700" cap="flat" cmpd="sng" algn="ctr">
                      <a:solidFill>
                        <a:srgbClr val="002E5F"/>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163175132"/>
                  </a:ext>
                </a:extLst>
              </a:tr>
            </a:tbl>
          </a:graphicData>
        </a:graphic>
      </p:graphicFrame>
      <p:sp>
        <p:nvSpPr>
          <p:cNvPr id="11" name="TextBox 10">
            <a:extLst>
              <a:ext uri="{FF2B5EF4-FFF2-40B4-BE49-F238E27FC236}">
                <a16:creationId xmlns:a16="http://schemas.microsoft.com/office/drawing/2014/main" id="{595B0571-594B-838B-3A65-38E91E9C8598}"/>
              </a:ext>
            </a:extLst>
          </p:cNvPr>
          <p:cNvSpPr txBox="1"/>
          <p:nvPr/>
        </p:nvSpPr>
        <p:spPr>
          <a:xfrm>
            <a:off x="837941" y="5942327"/>
            <a:ext cx="8614404" cy="646331"/>
          </a:xfrm>
          <a:prstGeom prst="rect">
            <a:avLst/>
          </a:prstGeom>
          <a:noFill/>
        </p:spPr>
        <p:txBody>
          <a:bodyPr wrap="square" rtlCol="0">
            <a:spAutoFit/>
          </a:bodyPr>
          <a:lstStyle/>
          <a:p>
            <a:r>
              <a:rPr lang="en-GB" b="1" dirty="0">
                <a:solidFill>
                  <a:srgbClr val="002060"/>
                </a:solidFill>
                <a:latin typeface="Arial" panose="020B0604020202020204" pitchFamily="34" charset="0"/>
                <a:cs typeface="Arial" panose="020B0604020202020204" pitchFamily="34" charset="0"/>
              </a:rPr>
              <a:t>Note that framework roles relate to the ECC, PSC, TSC or SC contracts as appropriate and not all roles will be included in the same framework contract</a:t>
            </a:r>
          </a:p>
        </p:txBody>
      </p:sp>
    </p:spTree>
    <p:extLst>
      <p:ext uri="{BB962C8B-B14F-4D97-AF65-F5344CB8AC3E}">
        <p14:creationId xmlns:p14="http://schemas.microsoft.com/office/powerpoint/2010/main" val="1897665867"/>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83200-4EEE-4883-AB5D-04330E9A22F1}"/>
              </a:ext>
            </a:extLst>
          </p:cNvPr>
          <p:cNvSpPr>
            <a:spLocks noGrp="1"/>
          </p:cNvSpPr>
          <p:nvPr>
            <p:ph type="title"/>
          </p:nvPr>
        </p:nvSpPr>
        <p:spPr/>
        <p:txBody>
          <a:bodyPr/>
          <a:lstStyle/>
          <a:p>
            <a:r>
              <a:rPr lang="en-GB" dirty="0"/>
              <a:t>Awareness Guides</a:t>
            </a:r>
          </a:p>
        </p:txBody>
      </p:sp>
      <p:sp>
        <p:nvSpPr>
          <p:cNvPr id="3" name="Content Placeholder 2">
            <a:extLst>
              <a:ext uri="{FF2B5EF4-FFF2-40B4-BE49-F238E27FC236}">
                <a16:creationId xmlns:a16="http://schemas.microsoft.com/office/drawing/2014/main" id="{B1070037-E31B-4804-9E16-EF33B5E30CD0}"/>
              </a:ext>
            </a:extLst>
          </p:cNvPr>
          <p:cNvSpPr>
            <a:spLocks noGrp="1"/>
          </p:cNvSpPr>
          <p:nvPr>
            <p:ph idx="1"/>
          </p:nvPr>
        </p:nvSpPr>
        <p:spPr>
          <a:xfrm>
            <a:off x="550862" y="1376515"/>
            <a:ext cx="11213048" cy="4492016"/>
          </a:xfrm>
        </p:spPr>
        <p:txBody>
          <a:bodyPr>
            <a:noAutofit/>
          </a:bodyPr>
          <a:lstStyle/>
          <a:p>
            <a:r>
              <a:rPr lang="en-GB" sz="2000" dirty="0">
                <a:solidFill>
                  <a:srgbClr val="002060"/>
                </a:solidFill>
              </a:rPr>
              <a:t>We, the Contract Development and Assurance team (CD&amp;A) within the Commercial and Procurement (C&amp;P) Directorate of National Highways, have produced a series of Awareness Guides containing details on the </a:t>
            </a:r>
            <a:r>
              <a:rPr lang="en-GB" sz="2000" i="1" dirty="0">
                <a:solidFill>
                  <a:srgbClr val="002060"/>
                </a:solidFill>
              </a:rPr>
              <a:t>conditions of contract</a:t>
            </a:r>
            <a:r>
              <a:rPr lang="en-GB" sz="2000" dirty="0">
                <a:solidFill>
                  <a:srgbClr val="002060"/>
                </a:solidFill>
              </a:rPr>
              <a:t> and the Scope used in our contracts. </a:t>
            </a:r>
          </a:p>
          <a:p>
            <a:r>
              <a:rPr lang="en-GB" sz="2000" dirty="0">
                <a:solidFill>
                  <a:srgbClr val="002060"/>
                </a:solidFill>
              </a:rPr>
              <a:t>These Awareness Guides provide an introduction to common terms, requirements and background information on National Highways contracts. They are not intended to provide an in-depth explanation on all contractual terms or requirements. </a:t>
            </a:r>
          </a:p>
          <a:p>
            <a:endParaRPr lang="en-GB" sz="2000" dirty="0">
              <a:solidFill>
                <a:srgbClr val="002060"/>
              </a:solidFill>
              <a:highlight>
                <a:srgbClr val="FFFF00"/>
              </a:highlight>
            </a:endParaRPr>
          </a:p>
        </p:txBody>
      </p:sp>
    </p:spTree>
    <p:extLst>
      <p:ext uri="{BB962C8B-B14F-4D97-AF65-F5344CB8AC3E}">
        <p14:creationId xmlns:p14="http://schemas.microsoft.com/office/powerpoint/2010/main" val="3858509220"/>
      </p:ext>
    </p:extLst>
  </p:cSld>
  <p:clrMapOvr>
    <a:masterClrMapping/>
  </p:clrMapOvr>
  <p:transition spd="slow" advTm="41748">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2" imgH="282" progId="TCLayout.ActiveDocument.1">
                  <p:embed/>
                </p:oleObj>
              </mc:Choice>
              <mc:Fallback>
                <p:oleObj name="think-cell Slide" r:id="rId4"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p:txBody>
          <a:bodyPr vert="horz"/>
          <a:lstStyle/>
          <a:p>
            <a:r>
              <a:rPr lang="en-GB" sz="3200" i="1" dirty="0"/>
              <a:t>Client</a:t>
            </a:r>
            <a:r>
              <a:rPr lang="en-GB" sz="3200" dirty="0"/>
              <a:t> side roles in NEC4</a:t>
            </a:r>
            <a:br>
              <a:rPr lang="en-GB" dirty="0"/>
            </a:br>
            <a:endParaRPr lang="en-GB" dirty="0"/>
          </a:p>
        </p:txBody>
      </p:sp>
    </p:spTree>
    <p:extLst>
      <p:ext uri="{BB962C8B-B14F-4D97-AF65-F5344CB8AC3E}">
        <p14:creationId xmlns:p14="http://schemas.microsoft.com/office/powerpoint/2010/main" val="951299266"/>
      </p:ext>
    </p:extLst>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64D3-DE1F-4615-B69B-2EEC4F8A99C7}"/>
              </a:ext>
            </a:extLst>
          </p:cNvPr>
          <p:cNvSpPr>
            <a:spLocks noGrp="1"/>
          </p:cNvSpPr>
          <p:nvPr>
            <p:ph type="title"/>
          </p:nvPr>
        </p:nvSpPr>
        <p:spPr/>
        <p:txBody>
          <a:bodyPr/>
          <a:lstStyle/>
          <a:p>
            <a:r>
              <a:rPr lang="en-GB" i="1" dirty="0"/>
              <a:t>Client</a:t>
            </a:r>
          </a:p>
        </p:txBody>
      </p:sp>
      <p:sp>
        <p:nvSpPr>
          <p:cNvPr id="3" name="Content Placeholder 2">
            <a:extLst>
              <a:ext uri="{FF2B5EF4-FFF2-40B4-BE49-F238E27FC236}">
                <a16:creationId xmlns:a16="http://schemas.microsoft.com/office/drawing/2014/main" id="{A6A85852-C79F-4F3A-850E-5371B34E11B1}"/>
              </a:ext>
            </a:extLst>
          </p:cNvPr>
          <p:cNvSpPr>
            <a:spLocks noGrp="1"/>
          </p:cNvSpPr>
          <p:nvPr>
            <p:ph idx="1"/>
          </p:nvPr>
        </p:nvSpPr>
        <p:spPr>
          <a:xfrm>
            <a:off x="550862" y="1457934"/>
            <a:ext cx="11090275" cy="4492016"/>
          </a:xfrm>
        </p:spPr>
        <p:txBody>
          <a:bodyPr>
            <a:normAutofit/>
          </a:bodyPr>
          <a:lstStyle/>
          <a:p>
            <a:r>
              <a:rPr lang="en-GB" sz="2000" dirty="0">
                <a:solidFill>
                  <a:srgbClr val="002060"/>
                </a:solidFill>
              </a:rPr>
              <a:t>The </a:t>
            </a:r>
            <a:r>
              <a:rPr lang="en-GB" sz="2000" i="1" dirty="0">
                <a:solidFill>
                  <a:srgbClr val="002060"/>
                </a:solidFill>
              </a:rPr>
              <a:t>Client</a:t>
            </a:r>
            <a:r>
              <a:rPr lang="en-GB" sz="2000" dirty="0">
                <a:solidFill>
                  <a:srgbClr val="002060"/>
                </a:solidFill>
              </a:rPr>
              <a:t> is a Party in the contract, identified in the Contract Data Part One.</a:t>
            </a:r>
          </a:p>
          <a:p>
            <a:r>
              <a:rPr lang="en-GB" sz="2000" dirty="0">
                <a:solidFill>
                  <a:srgbClr val="002060"/>
                </a:solidFill>
              </a:rPr>
              <a:t>National Highways is always referred to as the </a:t>
            </a:r>
            <a:r>
              <a:rPr lang="en-GB" sz="2000" i="1" dirty="0">
                <a:solidFill>
                  <a:srgbClr val="002060"/>
                </a:solidFill>
              </a:rPr>
              <a:t>Client.</a:t>
            </a:r>
          </a:p>
          <a:p>
            <a:r>
              <a:rPr lang="en-GB" sz="2000" dirty="0">
                <a:solidFill>
                  <a:srgbClr val="002060"/>
                </a:solidFill>
              </a:rPr>
              <a:t>The </a:t>
            </a:r>
            <a:r>
              <a:rPr lang="en-GB" sz="2000" i="1" dirty="0">
                <a:solidFill>
                  <a:srgbClr val="002060"/>
                </a:solidFill>
              </a:rPr>
              <a:t>Client</a:t>
            </a:r>
            <a:r>
              <a:rPr lang="en-GB" sz="2000" dirty="0">
                <a:solidFill>
                  <a:srgbClr val="002060"/>
                </a:solidFill>
              </a:rPr>
              <a:t> instructs the </a:t>
            </a:r>
            <a:r>
              <a:rPr lang="en-GB" sz="2000" i="1" dirty="0">
                <a:solidFill>
                  <a:srgbClr val="002060"/>
                </a:solidFill>
              </a:rPr>
              <a:t>Contractor/Consultant</a:t>
            </a:r>
            <a:r>
              <a:rPr lang="en-GB" sz="2000" dirty="0">
                <a:solidFill>
                  <a:srgbClr val="002060"/>
                </a:solidFill>
              </a:rPr>
              <a:t> through the constraints and requirements of the Scope.</a:t>
            </a:r>
          </a:p>
          <a:p>
            <a:r>
              <a:rPr lang="en-GB" sz="2000" dirty="0">
                <a:solidFill>
                  <a:srgbClr val="002060"/>
                </a:solidFill>
              </a:rPr>
              <a:t>The </a:t>
            </a:r>
            <a:r>
              <a:rPr lang="en-GB" sz="2000" i="1" dirty="0">
                <a:solidFill>
                  <a:srgbClr val="002060"/>
                </a:solidFill>
              </a:rPr>
              <a:t>Client </a:t>
            </a:r>
            <a:r>
              <a:rPr lang="en-GB" sz="2000" dirty="0">
                <a:solidFill>
                  <a:srgbClr val="002060"/>
                </a:solidFill>
              </a:rPr>
              <a:t>is used when referring to the organisation, the </a:t>
            </a:r>
            <a:r>
              <a:rPr lang="en-GB" sz="2000" i="1" dirty="0">
                <a:solidFill>
                  <a:srgbClr val="002060"/>
                </a:solidFill>
              </a:rPr>
              <a:t>Project/Service Manager </a:t>
            </a:r>
            <a:r>
              <a:rPr lang="en-GB" sz="2000" dirty="0">
                <a:solidFill>
                  <a:srgbClr val="002060"/>
                </a:solidFill>
              </a:rPr>
              <a:t>refers to an individual. For example a document may be accepted by the </a:t>
            </a:r>
            <a:r>
              <a:rPr lang="en-GB" sz="2000" i="1" dirty="0">
                <a:solidFill>
                  <a:srgbClr val="002060"/>
                </a:solidFill>
              </a:rPr>
              <a:t>Project/Service Manager </a:t>
            </a:r>
            <a:r>
              <a:rPr lang="en-GB" sz="2000" dirty="0">
                <a:solidFill>
                  <a:srgbClr val="002060"/>
                </a:solidFill>
              </a:rPr>
              <a:t>or provided by the </a:t>
            </a:r>
            <a:r>
              <a:rPr lang="en-GB" sz="2000" i="1" dirty="0">
                <a:solidFill>
                  <a:srgbClr val="002060"/>
                </a:solidFill>
              </a:rPr>
              <a:t>Client.</a:t>
            </a:r>
            <a:endParaRPr lang="en-GB" sz="2000" dirty="0">
              <a:solidFill>
                <a:srgbClr val="002060"/>
              </a:solidFill>
            </a:endParaRPr>
          </a:p>
        </p:txBody>
      </p:sp>
      <p:pic>
        <p:nvPicPr>
          <p:cNvPr id="5" name="Graphic 4" descr="Document with solid fill">
            <a:extLst>
              <a:ext uri="{FF2B5EF4-FFF2-40B4-BE49-F238E27FC236}">
                <a16:creationId xmlns:a16="http://schemas.microsoft.com/office/drawing/2014/main" id="{075C3B3B-89D9-4372-AD14-5AC02A3FD6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6942C21E-39FC-42FE-915E-69980A3C36C7}"/>
              </a:ext>
            </a:extLst>
          </p:cNvPr>
          <p:cNvSpPr txBox="1"/>
          <p:nvPr/>
        </p:nvSpPr>
        <p:spPr>
          <a:xfrm>
            <a:off x="10468947" y="917899"/>
            <a:ext cx="1517424" cy="584775"/>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 PSC, TSC, FC</a:t>
            </a:r>
          </a:p>
        </p:txBody>
      </p:sp>
      <p:graphicFrame>
        <p:nvGraphicFramePr>
          <p:cNvPr id="7" name="Table 4">
            <a:extLst>
              <a:ext uri="{FF2B5EF4-FFF2-40B4-BE49-F238E27FC236}">
                <a16:creationId xmlns:a16="http://schemas.microsoft.com/office/drawing/2014/main" id="{3C61E820-3EB2-4540-B8A6-FE14980E88CC}"/>
              </a:ext>
            </a:extLst>
          </p:cNvPr>
          <p:cNvGraphicFramePr>
            <a:graphicFrameLocks noGrp="1"/>
          </p:cNvGraphicFramePr>
          <p:nvPr/>
        </p:nvGraphicFramePr>
        <p:xfrm>
          <a:off x="2321945" y="4052641"/>
          <a:ext cx="7712699" cy="2242707"/>
        </p:xfrm>
        <a:graphic>
          <a:graphicData uri="http://schemas.openxmlformats.org/drawingml/2006/table">
            <a:tbl>
              <a:tblPr firstRow="1" bandRow="1">
                <a:tableStyleId>{5C22544A-7EE6-4342-B048-85BDC9FD1C3A}</a:tableStyleId>
              </a:tblPr>
              <a:tblGrid>
                <a:gridCol w="7712699">
                  <a:extLst>
                    <a:ext uri="{9D8B030D-6E8A-4147-A177-3AD203B41FA5}">
                      <a16:colId xmlns:a16="http://schemas.microsoft.com/office/drawing/2014/main" val="4206030822"/>
                    </a:ext>
                  </a:extLst>
                </a:gridCol>
              </a:tblGrid>
              <a:tr h="356244">
                <a:tc>
                  <a:txBody>
                    <a:bodyPr/>
                    <a:lstStyle/>
                    <a:p>
                      <a:r>
                        <a:rPr lang="en-GB" sz="1800" dirty="0">
                          <a:latin typeface="Arial" panose="020B0604020202020204" pitchFamily="34" charset="0"/>
                          <a:cs typeface="Arial" panose="020B0604020202020204" pitchFamily="34" charset="0"/>
                        </a:rPr>
                        <a:t>The </a:t>
                      </a:r>
                      <a:r>
                        <a:rPr lang="en-GB" sz="1800" i="1" dirty="0">
                          <a:latin typeface="Arial" panose="020B0604020202020204" pitchFamily="34" charset="0"/>
                          <a:cs typeface="Arial" panose="020B0604020202020204" pitchFamily="34" charset="0"/>
                        </a:rPr>
                        <a:t>Client’s</a:t>
                      </a:r>
                      <a:r>
                        <a:rPr lang="en-GB" sz="1800" dirty="0">
                          <a:latin typeface="Arial" panose="020B0604020202020204" pitchFamily="34" charset="0"/>
                          <a:cs typeface="Arial" panose="020B0604020202020204" pitchFamily="34" charset="0"/>
                        </a:rPr>
                        <a:t> Key Duties </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1876947">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access and use of the Site,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Acts in the spirit of mutual trust and co-operation,</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Provides what is required by the Scope,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dirty="0">
                          <a:solidFill>
                            <a:srgbClr val="002060"/>
                          </a:solidFill>
                          <a:latin typeface="Arial" panose="020B0604020202020204" pitchFamily="34" charset="0"/>
                          <a:cs typeface="Arial" panose="020B0604020202020204" pitchFamily="34" charset="0"/>
                        </a:rPr>
                        <a:t>Works within the times shown on the Accepted Programme,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Responsible for the Scope provided to the </a:t>
                      </a:r>
                      <a:r>
                        <a:rPr lang="en-GB" sz="1600" i="1" dirty="0">
                          <a:solidFill>
                            <a:srgbClr val="002060"/>
                          </a:solidFill>
                          <a:latin typeface="Arial" panose="020B0604020202020204" pitchFamily="34" charset="0"/>
                          <a:cs typeface="Arial" panose="020B0604020202020204" pitchFamily="34" charset="0"/>
                        </a:rPr>
                        <a:t>Contractor/Consultant,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May terminate the contract (for reasons listed in the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i="0" dirty="0">
                          <a:solidFill>
                            <a:srgbClr val="002060"/>
                          </a:solidFill>
                          <a:latin typeface="Arial" panose="020B0604020202020204" pitchFamily="34" charset="0"/>
                          <a:cs typeface="Arial" panose="020B0604020202020204" pitchFamily="34" charset="0"/>
                        </a:rPr>
                        <a:t>)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Takes over the</a:t>
                      </a:r>
                      <a:r>
                        <a:rPr lang="en-GB" sz="1600" i="1" dirty="0">
                          <a:solidFill>
                            <a:srgbClr val="002060"/>
                          </a:solidFill>
                          <a:latin typeface="Arial" panose="020B0604020202020204" pitchFamily="34" charset="0"/>
                          <a:cs typeface="Arial" panose="020B0604020202020204" pitchFamily="34" charset="0"/>
                        </a:rPr>
                        <a:t> works/service </a:t>
                      </a:r>
                      <a:r>
                        <a:rPr lang="en-GB" sz="1600" i="0" dirty="0">
                          <a:solidFill>
                            <a:srgbClr val="002060"/>
                          </a:solidFill>
                          <a:latin typeface="Arial" panose="020B0604020202020204" pitchFamily="34" charset="0"/>
                          <a:cs typeface="Arial" panose="020B0604020202020204" pitchFamily="34" charset="0"/>
                        </a:rPr>
                        <a:t>at Completion.</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8" name="TextBox 7">
            <a:extLst>
              <a:ext uri="{FF2B5EF4-FFF2-40B4-BE49-F238E27FC236}">
                <a16:creationId xmlns:a16="http://schemas.microsoft.com/office/drawing/2014/main" id="{DFC15013-A8FF-4ACF-BE8A-E148FC661C38}"/>
              </a:ext>
            </a:extLst>
          </p:cNvPr>
          <p:cNvSpPr txBox="1"/>
          <p:nvPr/>
        </p:nvSpPr>
        <p:spPr>
          <a:xfrm>
            <a:off x="1642638" y="6413848"/>
            <a:ext cx="7923900" cy="307777"/>
          </a:xfrm>
          <a:prstGeom prst="rect">
            <a:avLst/>
          </a:prstGeom>
          <a:noFill/>
        </p:spPr>
        <p:txBody>
          <a:bodyPr wrap="none" rtlCol="0">
            <a:spAutoFit/>
          </a:bodyPr>
          <a:lstStyle/>
          <a:p>
            <a:r>
              <a:rPr lang="en-GB" sz="14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164679419"/>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64D3-DE1F-4615-B69B-2EEC4F8A99C7}"/>
              </a:ext>
            </a:extLst>
          </p:cNvPr>
          <p:cNvSpPr>
            <a:spLocks noGrp="1"/>
          </p:cNvSpPr>
          <p:nvPr>
            <p:ph type="title"/>
          </p:nvPr>
        </p:nvSpPr>
        <p:spPr/>
        <p:txBody>
          <a:bodyPr/>
          <a:lstStyle/>
          <a:p>
            <a:r>
              <a:rPr lang="en-GB" i="1" dirty="0"/>
              <a:t>Client – short form of contracts</a:t>
            </a:r>
          </a:p>
        </p:txBody>
      </p:sp>
      <p:sp>
        <p:nvSpPr>
          <p:cNvPr id="3" name="Content Placeholder 2">
            <a:extLst>
              <a:ext uri="{FF2B5EF4-FFF2-40B4-BE49-F238E27FC236}">
                <a16:creationId xmlns:a16="http://schemas.microsoft.com/office/drawing/2014/main" id="{A6A85852-C79F-4F3A-850E-5371B34E11B1}"/>
              </a:ext>
            </a:extLst>
          </p:cNvPr>
          <p:cNvSpPr>
            <a:spLocks noGrp="1"/>
          </p:cNvSpPr>
          <p:nvPr>
            <p:ph idx="1"/>
          </p:nvPr>
        </p:nvSpPr>
        <p:spPr>
          <a:xfrm>
            <a:off x="550862" y="1457934"/>
            <a:ext cx="11090275" cy="4492016"/>
          </a:xfrm>
        </p:spPr>
        <p:txBody>
          <a:bodyPr>
            <a:normAutofit/>
          </a:bodyPr>
          <a:lstStyle/>
          <a:p>
            <a:r>
              <a:rPr lang="en-GB" sz="2000" dirty="0">
                <a:solidFill>
                  <a:srgbClr val="002060"/>
                </a:solidFill>
              </a:rPr>
              <a:t>Short form of contracts do not include a </a:t>
            </a:r>
            <a:r>
              <a:rPr lang="en-GB" sz="2000" i="1" dirty="0">
                <a:solidFill>
                  <a:srgbClr val="002060"/>
                </a:solidFill>
              </a:rPr>
              <a:t>Project </a:t>
            </a:r>
            <a:r>
              <a:rPr lang="en-GB" sz="2000" dirty="0">
                <a:solidFill>
                  <a:srgbClr val="002060"/>
                </a:solidFill>
              </a:rPr>
              <a:t>or </a:t>
            </a:r>
            <a:r>
              <a:rPr lang="en-GB" sz="2000" i="1" dirty="0">
                <a:solidFill>
                  <a:srgbClr val="002060"/>
                </a:solidFill>
              </a:rPr>
              <a:t>Service Manager</a:t>
            </a:r>
            <a:r>
              <a:rPr lang="en-GB" sz="2000" dirty="0">
                <a:solidFill>
                  <a:srgbClr val="002060"/>
                </a:solidFill>
              </a:rPr>
              <a:t>.</a:t>
            </a:r>
          </a:p>
          <a:p>
            <a:r>
              <a:rPr lang="en-GB" sz="2000" dirty="0">
                <a:solidFill>
                  <a:srgbClr val="002060"/>
                </a:solidFill>
              </a:rPr>
              <a:t>The duties of the </a:t>
            </a:r>
            <a:r>
              <a:rPr lang="en-GB" sz="2000" i="1" dirty="0">
                <a:solidFill>
                  <a:srgbClr val="002060"/>
                </a:solidFill>
              </a:rPr>
              <a:t>Project </a:t>
            </a:r>
            <a:r>
              <a:rPr lang="en-GB" sz="2000" dirty="0">
                <a:solidFill>
                  <a:srgbClr val="002060"/>
                </a:solidFill>
              </a:rPr>
              <a:t>or </a:t>
            </a:r>
            <a:r>
              <a:rPr lang="en-GB" sz="2000" i="1" dirty="0">
                <a:solidFill>
                  <a:srgbClr val="002060"/>
                </a:solidFill>
              </a:rPr>
              <a:t>Service Manager </a:t>
            </a:r>
            <a:r>
              <a:rPr lang="en-GB" sz="2000" dirty="0">
                <a:solidFill>
                  <a:srgbClr val="002060"/>
                </a:solidFill>
              </a:rPr>
              <a:t>are therefore performed by the </a:t>
            </a:r>
            <a:r>
              <a:rPr lang="en-GB" sz="2000" i="1" dirty="0">
                <a:solidFill>
                  <a:srgbClr val="002060"/>
                </a:solidFill>
              </a:rPr>
              <a:t>Client.</a:t>
            </a:r>
          </a:p>
        </p:txBody>
      </p:sp>
      <p:pic>
        <p:nvPicPr>
          <p:cNvPr id="5" name="Graphic 4" descr="Document with solid fill">
            <a:extLst>
              <a:ext uri="{FF2B5EF4-FFF2-40B4-BE49-F238E27FC236}">
                <a16:creationId xmlns:a16="http://schemas.microsoft.com/office/drawing/2014/main" id="{075C3B3B-89D9-4372-AD14-5AC02A3FD6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6942C21E-39FC-42FE-915E-69980A3C36C7}"/>
              </a:ext>
            </a:extLst>
          </p:cNvPr>
          <p:cNvSpPr txBox="1"/>
          <p:nvPr/>
        </p:nvSpPr>
        <p:spPr>
          <a:xfrm>
            <a:off x="10468947" y="917899"/>
            <a:ext cx="1517424" cy="584775"/>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ECSC, PSSC and TSSC</a:t>
            </a:r>
          </a:p>
        </p:txBody>
      </p:sp>
      <p:graphicFrame>
        <p:nvGraphicFramePr>
          <p:cNvPr id="7" name="Table 4">
            <a:extLst>
              <a:ext uri="{FF2B5EF4-FFF2-40B4-BE49-F238E27FC236}">
                <a16:creationId xmlns:a16="http://schemas.microsoft.com/office/drawing/2014/main" id="{3C61E820-3EB2-4540-B8A6-FE14980E88CC}"/>
              </a:ext>
            </a:extLst>
          </p:cNvPr>
          <p:cNvGraphicFramePr>
            <a:graphicFrameLocks noGrp="1"/>
          </p:cNvGraphicFramePr>
          <p:nvPr/>
        </p:nvGraphicFramePr>
        <p:xfrm>
          <a:off x="1703621" y="2682336"/>
          <a:ext cx="7712699" cy="2910633"/>
        </p:xfrm>
        <a:graphic>
          <a:graphicData uri="http://schemas.openxmlformats.org/drawingml/2006/table">
            <a:tbl>
              <a:tblPr firstRow="1" bandRow="1">
                <a:tableStyleId>{5C22544A-7EE6-4342-B048-85BDC9FD1C3A}</a:tableStyleId>
              </a:tblPr>
              <a:tblGrid>
                <a:gridCol w="7712699">
                  <a:extLst>
                    <a:ext uri="{9D8B030D-6E8A-4147-A177-3AD203B41FA5}">
                      <a16:colId xmlns:a16="http://schemas.microsoft.com/office/drawing/2014/main" val="4206030822"/>
                    </a:ext>
                  </a:extLst>
                </a:gridCol>
              </a:tblGrid>
              <a:tr h="380793">
                <a:tc>
                  <a:txBody>
                    <a:bodyPr/>
                    <a:lstStyle/>
                    <a:p>
                      <a:r>
                        <a:rPr lang="en-GB" sz="1800" dirty="0">
                          <a:latin typeface="Arial" panose="020B0604020202020204" pitchFamily="34" charset="0"/>
                          <a:cs typeface="Arial" panose="020B0604020202020204" pitchFamily="34" charset="0"/>
                        </a:rPr>
                        <a:t>The </a:t>
                      </a:r>
                      <a:r>
                        <a:rPr lang="en-GB" sz="1800" i="1" dirty="0">
                          <a:latin typeface="Arial" panose="020B0604020202020204" pitchFamily="34" charset="0"/>
                          <a:cs typeface="Arial" panose="020B0604020202020204" pitchFamily="34" charset="0"/>
                        </a:rPr>
                        <a:t>Client’s </a:t>
                      </a:r>
                      <a:r>
                        <a:rPr lang="en-GB" sz="1800" dirty="0">
                          <a:latin typeface="Arial" panose="020B0604020202020204" pitchFamily="34" charset="0"/>
                          <a:cs typeface="Arial" panose="020B0604020202020204" pitchFamily="34" charset="0"/>
                        </a:rPr>
                        <a:t>Key Duties </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006286">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access and use of the Site,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Acts in the spirit of mutual trust and co-operation,</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Provides what is required by the Scope,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Responsible for the Scope provided to the </a:t>
                      </a:r>
                      <a:r>
                        <a:rPr lang="en-GB" sz="1600" i="1" dirty="0">
                          <a:solidFill>
                            <a:srgbClr val="002060"/>
                          </a:solidFill>
                          <a:latin typeface="Arial" panose="020B0604020202020204" pitchFamily="34" charset="0"/>
                          <a:cs typeface="Arial" panose="020B0604020202020204" pitchFamily="34" charset="0"/>
                        </a:rPr>
                        <a:t>Contractor/Consultant,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May terminate the contract (for reasons listed in the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i="0" dirty="0">
                          <a:solidFill>
                            <a:srgbClr val="002060"/>
                          </a:solidFill>
                          <a:latin typeface="Arial" panose="020B0604020202020204" pitchFamily="34" charset="0"/>
                          <a:cs typeface="Arial" panose="020B0604020202020204" pitchFamily="34" charset="0"/>
                        </a:rPr>
                        <a: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i="0" dirty="0">
                          <a:solidFill>
                            <a:srgbClr val="002060"/>
                          </a:solidFill>
                          <a:latin typeface="Arial" panose="020B0604020202020204" pitchFamily="34" charset="0"/>
                          <a:cs typeface="Arial" panose="020B0604020202020204" pitchFamily="34" charset="0"/>
                        </a:rPr>
                        <a:t>Notifies the </a:t>
                      </a:r>
                      <a:r>
                        <a:rPr lang="en-GB" sz="1600" b="1" i="1" dirty="0">
                          <a:solidFill>
                            <a:srgbClr val="002060"/>
                          </a:solidFill>
                          <a:latin typeface="Arial" panose="020B0604020202020204" pitchFamily="34" charset="0"/>
                          <a:cs typeface="Arial" panose="020B0604020202020204" pitchFamily="34" charset="0"/>
                        </a:rPr>
                        <a:t>Contractor/Consultant </a:t>
                      </a:r>
                      <a:r>
                        <a:rPr lang="en-GB" sz="1600" b="1" i="0" dirty="0">
                          <a:solidFill>
                            <a:srgbClr val="002060"/>
                          </a:solidFill>
                          <a:latin typeface="Arial" panose="020B0604020202020204" pitchFamily="34" charset="0"/>
                          <a:cs typeface="Arial" panose="020B0604020202020204" pitchFamily="34" charset="0"/>
                        </a:rPr>
                        <a:t>of a Defect,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i="0" dirty="0">
                          <a:solidFill>
                            <a:srgbClr val="002060"/>
                          </a:solidFill>
                          <a:latin typeface="Arial" panose="020B0604020202020204" pitchFamily="34" charset="0"/>
                          <a:cs typeface="Arial" panose="020B0604020202020204" pitchFamily="34" charset="0"/>
                        </a:rPr>
                        <a:t>Replies to communications from the </a:t>
                      </a:r>
                      <a:r>
                        <a:rPr lang="en-GB" sz="1600" b="1" i="1" dirty="0">
                          <a:solidFill>
                            <a:srgbClr val="002060"/>
                          </a:solidFill>
                          <a:latin typeface="Arial" panose="020B0604020202020204" pitchFamily="34" charset="0"/>
                          <a:cs typeface="Arial" panose="020B0604020202020204" pitchFamily="34" charset="0"/>
                        </a:rPr>
                        <a:t>Contractor/Consultant,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i="0" dirty="0">
                          <a:solidFill>
                            <a:srgbClr val="002060"/>
                          </a:solidFill>
                          <a:latin typeface="Arial" panose="020B0604020202020204" pitchFamily="34" charset="0"/>
                          <a:cs typeface="Arial" panose="020B0604020202020204" pitchFamily="34" charset="0"/>
                        </a:rPr>
                        <a:t>Accept </a:t>
                      </a:r>
                      <a:r>
                        <a:rPr lang="en-GB" sz="1600" b="1" i="1" dirty="0">
                          <a:solidFill>
                            <a:srgbClr val="002060"/>
                          </a:solidFill>
                          <a:latin typeface="Arial" panose="020B0604020202020204" pitchFamily="34" charset="0"/>
                          <a:cs typeface="Arial" panose="020B0604020202020204" pitchFamily="34" charset="0"/>
                        </a:rPr>
                        <a:t>Contractor’s </a:t>
                      </a:r>
                      <a:r>
                        <a:rPr lang="en-GB" sz="1600" b="1" i="0" dirty="0">
                          <a:solidFill>
                            <a:srgbClr val="002060"/>
                          </a:solidFill>
                          <a:latin typeface="Arial" panose="020B0604020202020204" pitchFamily="34" charset="0"/>
                          <a:cs typeface="Arial" panose="020B0604020202020204" pitchFamily="34" charset="0"/>
                        </a:rPr>
                        <a:t>quotations for compensation events or carry out its own assessment</a:t>
                      </a:r>
                      <a:r>
                        <a:rPr lang="en-GB" sz="1600" i="0" dirty="0">
                          <a:solidFill>
                            <a:srgbClr val="002060"/>
                          </a:solidFill>
                          <a:latin typeface="Arial" panose="020B0604020202020204" pitchFamily="34" charset="0"/>
                          <a:cs typeface="Arial" panose="020B0604020202020204" pitchFamily="34" charset="0"/>
                        </a:rPr>
                        <a:t>,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Takes over the</a:t>
                      </a:r>
                      <a:r>
                        <a:rPr lang="en-GB" sz="1600" i="1" dirty="0">
                          <a:solidFill>
                            <a:srgbClr val="002060"/>
                          </a:solidFill>
                          <a:latin typeface="Arial" panose="020B0604020202020204" pitchFamily="34" charset="0"/>
                          <a:cs typeface="Arial" panose="020B0604020202020204" pitchFamily="34" charset="0"/>
                        </a:rPr>
                        <a:t> works/service </a:t>
                      </a:r>
                      <a:r>
                        <a:rPr lang="en-GB" sz="1600" i="0" dirty="0">
                          <a:solidFill>
                            <a:srgbClr val="002060"/>
                          </a:solidFill>
                          <a:latin typeface="Arial" panose="020B0604020202020204" pitchFamily="34" charset="0"/>
                          <a:cs typeface="Arial" panose="020B0604020202020204" pitchFamily="34" charset="0"/>
                        </a:rPr>
                        <a:t>at Completion.</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8" name="TextBox 7">
            <a:extLst>
              <a:ext uri="{FF2B5EF4-FFF2-40B4-BE49-F238E27FC236}">
                <a16:creationId xmlns:a16="http://schemas.microsoft.com/office/drawing/2014/main" id="{DFC15013-A8FF-4ACF-BE8A-E148FC661C38}"/>
              </a:ext>
            </a:extLst>
          </p:cNvPr>
          <p:cNvSpPr txBox="1"/>
          <p:nvPr/>
        </p:nvSpPr>
        <p:spPr>
          <a:xfrm>
            <a:off x="1573173" y="6185097"/>
            <a:ext cx="7973593" cy="307777"/>
          </a:xfrm>
          <a:prstGeom prst="rect">
            <a:avLst/>
          </a:prstGeom>
          <a:noFill/>
        </p:spPr>
        <p:txBody>
          <a:bodyPr wrap="none" rtlCol="0">
            <a:spAutoFit/>
          </a:bodyPr>
          <a:lstStyle/>
          <a:p>
            <a:r>
              <a:rPr lang="en-GB" sz="14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2212230472"/>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64D3-DE1F-4615-B69B-2EEC4F8A99C7}"/>
              </a:ext>
            </a:extLst>
          </p:cNvPr>
          <p:cNvSpPr>
            <a:spLocks noGrp="1"/>
          </p:cNvSpPr>
          <p:nvPr>
            <p:ph type="title"/>
          </p:nvPr>
        </p:nvSpPr>
        <p:spPr/>
        <p:txBody>
          <a:bodyPr/>
          <a:lstStyle/>
          <a:p>
            <a:r>
              <a:rPr lang="en-GB" i="1" dirty="0"/>
              <a:t>Purchaser</a:t>
            </a:r>
          </a:p>
        </p:txBody>
      </p:sp>
      <p:sp>
        <p:nvSpPr>
          <p:cNvPr id="3" name="Content Placeholder 2">
            <a:extLst>
              <a:ext uri="{FF2B5EF4-FFF2-40B4-BE49-F238E27FC236}">
                <a16:creationId xmlns:a16="http://schemas.microsoft.com/office/drawing/2014/main" id="{A6A85852-C79F-4F3A-850E-5371B34E11B1}"/>
              </a:ext>
            </a:extLst>
          </p:cNvPr>
          <p:cNvSpPr>
            <a:spLocks noGrp="1"/>
          </p:cNvSpPr>
          <p:nvPr>
            <p:ph idx="1"/>
          </p:nvPr>
        </p:nvSpPr>
        <p:spPr>
          <a:xfrm>
            <a:off x="550862" y="1457934"/>
            <a:ext cx="11090275" cy="4492016"/>
          </a:xfrm>
        </p:spPr>
        <p:txBody>
          <a:bodyPr>
            <a:normAutofit/>
          </a:bodyPr>
          <a:lstStyle/>
          <a:p>
            <a:r>
              <a:rPr lang="en-GB" sz="2000" dirty="0">
                <a:solidFill>
                  <a:srgbClr val="002060"/>
                </a:solidFill>
              </a:rPr>
              <a:t>The </a:t>
            </a:r>
            <a:r>
              <a:rPr lang="en-GB" sz="2000" i="1" dirty="0">
                <a:solidFill>
                  <a:srgbClr val="002060"/>
                </a:solidFill>
              </a:rPr>
              <a:t>Purchaser </a:t>
            </a:r>
            <a:r>
              <a:rPr lang="en-GB" sz="2000" dirty="0">
                <a:solidFill>
                  <a:srgbClr val="002060"/>
                </a:solidFill>
              </a:rPr>
              <a:t>is a Party in the contract, identified in the Contract Data Part One.</a:t>
            </a:r>
          </a:p>
          <a:p>
            <a:r>
              <a:rPr lang="en-GB" sz="2000" dirty="0">
                <a:solidFill>
                  <a:srgbClr val="002060"/>
                </a:solidFill>
              </a:rPr>
              <a:t>National Highways is always referred to as the </a:t>
            </a:r>
            <a:r>
              <a:rPr lang="en-GB" sz="2000" i="1" dirty="0">
                <a:solidFill>
                  <a:srgbClr val="002060"/>
                </a:solidFill>
              </a:rPr>
              <a:t>Purchaser </a:t>
            </a:r>
            <a:r>
              <a:rPr lang="en-GB" sz="2000" dirty="0">
                <a:solidFill>
                  <a:srgbClr val="002060"/>
                </a:solidFill>
              </a:rPr>
              <a:t>in supply contracts</a:t>
            </a:r>
            <a:r>
              <a:rPr lang="en-GB" sz="2000" i="1" dirty="0">
                <a:solidFill>
                  <a:srgbClr val="002060"/>
                </a:solidFill>
              </a:rPr>
              <a:t>.</a:t>
            </a:r>
          </a:p>
          <a:p>
            <a:r>
              <a:rPr lang="en-GB" sz="2000" dirty="0">
                <a:solidFill>
                  <a:srgbClr val="002060"/>
                </a:solidFill>
              </a:rPr>
              <a:t>The </a:t>
            </a:r>
            <a:r>
              <a:rPr lang="en-GB" sz="2000" i="1" dirty="0">
                <a:solidFill>
                  <a:srgbClr val="002060"/>
                </a:solidFill>
              </a:rPr>
              <a:t>Purchaser </a:t>
            </a:r>
            <a:r>
              <a:rPr lang="en-GB" sz="2000" dirty="0">
                <a:solidFill>
                  <a:srgbClr val="002060"/>
                </a:solidFill>
              </a:rPr>
              <a:t>instructs the </a:t>
            </a:r>
            <a:r>
              <a:rPr lang="en-GB" sz="2000" i="1" dirty="0">
                <a:solidFill>
                  <a:srgbClr val="002060"/>
                </a:solidFill>
              </a:rPr>
              <a:t>Supplier </a:t>
            </a:r>
            <a:r>
              <a:rPr lang="en-GB" sz="2000" dirty="0">
                <a:solidFill>
                  <a:srgbClr val="002060"/>
                </a:solidFill>
              </a:rPr>
              <a:t>through the constraints and requirements of the Scope.</a:t>
            </a:r>
          </a:p>
          <a:p>
            <a:r>
              <a:rPr lang="en-GB" sz="2000" dirty="0">
                <a:solidFill>
                  <a:srgbClr val="002060"/>
                </a:solidFill>
              </a:rPr>
              <a:t>The </a:t>
            </a:r>
            <a:r>
              <a:rPr lang="en-GB" sz="2000" i="1" dirty="0">
                <a:solidFill>
                  <a:srgbClr val="002060"/>
                </a:solidFill>
              </a:rPr>
              <a:t>Purchaser </a:t>
            </a:r>
            <a:r>
              <a:rPr lang="en-GB" sz="2000" dirty="0">
                <a:solidFill>
                  <a:srgbClr val="002060"/>
                </a:solidFill>
              </a:rPr>
              <a:t>is used when referring to the organisation, the </a:t>
            </a:r>
            <a:r>
              <a:rPr lang="en-GB" sz="2000" i="1" dirty="0">
                <a:solidFill>
                  <a:srgbClr val="002060"/>
                </a:solidFill>
              </a:rPr>
              <a:t>Supply Manager </a:t>
            </a:r>
            <a:r>
              <a:rPr lang="en-GB" sz="2000" dirty="0">
                <a:solidFill>
                  <a:srgbClr val="002060"/>
                </a:solidFill>
              </a:rPr>
              <a:t>refers to an individual. For example a document may be accepted by the </a:t>
            </a:r>
            <a:r>
              <a:rPr lang="en-GB" sz="2000" i="1" dirty="0">
                <a:solidFill>
                  <a:srgbClr val="002060"/>
                </a:solidFill>
              </a:rPr>
              <a:t>Supply Manager </a:t>
            </a:r>
            <a:r>
              <a:rPr lang="en-GB" sz="2000" dirty="0">
                <a:solidFill>
                  <a:srgbClr val="002060"/>
                </a:solidFill>
              </a:rPr>
              <a:t>or provided by the </a:t>
            </a:r>
            <a:r>
              <a:rPr lang="en-GB" sz="2000" i="1" dirty="0">
                <a:solidFill>
                  <a:srgbClr val="002060"/>
                </a:solidFill>
              </a:rPr>
              <a:t>Purchaser.</a:t>
            </a:r>
            <a:endParaRPr lang="en-GB" sz="2000" dirty="0">
              <a:solidFill>
                <a:srgbClr val="002060"/>
              </a:solidFill>
            </a:endParaRPr>
          </a:p>
        </p:txBody>
      </p:sp>
      <p:pic>
        <p:nvPicPr>
          <p:cNvPr id="5" name="Graphic 4" descr="Document with solid fill">
            <a:extLst>
              <a:ext uri="{FF2B5EF4-FFF2-40B4-BE49-F238E27FC236}">
                <a16:creationId xmlns:a16="http://schemas.microsoft.com/office/drawing/2014/main" id="{075C3B3B-89D9-4372-AD14-5AC02A3FD6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6942C21E-39FC-42FE-915E-69980A3C36C7}"/>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SC</a:t>
            </a:r>
          </a:p>
        </p:txBody>
      </p:sp>
      <p:graphicFrame>
        <p:nvGraphicFramePr>
          <p:cNvPr id="7" name="Table 4">
            <a:extLst>
              <a:ext uri="{FF2B5EF4-FFF2-40B4-BE49-F238E27FC236}">
                <a16:creationId xmlns:a16="http://schemas.microsoft.com/office/drawing/2014/main" id="{3C61E820-3EB2-4540-B8A6-FE14980E88CC}"/>
              </a:ext>
            </a:extLst>
          </p:cNvPr>
          <p:cNvGraphicFramePr>
            <a:graphicFrameLocks noGrp="1"/>
          </p:cNvGraphicFramePr>
          <p:nvPr/>
        </p:nvGraphicFramePr>
        <p:xfrm>
          <a:off x="2239649" y="4015216"/>
          <a:ext cx="7712699" cy="2085160"/>
        </p:xfrm>
        <a:graphic>
          <a:graphicData uri="http://schemas.openxmlformats.org/drawingml/2006/table">
            <a:tbl>
              <a:tblPr firstRow="1" bandRow="1">
                <a:tableStyleId>{5C22544A-7EE6-4342-B048-85BDC9FD1C3A}</a:tableStyleId>
              </a:tblPr>
              <a:tblGrid>
                <a:gridCol w="7712699">
                  <a:extLst>
                    <a:ext uri="{9D8B030D-6E8A-4147-A177-3AD203B41FA5}">
                      <a16:colId xmlns:a16="http://schemas.microsoft.com/office/drawing/2014/main" val="4206030822"/>
                    </a:ext>
                  </a:extLst>
                </a:gridCol>
              </a:tblGrid>
              <a:tr h="326342">
                <a:tc>
                  <a:txBody>
                    <a:bodyPr/>
                    <a:lstStyle/>
                    <a:p>
                      <a:r>
                        <a:rPr lang="en-GB" sz="1800" dirty="0">
                          <a:latin typeface="Arial" panose="020B0604020202020204" pitchFamily="34" charset="0"/>
                          <a:cs typeface="Arial" panose="020B0604020202020204" pitchFamily="34" charset="0"/>
                        </a:rPr>
                        <a:t>The </a:t>
                      </a:r>
                      <a:r>
                        <a:rPr lang="en-GB" sz="1800" i="1" dirty="0">
                          <a:latin typeface="Arial" panose="020B0604020202020204" pitchFamily="34" charset="0"/>
                          <a:cs typeface="Arial" panose="020B0604020202020204" pitchFamily="34" charset="0"/>
                        </a:rPr>
                        <a:t>Purchaser’s </a:t>
                      </a:r>
                      <a:r>
                        <a:rPr lang="en-GB" sz="1800" dirty="0">
                          <a:latin typeface="Arial" panose="020B0604020202020204" pitchFamily="34" charset="0"/>
                          <a:cs typeface="Arial" panose="020B0604020202020204" pitchFamily="34" charset="0"/>
                        </a:rPr>
                        <a:t>Key Duties </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1719400">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Acts in the spirit of mutual trust and co-operation,</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Provides what is required by the Scope,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dirty="0">
                          <a:solidFill>
                            <a:srgbClr val="002060"/>
                          </a:solidFill>
                          <a:latin typeface="Arial" panose="020B0604020202020204" pitchFamily="34" charset="0"/>
                          <a:cs typeface="Arial" panose="020B0604020202020204" pitchFamily="34" charset="0"/>
                        </a:rPr>
                        <a:t>Works within the times shown on the Accepted Programme</a:t>
                      </a:r>
                      <a:r>
                        <a:rPr lang="en-GB" sz="1600" dirty="0">
                          <a:solidFill>
                            <a:srgbClr val="002060"/>
                          </a:solidFill>
                          <a:latin typeface="Arial" panose="020B0604020202020204" pitchFamily="34" charset="0"/>
                          <a:cs typeface="Arial" panose="020B0604020202020204" pitchFamily="34" charset="0"/>
                        </a:rPr>
                        <a: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Responsible for the Scope provided to the </a:t>
                      </a:r>
                      <a:r>
                        <a:rPr lang="en-GB" sz="1600" i="1" dirty="0">
                          <a:solidFill>
                            <a:srgbClr val="002060"/>
                          </a:solidFill>
                          <a:latin typeface="Arial" panose="020B0604020202020204" pitchFamily="34" charset="0"/>
                          <a:cs typeface="Arial" panose="020B0604020202020204" pitchFamily="34" charset="0"/>
                        </a:rPr>
                        <a:t>Supplier,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May terminate the contract (for reasons listed in the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i="0" dirty="0">
                          <a:solidFill>
                            <a:srgbClr val="002060"/>
                          </a:solidFill>
                          <a:latin typeface="Arial" panose="020B0604020202020204" pitchFamily="34" charset="0"/>
                          <a:cs typeface="Arial" panose="020B0604020202020204" pitchFamily="34" charset="0"/>
                        </a:rPr>
                        <a:t>).</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8" name="TextBox 7">
            <a:extLst>
              <a:ext uri="{FF2B5EF4-FFF2-40B4-BE49-F238E27FC236}">
                <a16:creationId xmlns:a16="http://schemas.microsoft.com/office/drawing/2014/main" id="{DFC15013-A8FF-4ACF-BE8A-E148FC661C38}"/>
              </a:ext>
            </a:extLst>
          </p:cNvPr>
          <p:cNvSpPr txBox="1"/>
          <p:nvPr/>
        </p:nvSpPr>
        <p:spPr>
          <a:xfrm>
            <a:off x="1450614" y="6338985"/>
            <a:ext cx="7973593" cy="307777"/>
          </a:xfrm>
          <a:prstGeom prst="rect">
            <a:avLst/>
          </a:prstGeom>
          <a:noFill/>
        </p:spPr>
        <p:txBody>
          <a:bodyPr wrap="none" rtlCol="0">
            <a:spAutoFit/>
          </a:bodyPr>
          <a:lstStyle/>
          <a:p>
            <a:r>
              <a:rPr lang="en-GB" sz="14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4250981482"/>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64D3-DE1F-4615-B69B-2EEC4F8A99C7}"/>
              </a:ext>
            </a:extLst>
          </p:cNvPr>
          <p:cNvSpPr>
            <a:spLocks noGrp="1"/>
          </p:cNvSpPr>
          <p:nvPr>
            <p:ph type="title"/>
          </p:nvPr>
        </p:nvSpPr>
        <p:spPr/>
        <p:txBody>
          <a:bodyPr/>
          <a:lstStyle/>
          <a:p>
            <a:r>
              <a:rPr lang="en-GB" i="1" dirty="0"/>
              <a:t>Purchaser – short form of contract</a:t>
            </a:r>
          </a:p>
        </p:txBody>
      </p:sp>
      <p:sp>
        <p:nvSpPr>
          <p:cNvPr id="3" name="Content Placeholder 2">
            <a:extLst>
              <a:ext uri="{FF2B5EF4-FFF2-40B4-BE49-F238E27FC236}">
                <a16:creationId xmlns:a16="http://schemas.microsoft.com/office/drawing/2014/main" id="{A6A85852-C79F-4F3A-850E-5371B34E11B1}"/>
              </a:ext>
            </a:extLst>
          </p:cNvPr>
          <p:cNvSpPr>
            <a:spLocks noGrp="1"/>
          </p:cNvSpPr>
          <p:nvPr>
            <p:ph idx="1"/>
          </p:nvPr>
        </p:nvSpPr>
        <p:spPr>
          <a:xfrm>
            <a:off x="550862" y="1457934"/>
            <a:ext cx="11090275" cy="4492016"/>
          </a:xfrm>
        </p:spPr>
        <p:txBody>
          <a:bodyPr>
            <a:normAutofit/>
          </a:bodyPr>
          <a:lstStyle/>
          <a:p>
            <a:r>
              <a:rPr lang="en-GB" sz="2000" dirty="0">
                <a:solidFill>
                  <a:srgbClr val="002060"/>
                </a:solidFill>
              </a:rPr>
              <a:t>The short form of contract does not include a </a:t>
            </a:r>
            <a:r>
              <a:rPr lang="en-GB" sz="2000" i="1" dirty="0">
                <a:solidFill>
                  <a:srgbClr val="002060"/>
                </a:solidFill>
              </a:rPr>
              <a:t>Supply Manager</a:t>
            </a:r>
            <a:r>
              <a:rPr lang="en-GB" sz="2000" dirty="0">
                <a:solidFill>
                  <a:srgbClr val="002060"/>
                </a:solidFill>
              </a:rPr>
              <a:t>.</a:t>
            </a:r>
          </a:p>
          <a:p>
            <a:r>
              <a:rPr lang="en-GB" sz="2000" dirty="0">
                <a:solidFill>
                  <a:srgbClr val="002060"/>
                </a:solidFill>
              </a:rPr>
              <a:t>The duties of the </a:t>
            </a:r>
            <a:r>
              <a:rPr lang="en-GB" sz="2000" i="1" dirty="0">
                <a:solidFill>
                  <a:srgbClr val="002060"/>
                </a:solidFill>
              </a:rPr>
              <a:t>Supply Manager </a:t>
            </a:r>
            <a:r>
              <a:rPr lang="en-GB" sz="2000" dirty="0">
                <a:solidFill>
                  <a:srgbClr val="002060"/>
                </a:solidFill>
              </a:rPr>
              <a:t>are therefore performed by the </a:t>
            </a:r>
            <a:r>
              <a:rPr lang="en-GB" sz="2000" i="1" dirty="0">
                <a:solidFill>
                  <a:srgbClr val="002060"/>
                </a:solidFill>
              </a:rPr>
              <a:t>Purchaser.</a:t>
            </a:r>
          </a:p>
        </p:txBody>
      </p:sp>
      <p:pic>
        <p:nvPicPr>
          <p:cNvPr id="5" name="Graphic 4" descr="Document with solid fill">
            <a:extLst>
              <a:ext uri="{FF2B5EF4-FFF2-40B4-BE49-F238E27FC236}">
                <a16:creationId xmlns:a16="http://schemas.microsoft.com/office/drawing/2014/main" id="{075C3B3B-89D9-4372-AD14-5AC02A3FD6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6942C21E-39FC-42FE-915E-69980A3C36C7}"/>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SSC</a:t>
            </a:r>
          </a:p>
        </p:txBody>
      </p:sp>
      <p:graphicFrame>
        <p:nvGraphicFramePr>
          <p:cNvPr id="7" name="Table 4">
            <a:extLst>
              <a:ext uri="{FF2B5EF4-FFF2-40B4-BE49-F238E27FC236}">
                <a16:creationId xmlns:a16="http://schemas.microsoft.com/office/drawing/2014/main" id="{3C61E820-3EB2-4540-B8A6-FE14980E88CC}"/>
              </a:ext>
            </a:extLst>
          </p:cNvPr>
          <p:cNvGraphicFramePr>
            <a:graphicFrameLocks noGrp="1"/>
          </p:cNvGraphicFramePr>
          <p:nvPr/>
        </p:nvGraphicFramePr>
        <p:xfrm>
          <a:off x="1703621" y="2682336"/>
          <a:ext cx="7712699" cy="2422953"/>
        </p:xfrm>
        <a:graphic>
          <a:graphicData uri="http://schemas.openxmlformats.org/drawingml/2006/table">
            <a:tbl>
              <a:tblPr firstRow="1" bandRow="1">
                <a:tableStyleId>{5C22544A-7EE6-4342-B048-85BDC9FD1C3A}</a:tableStyleId>
              </a:tblPr>
              <a:tblGrid>
                <a:gridCol w="7712699">
                  <a:extLst>
                    <a:ext uri="{9D8B030D-6E8A-4147-A177-3AD203B41FA5}">
                      <a16:colId xmlns:a16="http://schemas.microsoft.com/office/drawing/2014/main" val="4206030822"/>
                    </a:ext>
                  </a:extLst>
                </a:gridCol>
              </a:tblGrid>
              <a:tr h="380793">
                <a:tc>
                  <a:txBody>
                    <a:bodyPr/>
                    <a:lstStyle/>
                    <a:p>
                      <a:r>
                        <a:rPr lang="en-GB" sz="1800" dirty="0">
                          <a:latin typeface="Arial" panose="020B0604020202020204" pitchFamily="34" charset="0"/>
                          <a:cs typeface="Arial" panose="020B0604020202020204" pitchFamily="34" charset="0"/>
                        </a:rPr>
                        <a:t>The </a:t>
                      </a:r>
                      <a:r>
                        <a:rPr lang="en-GB" sz="1800" i="1" dirty="0">
                          <a:latin typeface="Arial" panose="020B0604020202020204" pitchFamily="34" charset="0"/>
                          <a:cs typeface="Arial" panose="020B0604020202020204" pitchFamily="34" charset="0"/>
                        </a:rPr>
                        <a:t>Purchaser’s </a:t>
                      </a:r>
                      <a:r>
                        <a:rPr lang="en-GB" sz="1800" dirty="0">
                          <a:latin typeface="Arial" panose="020B0604020202020204" pitchFamily="34" charset="0"/>
                          <a:cs typeface="Arial" panose="020B0604020202020204" pitchFamily="34" charset="0"/>
                        </a:rPr>
                        <a:t>Key Duties </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006286">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Acts in the spirit of mutual trust and co-operation,</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Provides what is required by the Scope,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Responsible for the Scope provided to the </a:t>
                      </a:r>
                      <a:r>
                        <a:rPr lang="en-GB" sz="1600" i="1" dirty="0">
                          <a:solidFill>
                            <a:srgbClr val="002060"/>
                          </a:solidFill>
                          <a:latin typeface="Arial" panose="020B0604020202020204" pitchFamily="34" charset="0"/>
                          <a:cs typeface="Arial" panose="020B0604020202020204" pitchFamily="34" charset="0"/>
                        </a:rPr>
                        <a:t>Supplier,</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May terminate the contract (for reasons listed in the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i="0" dirty="0">
                          <a:solidFill>
                            <a:srgbClr val="002060"/>
                          </a:solidFill>
                          <a:latin typeface="Arial" panose="020B0604020202020204" pitchFamily="34" charset="0"/>
                          <a:cs typeface="Arial" panose="020B0604020202020204" pitchFamily="34" charset="0"/>
                        </a:rPr>
                        <a: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Notifies the </a:t>
                      </a:r>
                      <a:r>
                        <a:rPr lang="en-GB" sz="1600" i="1" dirty="0">
                          <a:solidFill>
                            <a:srgbClr val="002060"/>
                          </a:solidFill>
                          <a:latin typeface="Arial" panose="020B0604020202020204" pitchFamily="34" charset="0"/>
                          <a:cs typeface="Arial" panose="020B0604020202020204" pitchFamily="34" charset="0"/>
                        </a:rPr>
                        <a:t>Supplier </a:t>
                      </a:r>
                      <a:r>
                        <a:rPr lang="en-GB" sz="1600" i="0" dirty="0">
                          <a:solidFill>
                            <a:srgbClr val="002060"/>
                          </a:solidFill>
                          <a:latin typeface="Arial" panose="020B0604020202020204" pitchFamily="34" charset="0"/>
                          <a:cs typeface="Arial" panose="020B0604020202020204" pitchFamily="34" charset="0"/>
                        </a:rPr>
                        <a:t>of a Defect,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i="0" dirty="0">
                          <a:solidFill>
                            <a:srgbClr val="002060"/>
                          </a:solidFill>
                          <a:latin typeface="Arial" panose="020B0604020202020204" pitchFamily="34" charset="0"/>
                          <a:cs typeface="Arial" panose="020B0604020202020204" pitchFamily="34" charset="0"/>
                        </a:rPr>
                        <a:t>Replies to communications from the </a:t>
                      </a:r>
                      <a:r>
                        <a:rPr lang="en-GB" sz="1600" b="1" i="1" dirty="0">
                          <a:solidFill>
                            <a:srgbClr val="002060"/>
                          </a:solidFill>
                          <a:latin typeface="Arial" panose="020B0604020202020204" pitchFamily="34" charset="0"/>
                          <a:cs typeface="Arial" panose="020B0604020202020204" pitchFamily="34" charset="0"/>
                        </a:rPr>
                        <a:t>Supplier, </a:t>
                      </a:r>
                      <a:r>
                        <a:rPr lang="en-GB" sz="1600" b="0" i="1" dirty="0">
                          <a:solidFill>
                            <a:srgbClr val="002060"/>
                          </a:solidFill>
                          <a:latin typeface="Arial" panose="020B0604020202020204" pitchFamily="34" charset="0"/>
                          <a:cs typeface="Arial" panose="020B0604020202020204" pitchFamily="34" charset="0"/>
                        </a:rPr>
                        <a:t>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i="0" dirty="0">
                          <a:solidFill>
                            <a:srgbClr val="002060"/>
                          </a:solidFill>
                          <a:latin typeface="Arial" panose="020B0604020202020204" pitchFamily="34" charset="0"/>
                          <a:cs typeface="Arial" panose="020B0604020202020204" pitchFamily="34" charset="0"/>
                        </a:rPr>
                        <a:t>Accept </a:t>
                      </a:r>
                      <a:r>
                        <a:rPr lang="en-GB" sz="1600" b="1" i="1" dirty="0">
                          <a:solidFill>
                            <a:srgbClr val="002060"/>
                          </a:solidFill>
                          <a:latin typeface="Arial" panose="020B0604020202020204" pitchFamily="34" charset="0"/>
                          <a:cs typeface="Arial" panose="020B0604020202020204" pitchFamily="34" charset="0"/>
                        </a:rPr>
                        <a:t>Supplier’s </a:t>
                      </a:r>
                      <a:r>
                        <a:rPr lang="en-GB" sz="1600" b="1" i="0" dirty="0">
                          <a:solidFill>
                            <a:srgbClr val="002060"/>
                          </a:solidFill>
                          <a:latin typeface="Arial" panose="020B0604020202020204" pitchFamily="34" charset="0"/>
                          <a:cs typeface="Arial" panose="020B0604020202020204" pitchFamily="34" charset="0"/>
                        </a:rPr>
                        <a:t>quotations for compensation events or carry out its own assessment</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8" name="TextBox 7">
            <a:extLst>
              <a:ext uri="{FF2B5EF4-FFF2-40B4-BE49-F238E27FC236}">
                <a16:creationId xmlns:a16="http://schemas.microsoft.com/office/drawing/2014/main" id="{DFC15013-A8FF-4ACF-BE8A-E148FC661C38}"/>
              </a:ext>
            </a:extLst>
          </p:cNvPr>
          <p:cNvSpPr txBox="1"/>
          <p:nvPr/>
        </p:nvSpPr>
        <p:spPr>
          <a:xfrm>
            <a:off x="1359174" y="6329691"/>
            <a:ext cx="7973593" cy="307777"/>
          </a:xfrm>
          <a:prstGeom prst="rect">
            <a:avLst/>
          </a:prstGeom>
          <a:noFill/>
        </p:spPr>
        <p:txBody>
          <a:bodyPr wrap="none" rtlCol="0">
            <a:spAutoFit/>
          </a:bodyPr>
          <a:lstStyle/>
          <a:p>
            <a:r>
              <a:rPr lang="en-GB" sz="14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4133490787"/>
      </p:ext>
    </p:extLst>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89E0F-84F4-4F23-8817-DDA74B28334F}"/>
              </a:ext>
            </a:extLst>
          </p:cNvPr>
          <p:cNvSpPr>
            <a:spLocks noGrp="1"/>
          </p:cNvSpPr>
          <p:nvPr>
            <p:ph type="title"/>
          </p:nvPr>
        </p:nvSpPr>
        <p:spPr/>
        <p:txBody>
          <a:bodyPr/>
          <a:lstStyle/>
          <a:p>
            <a:r>
              <a:rPr lang="en-GB" i="1" dirty="0"/>
              <a:t>Client’s Representative</a:t>
            </a:r>
          </a:p>
        </p:txBody>
      </p:sp>
      <p:sp>
        <p:nvSpPr>
          <p:cNvPr id="3" name="Content Placeholder 2">
            <a:extLst>
              <a:ext uri="{FF2B5EF4-FFF2-40B4-BE49-F238E27FC236}">
                <a16:creationId xmlns:a16="http://schemas.microsoft.com/office/drawing/2014/main" id="{F60A21D2-6994-430D-A154-6EF8750A4AD7}"/>
              </a:ext>
            </a:extLst>
          </p:cNvPr>
          <p:cNvSpPr>
            <a:spLocks noGrp="1"/>
          </p:cNvSpPr>
          <p:nvPr>
            <p:ph idx="1"/>
          </p:nvPr>
        </p:nvSpPr>
        <p:spPr/>
        <p:txBody>
          <a:bodyPr>
            <a:normAutofit/>
          </a:bodyPr>
          <a:lstStyle/>
          <a:p>
            <a:r>
              <a:rPr lang="en-GB" sz="2000" dirty="0">
                <a:solidFill>
                  <a:srgbClr val="002060"/>
                </a:solidFill>
              </a:rPr>
              <a:t>The </a:t>
            </a:r>
            <a:r>
              <a:rPr lang="en-GB" sz="2000" i="1" dirty="0">
                <a:solidFill>
                  <a:srgbClr val="002060"/>
                </a:solidFill>
              </a:rPr>
              <a:t>Client’s Representative </a:t>
            </a:r>
            <a:r>
              <a:rPr lang="en-GB" sz="2000" dirty="0">
                <a:solidFill>
                  <a:srgbClr val="002060"/>
                </a:solidFill>
              </a:rPr>
              <a:t>is named in Contract Data Part One.</a:t>
            </a:r>
          </a:p>
          <a:p>
            <a:r>
              <a:rPr lang="en-GB" sz="2000" dirty="0">
                <a:solidFill>
                  <a:srgbClr val="002060"/>
                </a:solidFill>
              </a:rPr>
              <a:t>The </a:t>
            </a:r>
            <a:r>
              <a:rPr lang="en-GB" sz="2000" i="1" dirty="0">
                <a:solidFill>
                  <a:srgbClr val="002060"/>
                </a:solidFill>
              </a:rPr>
              <a:t>Client’s Representative </a:t>
            </a:r>
            <a:r>
              <a:rPr lang="en-GB" sz="2000" dirty="0">
                <a:solidFill>
                  <a:srgbClr val="002060"/>
                </a:solidFill>
              </a:rPr>
              <a:t>undertakes the duties of the </a:t>
            </a:r>
            <a:r>
              <a:rPr lang="en-GB" sz="2000" i="1" dirty="0">
                <a:solidFill>
                  <a:srgbClr val="002060"/>
                </a:solidFill>
              </a:rPr>
              <a:t>Client, f</a:t>
            </a:r>
            <a:r>
              <a:rPr lang="en-GB" sz="2000" dirty="0">
                <a:solidFill>
                  <a:srgbClr val="002060"/>
                </a:solidFill>
              </a:rPr>
              <a:t>or example, allocating work to the </a:t>
            </a:r>
            <a:r>
              <a:rPr lang="en-GB" sz="2000" i="1" dirty="0">
                <a:solidFill>
                  <a:srgbClr val="002060"/>
                </a:solidFill>
              </a:rPr>
              <a:t>Contractor/Consultant.</a:t>
            </a:r>
            <a:endParaRPr lang="en-GB" sz="2000" dirty="0">
              <a:solidFill>
                <a:srgbClr val="002060"/>
              </a:solidFill>
            </a:endParaRPr>
          </a:p>
        </p:txBody>
      </p:sp>
      <p:pic>
        <p:nvPicPr>
          <p:cNvPr id="4" name="Graphic 3" descr="Document with solid fill">
            <a:extLst>
              <a:ext uri="{FF2B5EF4-FFF2-40B4-BE49-F238E27FC236}">
                <a16:creationId xmlns:a16="http://schemas.microsoft.com/office/drawing/2014/main" id="{B29ABF61-68F8-4E5E-8AD6-39C21831DA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DA91E44A-1025-4B54-A5BE-88183AC7DDAF}"/>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FC</a:t>
            </a:r>
          </a:p>
        </p:txBody>
      </p:sp>
    </p:spTree>
    <p:extLst>
      <p:ext uri="{BB962C8B-B14F-4D97-AF65-F5344CB8AC3E}">
        <p14:creationId xmlns:p14="http://schemas.microsoft.com/office/powerpoint/2010/main" val="676459536"/>
      </p:ext>
    </p:extLst>
  </p:cSld>
  <p:clrMapOvr>
    <a:masterClrMapping/>
  </p:clrMapOvr>
  <p:transition spd="slow">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3C89-7058-4334-BFE4-8EE838085D0F}"/>
              </a:ext>
            </a:extLst>
          </p:cNvPr>
          <p:cNvSpPr>
            <a:spLocks noGrp="1"/>
          </p:cNvSpPr>
          <p:nvPr>
            <p:ph type="title"/>
          </p:nvPr>
        </p:nvSpPr>
        <p:spPr/>
        <p:txBody>
          <a:bodyPr/>
          <a:lstStyle/>
          <a:p>
            <a:r>
              <a:rPr lang="en-GB" i="1" dirty="0"/>
              <a:t>Project Manager</a:t>
            </a:r>
          </a:p>
        </p:txBody>
      </p:sp>
      <p:pic>
        <p:nvPicPr>
          <p:cNvPr id="16" name="Graphic 15" descr="Document with solid fill">
            <a:extLst>
              <a:ext uri="{FF2B5EF4-FFF2-40B4-BE49-F238E27FC236}">
                <a16:creationId xmlns:a16="http://schemas.microsoft.com/office/drawing/2014/main" id="{C81EBF83-B816-4E10-9CED-51FAD13A4C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17" name="TextBox 16">
            <a:extLst>
              <a:ext uri="{FF2B5EF4-FFF2-40B4-BE49-F238E27FC236}">
                <a16:creationId xmlns:a16="http://schemas.microsoft.com/office/drawing/2014/main" id="{BDFA3F0C-5008-4FB2-882F-0E47BF318FE5}"/>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 and FC  </a:t>
            </a:r>
          </a:p>
        </p:txBody>
      </p:sp>
      <p:sp>
        <p:nvSpPr>
          <p:cNvPr id="9" name="TextBox 8">
            <a:extLst>
              <a:ext uri="{FF2B5EF4-FFF2-40B4-BE49-F238E27FC236}">
                <a16:creationId xmlns:a16="http://schemas.microsoft.com/office/drawing/2014/main" id="{D60ACB71-281F-9CAC-3145-5C1AABD840EC}"/>
              </a:ext>
            </a:extLst>
          </p:cNvPr>
          <p:cNvSpPr txBox="1"/>
          <p:nvPr/>
        </p:nvSpPr>
        <p:spPr>
          <a:xfrm>
            <a:off x="3866831" y="6183174"/>
            <a:ext cx="3698448"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a:t>
            </a:r>
          </a:p>
        </p:txBody>
      </p:sp>
      <p:graphicFrame>
        <p:nvGraphicFramePr>
          <p:cNvPr id="7" name="Table 4">
            <a:extLst>
              <a:ext uri="{FF2B5EF4-FFF2-40B4-BE49-F238E27FC236}">
                <a16:creationId xmlns:a16="http://schemas.microsoft.com/office/drawing/2014/main" id="{EB50A7EC-4ED5-D983-5964-068903E91010}"/>
              </a:ext>
            </a:extLst>
          </p:cNvPr>
          <p:cNvGraphicFramePr>
            <a:graphicFrameLocks noGrp="1"/>
          </p:cNvGraphicFramePr>
          <p:nvPr/>
        </p:nvGraphicFramePr>
        <p:xfrm>
          <a:off x="550863" y="2127000"/>
          <a:ext cx="11090275" cy="3813101"/>
        </p:xfrm>
        <a:graphic>
          <a:graphicData uri="http://schemas.openxmlformats.org/drawingml/2006/table">
            <a:tbl>
              <a:tblPr firstRow="1" bandRow="1">
                <a:tableStyleId>{5C22544A-7EE6-4342-B048-85BDC9FD1C3A}</a:tableStyleId>
              </a:tblPr>
              <a:tblGrid>
                <a:gridCol w="1662573">
                  <a:extLst>
                    <a:ext uri="{9D8B030D-6E8A-4147-A177-3AD203B41FA5}">
                      <a16:colId xmlns:a16="http://schemas.microsoft.com/office/drawing/2014/main" val="1594411080"/>
                    </a:ext>
                  </a:extLst>
                </a:gridCol>
                <a:gridCol w="1662573">
                  <a:extLst>
                    <a:ext uri="{9D8B030D-6E8A-4147-A177-3AD203B41FA5}">
                      <a16:colId xmlns:a16="http://schemas.microsoft.com/office/drawing/2014/main" val="2045551475"/>
                    </a:ext>
                  </a:extLst>
                </a:gridCol>
                <a:gridCol w="1662573">
                  <a:extLst>
                    <a:ext uri="{9D8B030D-6E8A-4147-A177-3AD203B41FA5}">
                      <a16:colId xmlns:a16="http://schemas.microsoft.com/office/drawing/2014/main" val="2685782068"/>
                    </a:ext>
                  </a:extLst>
                </a:gridCol>
                <a:gridCol w="2609038">
                  <a:extLst>
                    <a:ext uri="{9D8B030D-6E8A-4147-A177-3AD203B41FA5}">
                      <a16:colId xmlns:a16="http://schemas.microsoft.com/office/drawing/2014/main" val="3970409688"/>
                    </a:ext>
                  </a:extLst>
                </a:gridCol>
                <a:gridCol w="1488265">
                  <a:extLst>
                    <a:ext uri="{9D8B030D-6E8A-4147-A177-3AD203B41FA5}">
                      <a16:colId xmlns:a16="http://schemas.microsoft.com/office/drawing/2014/main" val="1254731607"/>
                    </a:ext>
                  </a:extLst>
                </a:gridCol>
                <a:gridCol w="2005253">
                  <a:extLst>
                    <a:ext uri="{9D8B030D-6E8A-4147-A177-3AD203B41FA5}">
                      <a16:colId xmlns:a16="http://schemas.microsoft.com/office/drawing/2014/main" val="2136287612"/>
                    </a:ext>
                  </a:extLst>
                </a:gridCol>
              </a:tblGrid>
              <a:tr h="697045">
                <a:tc>
                  <a:txBody>
                    <a:bodyPr/>
                    <a:lstStyle/>
                    <a:p>
                      <a:r>
                        <a:rPr lang="en-GB" sz="1600" dirty="0">
                          <a:solidFill>
                            <a:schemeClr val="bg1"/>
                          </a:solidFill>
                          <a:latin typeface="Arial" panose="020B0604020202020204" pitchFamily="34" charset="0"/>
                          <a:cs typeface="Arial" panose="020B0604020202020204" pitchFamily="34" charset="0"/>
                        </a:rPr>
                        <a:t>General Duties </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Plan</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Quality</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Change Management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Payment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Risk Management </a:t>
                      </a:r>
                    </a:p>
                  </a:txBody>
                  <a:tcPr>
                    <a:solidFill>
                      <a:srgbClr val="002E5F"/>
                    </a:solidFill>
                  </a:tcPr>
                </a:tc>
                <a:extLst>
                  <a:ext uri="{0D108BD9-81ED-4DB2-BD59-A6C34878D82A}">
                    <a16:rowId xmlns:a16="http://schemas.microsoft.com/office/drawing/2014/main" val="1673704800"/>
                  </a:ext>
                </a:extLst>
              </a:tr>
              <a:tr h="3116056">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Act as stated in the contract and in a spirit of mutual trust and cooperation (clause 10.2).</a:t>
                      </a:r>
                    </a:p>
                    <a:p>
                      <a:pPr marL="0" indent="0">
                        <a:buClr>
                          <a:srgbClr val="009FD7"/>
                        </a:buClr>
                        <a:buFont typeface="Arial" panose="020B0604020202020204" pitchFamily="34" charset="0"/>
                        <a:buNone/>
                      </a:pPr>
                      <a:endParaRPr lang="en-GB" sz="160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Communicate and issue documents as required by the contract.</a:t>
                      </a:r>
                    </a:p>
                  </a:txBody>
                  <a:tcPr>
                    <a:solidFill>
                      <a:schemeClr val="bg2"/>
                    </a:solidFill>
                  </a:tcPr>
                </a:tc>
                <a:tc>
                  <a:txBody>
                    <a:bodyPr/>
                    <a:lstStyle/>
                    <a:p>
                      <a:r>
                        <a:rPr lang="en-GB" sz="1600" dirty="0">
                          <a:solidFill>
                            <a:srgbClr val="002060"/>
                          </a:solidFill>
                          <a:latin typeface="Arial" panose="020B0604020202020204" pitchFamily="34" charset="0"/>
                          <a:cs typeface="Arial" panose="020B0604020202020204" pitchFamily="34" charset="0"/>
                        </a:rPr>
                        <a:t>Monitor the </a:t>
                      </a:r>
                      <a:r>
                        <a:rPr lang="en-GB" sz="1600" i="1" dirty="0">
                          <a:solidFill>
                            <a:srgbClr val="002060"/>
                          </a:solidFill>
                          <a:latin typeface="Arial" panose="020B0604020202020204" pitchFamily="34" charset="0"/>
                          <a:cs typeface="Arial" panose="020B0604020202020204" pitchFamily="34" charset="0"/>
                        </a:rPr>
                        <a:t>Contractor</a:t>
                      </a:r>
                      <a:r>
                        <a:rPr lang="en-GB" sz="1600" dirty="0">
                          <a:solidFill>
                            <a:srgbClr val="002060"/>
                          </a:solidFill>
                          <a:latin typeface="Arial" panose="020B0604020202020204" pitchFamily="34" charset="0"/>
                          <a:cs typeface="Arial" panose="020B0604020202020204" pitchFamily="34" charset="0"/>
                        </a:rPr>
                        <a:t>’s planned and actual Completion Date.</a:t>
                      </a: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Review and accept plan submissions.</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May change the Scope to accept a Defect.</a:t>
                      </a:r>
                    </a:p>
                  </a:txBody>
                  <a:tcPr>
                    <a:solidFill>
                      <a:schemeClr val="bg2"/>
                    </a:solidFill>
                  </a:tcPr>
                </a:tc>
                <a:tc>
                  <a:txBody>
                    <a:bodyPr/>
                    <a:lstStyle/>
                    <a:p>
                      <a:r>
                        <a:rPr lang="en-GB" sz="1600" dirty="0">
                          <a:solidFill>
                            <a:srgbClr val="002060"/>
                          </a:solidFill>
                          <a:latin typeface="Arial" panose="020B0604020202020204" pitchFamily="34" charset="0"/>
                          <a:cs typeface="Arial" panose="020B0604020202020204" pitchFamily="34" charset="0"/>
                        </a:rPr>
                        <a:t>Manage the compensation event process to ensure the </a:t>
                      </a:r>
                      <a:r>
                        <a:rPr lang="en-GB" sz="1600" i="1" dirty="0">
                          <a:solidFill>
                            <a:srgbClr val="002060"/>
                          </a:solidFill>
                          <a:latin typeface="Arial" panose="020B0604020202020204" pitchFamily="34" charset="0"/>
                          <a:cs typeface="Arial" panose="020B0604020202020204" pitchFamily="34" charset="0"/>
                        </a:rPr>
                        <a:t>Contractor </a:t>
                      </a:r>
                      <a:r>
                        <a:rPr lang="en-GB" sz="1600" i="0" dirty="0">
                          <a:solidFill>
                            <a:srgbClr val="002060"/>
                          </a:solidFill>
                          <a:latin typeface="Arial" panose="020B0604020202020204" pitchFamily="34" charset="0"/>
                          <a:cs typeface="Arial" panose="020B0604020202020204" pitchFamily="34" charset="0"/>
                        </a:rPr>
                        <a:t>is compensated for </a:t>
                      </a:r>
                      <a:r>
                        <a:rPr lang="en-GB" sz="1600" i="1" dirty="0">
                          <a:solidFill>
                            <a:srgbClr val="002060"/>
                          </a:solidFill>
                          <a:latin typeface="Arial" panose="020B0604020202020204" pitchFamily="34" charset="0"/>
                          <a:cs typeface="Arial" panose="020B0604020202020204" pitchFamily="34" charset="0"/>
                        </a:rPr>
                        <a:t>Client-</a:t>
                      </a:r>
                      <a:r>
                        <a:rPr lang="en-GB" sz="1600" i="0" dirty="0">
                          <a:solidFill>
                            <a:srgbClr val="002060"/>
                          </a:solidFill>
                          <a:latin typeface="Arial" panose="020B0604020202020204" pitchFamily="34" charset="0"/>
                          <a:cs typeface="Arial" panose="020B0604020202020204" pitchFamily="34" charset="0"/>
                        </a:rPr>
                        <a:t>initiated change on the project.</a:t>
                      </a:r>
                    </a:p>
                    <a:p>
                      <a:endParaRPr lang="en-GB" sz="1600" i="0"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dirty="0">
                          <a:solidFill>
                            <a:srgbClr val="002060"/>
                          </a:solidFill>
                          <a:latin typeface="Arial" panose="020B0604020202020204" pitchFamily="34" charset="0"/>
                          <a:cs typeface="Arial" panose="020B0604020202020204" pitchFamily="34" charset="0"/>
                        </a:rPr>
                        <a:t>Ensure the </a:t>
                      </a:r>
                      <a:r>
                        <a:rPr lang="en-GB" sz="1600" i="1" dirty="0">
                          <a:solidFill>
                            <a:srgbClr val="002060"/>
                          </a:solidFill>
                          <a:latin typeface="Arial" panose="020B0604020202020204" pitchFamily="34" charset="0"/>
                          <a:cs typeface="Arial" panose="020B0604020202020204" pitchFamily="34" charset="0"/>
                        </a:rPr>
                        <a:t>Contractor </a:t>
                      </a:r>
                      <a:r>
                        <a:rPr lang="en-GB" sz="1600" i="0" dirty="0">
                          <a:solidFill>
                            <a:srgbClr val="002060"/>
                          </a:solidFill>
                          <a:latin typeface="Arial" panose="020B0604020202020204" pitchFamily="34" charset="0"/>
                          <a:cs typeface="Arial" panose="020B0604020202020204" pitchFamily="34" charset="0"/>
                        </a:rPr>
                        <a:t>notifies compensation events in good time so that the </a:t>
                      </a:r>
                      <a:r>
                        <a:rPr lang="en-GB" sz="1600" i="1" dirty="0">
                          <a:solidFill>
                            <a:srgbClr val="002060"/>
                          </a:solidFill>
                          <a:latin typeface="Arial" panose="020B0604020202020204" pitchFamily="34" charset="0"/>
                          <a:cs typeface="Arial" panose="020B0604020202020204" pitchFamily="34" charset="0"/>
                        </a:rPr>
                        <a:t>Client </a:t>
                      </a:r>
                      <a:r>
                        <a:rPr lang="en-GB" sz="1600" i="0" dirty="0">
                          <a:solidFill>
                            <a:srgbClr val="002060"/>
                          </a:solidFill>
                          <a:latin typeface="Arial" panose="020B0604020202020204" pitchFamily="34" charset="0"/>
                          <a:cs typeface="Arial" panose="020B0604020202020204" pitchFamily="34" charset="0"/>
                        </a:rPr>
                        <a:t>is not disadvantaged.</a:t>
                      </a:r>
                      <a:endParaRPr lang="en-GB" sz="1600" dirty="0">
                        <a:solidFill>
                          <a:srgbClr val="002060"/>
                        </a:solidFill>
                        <a:latin typeface="Arial" panose="020B0604020202020204" pitchFamily="34" charset="0"/>
                        <a:cs typeface="Arial" panose="020B0604020202020204" pitchFamily="34" charset="0"/>
                      </a:endParaRP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Assess payment after each </a:t>
                      </a:r>
                      <a:r>
                        <a:rPr lang="en-GB" sz="1600" i="1" dirty="0">
                          <a:solidFill>
                            <a:srgbClr val="002060"/>
                          </a:solidFill>
                          <a:latin typeface="Arial" panose="020B0604020202020204" pitchFamily="34" charset="0"/>
                          <a:cs typeface="Arial" panose="020B0604020202020204" pitchFamily="34" charset="0"/>
                        </a:rPr>
                        <a:t>assessment interval.</a:t>
                      </a:r>
                    </a:p>
                    <a:p>
                      <a:pPr marL="0" indent="0">
                        <a:buClr>
                          <a:srgbClr val="009FD7"/>
                        </a:buClr>
                        <a:buFont typeface="Arial" panose="020B0604020202020204" pitchFamily="34" charset="0"/>
                        <a:buNone/>
                      </a:pPr>
                      <a:endParaRPr lang="en-GB" sz="1600" i="1" dirty="0">
                        <a:solidFill>
                          <a:srgbClr val="002060"/>
                        </a:solidFill>
                        <a:latin typeface="Arial" panose="020B0604020202020204" pitchFamily="34" charset="0"/>
                        <a:cs typeface="Arial" panose="020B0604020202020204" pitchFamily="34" charset="0"/>
                      </a:endParaRPr>
                    </a:p>
                  </a:txBody>
                  <a:tcPr>
                    <a:solidFill>
                      <a:schemeClr val="bg2"/>
                    </a:solidFill>
                  </a:tcPr>
                </a:tc>
                <a:tc>
                  <a:txBody>
                    <a:bodyPr/>
                    <a:lstStyle/>
                    <a:p>
                      <a:r>
                        <a:rPr lang="en-GB" sz="1600" dirty="0">
                          <a:solidFill>
                            <a:srgbClr val="002060"/>
                          </a:solidFill>
                          <a:latin typeface="Arial" panose="020B0604020202020204" pitchFamily="34" charset="0"/>
                          <a:cs typeface="Arial" panose="020B0604020202020204" pitchFamily="34" charset="0"/>
                        </a:rPr>
                        <a:t>With the </a:t>
                      </a:r>
                      <a:r>
                        <a:rPr lang="en-GB" sz="1600" i="1" dirty="0">
                          <a:solidFill>
                            <a:srgbClr val="002060"/>
                          </a:solidFill>
                          <a:latin typeface="Arial" panose="020B0604020202020204" pitchFamily="34" charset="0"/>
                          <a:cs typeface="Arial" panose="020B0604020202020204" pitchFamily="34" charset="0"/>
                        </a:rPr>
                        <a:t>Contractor, </a:t>
                      </a:r>
                      <a:r>
                        <a:rPr lang="en-GB" sz="1600" i="0" dirty="0">
                          <a:solidFill>
                            <a:srgbClr val="002060"/>
                          </a:solidFill>
                          <a:latin typeface="Arial" panose="020B0604020202020204" pitchFamily="34" charset="0"/>
                          <a:cs typeface="Arial" panose="020B0604020202020204" pitchFamily="34" charset="0"/>
                        </a:rPr>
                        <a:t>u</a:t>
                      </a:r>
                      <a:r>
                        <a:rPr lang="en-GB" sz="1600" dirty="0">
                          <a:solidFill>
                            <a:srgbClr val="002060"/>
                          </a:solidFill>
                          <a:latin typeface="Arial" panose="020B0604020202020204" pitchFamily="34" charset="0"/>
                          <a:cs typeface="Arial" panose="020B0604020202020204" pitchFamily="34" charset="0"/>
                        </a:rPr>
                        <a:t>ses </a:t>
                      </a:r>
                      <a:r>
                        <a:rPr lang="en-GB" sz="1600" i="0" dirty="0">
                          <a:solidFill>
                            <a:srgbClr val="002060"/>
                          </a:solidFill>
                          <a:latin typeface="Arial" panose="020B0604020202020204" pitchFamily="34" charset="0"/>
                          <a:cs typeface="Arial" panose="020B0604020202020204" pitchFamily="34" charset="0"/>
                        </a:rPr>
                        <a:t>the early warning procedure to identify and manage risk.</a:t>
                      </a:r>
                      <a:r>
                        <a:rPr lang="en-GB" sz="1600" i="1" dirty="0">
                          <a:solidFill>
                            <a:srgbClr val="002060"/>
                          </a:solidFill>
                          <a:latin typeface="Arial" panose="020B0604020202020204" pitchFamily="34" charset="0"/>
                          <a:cs typeface="Arial" panose="020B0604020202020204" pitchFamily="34" charset="0"/>
                        </a:rPr>
                        <a:t> </a:t>
                      </a:r>
                      <a:endParaRPr lang="en-GB" sz="160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val="4047098186"/>
                  </a:ext>
                </a:extLst>
              </a:tr>
            </a:tbl>
          </a:graphicData>
        </a:graphic>
      </p:graphicFrame>
      <p:sp>
        <p:nvSpPr>
          <p:cNvPr id="10" name="Content Placeholder 2">
            <a:extLst>
              <a:ext uri="{FF2B5EF4-FFF2-40B4-BE49-F238E27FC236}">
                <a16:creationId xmlns:a16="http://schemas.microsoft.com/office/drawing/2014/main" id="{DA776A10-560F-5EAC-2B6E-4D8C85C32E1F}"/>
              </a:ext>
            </a:extLst>
          </p:cNvPr>
          <p:cNvSpPr>
            <a:spLocks noGrp="1"/>
          </p:cNvSpPr>
          <p:nvPr>
            <p:ph idx="1"/>
          </p:nvPr>
        </p:nvSpPr>
        <p:spPr>
          <a:xfrm>
            <a:off x="507141" y="1449387"/>
            <a:ext cx="11090275" cy="808039"/>
          </a:xfrm>
        </p:spPr>
        <p:txBody>
          <a:bodyPr>
            <a:normAutofit fontScale="85000" lnSpcReduction="10000"/>
          </a:bodyPr>
          <a:lstStyle/>
          <a:p>
            <a:r>
              <a:rPr lang="en-GB" sz="2000" dirty="0">
                <a:solidFill>
                  <a:srgbClr val="002060"/>
                </a:solidFill>
              </a:rPr>
              <a:t>The </a:t>
            </a:r>
            <a:r>
              <a:rPr lang="en-GB" sz="2000" i="1" dirty="0">
                <a:solidFill>
                  <a:srgbClr val="002060"/>
                </a:solidFill>
              </a:rPr>
              <a:t>Project Manager i</a:t>
            </a:r>
            <a:r>
              <a:rPr lang="en-GB" sz="2000" dirty="0">
                <a:solidFill>
                  <a:srgbClr val="002060"/>
                </a:solidFill>
              </a:rPr>
              <a:t>s a named individual in the Contract Data Part One. </a:t>
            </a:r>
          </a:p>
          <a:p>
            <a:r>
              <a:rPr lang="en-GB" sz="2000" dirty="0">
                <a:solidFill>
                  <a:srgbClr val="002060"/>
                </a:solidFill>
              </a:rPr>
              <a:t>The </a:t>
            </a:r>
            <a:r>
              <a:rPr lang="en-GB" sz="2000" i="1" dirty="0">
                <a:solidFill>
                  <a:srgbClr val="002060"/>
                </a:solidFill>
              </a:rPr>
              <a:t>Project Manager </a:t>
            </a:r>
            <a:r>
              <a:rPr lang="en-GB" sz="2000" dirty="0">
                <a:solidFill>
                  <a:srgbClr val="002060"/>
                </a:solidFill>
              </a:rPr>
              <a:t>is supported by the project team to undertake all the duties</a:t>
            </a:r>
            <a:r>
              <a:rPr lang="en-GB" sz="2000" i="1" dirty="0">
                <a:solidFill>
                  <a:srgbClr val="002060"/>
                </a:solidFill>
              </a:rPr>
              <a:t> </a:t>
            </a:r>
            <a:r>
              <a:rPr lang="en-GB" sz="2000" dirty="0">
                <a:solidFill>
                  <a:srgbClr val="002060"/>
                </a:solidFill>
              </a:rPr>
              <a:t>as described in the contract. </a:t>
            </a:r>
          </a:p>
          <a:p>
            <a:pPr marL="0" indent="0">
              <a:buNone/>
            </a:pPr>
            <a:endParaRPr lang="en-GB" dirty="0">
              <a:solidFill>
                <a:srgbClr val="002060"/>
              </a:solidFill>
            </a:endParaRPr>
          </a:p>
        </p:txBody>
      </p:sp>
    </p:spTree>
    <p:extLst>
      <p:ext uri="{BB962C8B-B14F-4D97-AF65-F5344CB8AC3E}">
        <p14:creationId xmlns:p14="http://schemas.microsoft.com/office/powerpoint/2010/main" val="3067973233"/>
      </p:ext>
    </p:extLst>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F7D24-571A-40C0-9DB9-5407C9BDC5E4}"/>
              </a:ext>
            </a:extLst>
          </p:cNvPr>
          <p:cNvSpPr/>
          <p:nvPr/>
        </p:nvSpPr>
        <p:spPr>
          <a:xfrm>
            <a:off x="0" y="1"/>
            <a:ext cx="12192000" cy="25914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rgbClr val="002060"/>
              </a:solidFill>
            </a:endParaRPr>
          </a:p>
        </p:txBody>
      </p:sp>
      <p:sp>
        <p:nvSpPr>
          <p:cNvPr id="2" name="Title 1">
            <a:extLst>
              <a:ext uri="{FF2B5EF4-FFF2-40B4-BE49-F238E27FC236}">
                <a16:creationId xmlns:a16="http://schemas.microsoft.com/office/drawing/2014/main" id="{0A73DFCB-9B08-43EF-8D1F-ADE2D7C066E5}"/>
              </a:ext>
            </a:extLst>
          </p:cNvPr>
          <p:cNvSpPr>
            <a:spLocks noGrp="1"/>
          </p:cNvSpPr>
          <p:nvPr>
            <p:ph type="title"/>
          </p:nvPr>
        </p:nvSpPr>
        <p:spPr>
          <a:xfrm>
            <a:off x="2438473" y="507005"/>
            <a:ext cx="9202665" cy="1038015"/>
          </a:xfrm>
        </p:spPr>
        <p:txBody>
          <a:bodyPr>
            <a:normAutofit/>
          </a:bodyPr>
          <a:lstStyle/>
          <a:p>
            <a:r>
              <a:rPr lang="en-GB" dirty="0"/>
              <a:t>What are the differences between the </a:t>
            </a:r>
            <a:r>
              <a:rPr lang="en-GB" i="1" dirty="0"/>
              <a:t>Client </a:t>
            </a:r>
            <a:r>
              <a:rPr lang="en-GB" dirty="0"/>
              <a:t>and the </a:t>
            </a:r>
            <a:r>
              <a:rPr lang="en-GB" i="1" dirty="0"/>
              <a:t>Project Manager </a:t>
            </a:r>
            <a:r>
              <a:rPr lang="en-GB" dirty="0"/>
              <a:t>in ECC</a:t>
            </a:r>
            <a:r>
              <a:rPr lang="en-GB" i="1" dirty="0"/>
              <a:t>?</a:t>
            </a:r>
            <a:endParaRPr lang="en-GB" dirty="0"/>
          </a:p>
        </p:txBody>
      </p:sp>
      <p:grpSp>
        <p:nvGrpSpPr>
          <p:cNvPr id="8" name="Group 7">
            <a:extLst>
              <a:ext uri="{FF2B5EF4-FFF2-40B4-BE49-F238E27FC236}">
                <a16:creationId xmlns:a16="http://schemas.microsoft.com/office/drawing/2014/main" id="{DEEAE2F8-3707-DACF-F0E4-6ABF43471F98}"/>
              </a:ext>
            </a:extLst>
          </p:cNvPr>
          <p:cNvGrpSpPr/>
          <p:nvPr/>
        </p:nvGrpSpPr>
        <p:grpSpPr>
          <a:xfrm>
            <a:off x="235127" y="352525"/>
            <a:ext cx="1988547" cy="1953185"/>
            <a:chOff x="319795" y="259149"/>
            <a:chExt cx="2012039" cy="1971631"/>
          </a:xfrm>
        </p:grpSpPr>
        <p:sp>
          <p:nvSpPr>
            <p:cNvPr id="12" name="Freeform 827">
              <a:extLst>
                <a:ext uri="{FF2B5EF4-FFF2-40B4-BE49-F238E27FC236}">
                  <a16:creationId xmlns:a16="http://schemas.microsoft.com/office/drawing/2014/main" id="{2D939BFB-8F76-6C39-41FA-0AA336164931}"/>
                </a:ext>
              </a:extLst>
            </p:cNvPr>
            <p:cNvSpPr>
              <a:spLocks/>
            </p:cNvSpPr>
            <p:nvPr/>
          </p:nvSpPr>
          <p:spPr bwMode="auto">
            <a:xfrm rot="15300000">
              <a:off x="339999" y="23894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rgbClr val="CC3300"/>
            </a:solidFill>
            <a:ln>
              <a:noFill/>
            </a:ln>
          </p:spPr>
          <p:txBody>
            <a:bodyPr vert="horz" wrap="square" lIns="45715" tIns="22857" rIns="45715" bIns="22857" numCol="1" anchor="t" anchorCtr="0" compatLnSpc="1">
              <a:prstTxWarp prst="textNoShape">
                <a:avLst/>
              </a:prstTxWarp>
            </a:bodyPr>
            <a:lstStyle/>
            <a:p>
              <a:endParaRPr lang="en-US" sz="900"/>
            </a:p>
          </p:txBody>
        </p:sp>
        <p:sp>
          <p:nvSpPr>
            <p:cNvPr id="13" name="TextBox 12">
              <a:extLst>
                <a:ext uri="{FF2B5EF4-FFF2-40B4-BE49-F238E27FC236}">
                  <a16:creationId xmlns:a16="http://schemas.microsoft.com/office/drawing/2014/main" id="{83AA8BFE-9F16-EA62-A058-DC3E92D0FA33}"/>
                </a:ext>
              </a:extLst>
            </p:cNvPr>
            <p:cNvSpPr txBox="1"/>
            <p:nvPr/>
          </p:nvSpPr>
          <p:spPr>
            <a:xfrm>
              <a:off x="350773" y="1107110"/>
              <a:ext cx="1950083" cy="372820"/>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Question</a:t>
              </a:r>
              <a:endParaRPr lang="en-GB" sz="200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15448303"/>
      </p:ext>
    </p:extLst>
  </p:cSld>
  <p:clrMapOvr>
    <a:masterClrMapping/>
  </p:clrMapOvr>
  <p:transition spd="slow">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F7D24-571A-40C0-9DB9-5407C9BDC5E4}"/>
              </a:ext>
            </a:extLst>
          </p:cNvPr>
          <p:cNvSpPr/>
          <p:nvPr/>
        </p:nvSpPr>
        <p:spPr>
          <a:xfrm>
            <a:off x="0" y="1"/>
            <a:ext cx="12192000" cy="25914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rgbClr val="002060"/>
              </a:solidFill>
            </a:endParaRPr>
          </a:p>
        </p:txBody>
      </p:sp>
      <p:sp>
        <p:nvSpPr>
          <p:cNvPr id="5" name="Freeform 827">
            <a:extLst>
              <a:ext uri="{FF2B5EF4-FFF2-40B4-BE49-F238E27FC236}">
                <a16:creationId xmlns:a16="http://schemas.microsoft.com/office/drawing/2014/main" id="{7FBFDB86-0703-4AFC-BAFB-987288D7948C}"/>
              </a:ext>
            </a:extLst>
          </p:cNvPr>
          <p:cNvSpPr>
            <a:spLocks/>
          </p:cNvSpPr>
          <p:nvPr/>
        </p:nvSpPr>
        <p:spPr bwMode="auto">
          <a:xfrm rot="15300000">
            <a:off x="339999" y="23894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chemeClr val="accent6"/>
          </a:solidFill>
          <a:ln>
            <a:noFill/>
          </a:ln>
        </p:spPr>
        <p:txBody>
          <a:bodyPr vert="horz" wrap="square" lIns="45715" tIns="22857" rIns="45715" bIns="22857" numCol="1" anchor="t" anchorCtr="0" compatLnSpc="1">
            <a:prstTxWarp prst="textNoShape">
              <a:avLst/>
            </a:prstTxWarp>
          </a:bodyPr>
          <a:lstStyle/>
          <a:p>
            <a:endParaRPr lang="en-US" sz="900" dirty="0"/>
          </a:p>
        </p:txBody>
      </p:sp>
      <p:sp>
        <p:nvSpPr>
          <p:cNvPr id="7" name="TextBox 6">
            <a:extLst>
              <a:ext uri="{FF2B5EF4-FFF2-40B4-BE49-F238E27FC236}">
                <a16:creationId xmlns:a16="http://schemas.microsoft.com/office/drawing/2014/main" id="{87CCCDD6-2097-4062-89A1-CC97572BE194}"/>
              </a:ext>
            </a:extLst>
          </p:cNvPr>
          <p:cNvSpPr txBox="1"/>
          <p:nvPr/>
        </p:nvSpPr>
        <p:spPr>
          <a:xfrm>
            <a:off x="277987" y="1060298"/>
            <a:ext cx="2111023" cy="400110"/>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Answer</a:t>
            </a:r>
            <a:endParaRPr lang="en-GB" sz="3200" dirty="0">
              <a:solidFill>
                <a:schemeClr val="bg1"/>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0A73DFCB-9B08-43EF-8D1F-ADE2D7C066E5}"/>
              </a:ext>
            </a:extLst>
          </p:cNvPr>
          <p:cNvSpPr>
            <a:spLocks noGrp="1"/>
          </p:cNvSpPr>
          <p:nvPr>
            <p:ph type="title"/>
          </p:nvPr>
        </p:nvSpPr>
        <p:spPr>
          <a:xfrm>
            <a:off x="2438473" y="507006"/>
            <a:ext cx="9202665" cy="1019096"/>
          </a:xfrm>
        </p:spPr>
        <p:txBody>
          <a:bodyPr>
            <a:normAutofit/>
          </a:bodyPr>
          <a:lstStyle/>
          <a:p>
            <a:r>
              <a:rPr lang="en-GB" dirty="0"/>
              <a:t>What are the differences between the </a:t>
            </a:r>
            <a:r>
              <a:rPr lang="en-GB" i="1" dirty="0"/>
              <a:t>Client </a:t>
            </a:r>
            <a:r>
              <a:rPr lang="en-GB" dirty="0"/>
              <a:t>and the </a:t>
            </a:r>
            <a:r>
              <a:rPr lang="en-GB" i="1" dirty="0"/>
              <a:t>Project Manager </a:t>
            </a:r>
            <a:r>
              <a:rPr lang="en-GB" dirty="0"/>
              <a:t>in ECC</a:t>
            </a:r>
            <a:r>
              <a:rPr lang="en-GB" i="1" dirty="0"/>
              <a:t>?</a:t>
            </a:r>
            <a:endParaRPr lang="en-GB" dirty="0"/>
          </a:p>
        </p:txBody>
      </p:sp>
      <p:sp>
        <p:nvSpPr>
          <p:cNvPr id="3" name="TextBox 2">
            <a:extLst>
              <a:ext uri="{FF2B5EF4-FFF2-40B4-BE49-F238E27FC236}">
                <a16:creationId xmlns:a16="http://schemas.microsoft.com/office/drawing/2014/main" id="{38607621-8809-9AD8-C2CE-2D916BAE53A3}"/>
              </a:ext>
            </a:extLst>
          </p:cNvPr>
          <p:cNvSpPr txBox="1"/>
          <p:nvPr/>
        </p:nvSpPr>
        <p:spPr>
          <a:xfrm>
            <a:off x="433904" y="2230779"/>
            <a:ext cx="11090275" cy="2554545"/>
          </a:xfrm>
          <a:prstGeom prst="rect">
            <a:avLst/>
          </a:prstGeom>
          <a:noFill/>
        </p:spPr>
        <p:txBody>
          <a:bodyPr wrap="square" rtlCol="0">
            <a:spAutoFit/>
          </a:bodyPr>
          <a:lstStyle/>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The </a:t>
            </a:r>
            <a:r>
              <a:rPr lang="en-GB" sz="2000" i="1" dirty="0">
                <a:solidFill>
                  <a:srgbClr val="002060"/>
                </a:solidFill>
                <a:latin typeface="Arial" panose="020B0604020202020204" pitchFamily="34" charset="0"/>
                <a:cs typeface="Arial" panose="020B0604020202020204" pitchFamily="34" charset="0"/>
              </a:rPr>
              <a:t>Client </a:t>
            </a:r>
            <a:r>
              <a:rPr lang="en-GB" sz="2000" dirty="0">
                <a:solidFill>
                  <a:srgbClr val="002060"/>
                </a:solidFill>
                <a:latin typeface="Arial" panose="020B0604020202020204" pitchFamily="34" charset="0"/>
                <a:cs typeface="Arial" panose="020B0604020202020204" pitchFamily="34" charset="0"/>
              </a:rPr>
              <a:t>is a Party to the contract, the </a:t>
            </a:r>
            <a:r>
              <a:rPr lang="en-GB" sz="2000" i="1" dirty="0">
                <a:solidFill>
                  <a:srgbClr val="002060"/>
                </a:solidFill>
                <a:latin typeface="Arial" panose="020B0604020202020204" pitchFamily="34" charset="0"/>
                <a:cs typeface="Arial" panose="020B0604020202020204" pitchFamily="34" charset="0"/>
              </a:rPr>
              <a:t>Project Manager </a:t>
            </a:r>
            <a:r>
              <a:rPr lang="en-GB" sz="2000" dirty="0">
                <a:solidFill>
                  <a:srgbClr val="002060"/>
                </a:solidFill>
                <a:latin typeface="Arial" panose="020B0604020202020204" pitchFamily="34" charset="0"/>
                <a:cs typeface="Arial" panose="020B0604020202020204" pitchFamily="34" charset="0"/>
              </a:rPr>
              <a:t>is not.</a:t>
            </a:r>
          </a:p>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The </a:t>
            </a:r>
            <a:r>
              <a:rPr lang="en-GB" sz="2000" i="1" dirty="0">
                <a:solidFill>
                  <a:srgbClr val="002060"/>
                </a:solidFill>
                <a:latin typeface="Arial" panose="020B0604020202020204" pitchFamily="34" charset="0"/>
                <a:cs typeface="Arial" panose="020B0604020202020204" pitchFamily="34" charset="0"/>
              </a:rPr>
              <a:t>Client </a:t>
            </a:r>
            <a:r>
              <a:rPr lang="en-GB" sz="2000" dirty="0">
                <a:solidFill>
                  <a:srgbClr val="002060"/>
                </a:solidFill>
                <a:latin typeface="Arial" panose="020B0604020202020204" pitchFamily="34" charset="0"/>
                <a:cs typeface="Arial" panose="020B0604020202020204" pitchFamily="34" charset="0"/>
              </a:rPr>
              <a:t>is the organisation (National Highways) named in Contract Data Part One.</a:t>
            </a:r>
          </a:p>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The </a:t>
            </a:r>
            <a:r>
              <a:rPr lang="en-GB" sz="2000" i="1" dirty="0">
                <a:solidFill>
                  <a:srgbClr val="002060"/>
                </a:solidFill>
                <a:latin typeface="Arial" panose="020B0604020202020204" pitchFamily="34" charset="0"/>
                <a:cs typeface="Arial" panose="020B0604020202020204" pitchFamily="34" charset="0"/>
              </a:rPr>
              <a:t>Project Manager </a:t>
            </a:r>
            <a:r>
              <a:rPr lang="en-GB" sz="2000" dirty="0">
                <a:solidFill>
                  <a:srgbClr val="002060"/>
                </a:solidFill>
                <a:latin typeface="Arial" panose="020B0604020202020204" pitchFamily="34" charset="0"/>
                <a:cs typeface="Arial" panose="020B0604020202020204" pitchFamily="34" charset="0"/>
              </a:rPr>
              <a:t>is an individual named in Contract Data Part One, performing duties and actions detailed in the contract.</a:t>
            </a:r>
          </a:p>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The </a:t>
            </a:r>
            <a:r>
              <a:rPr lang="en-GB" sz="2000" i="1" dirty="0">
                <a:solidFill>
                  <a:srgbClr val="002060"/>
                </a:solidFill>
                <a:latin typeface="Arial" panose="020B0604020202020204" pitchFamily="34" charset="0"/>
                <a:cs typeface="Arial" panose="020B0604020202020204" pitchFamily="34" charset="0"/>
              </a:rPr>
              <a:t>Project Manager </a:t>
            </a:r>
            <a:r>
              <a:rPr lang="en-GB" sz="2000" dirty="0">
                <a:solidFill>
                  <a:srgbClr val="002060"/>
                </a:solidFill>
                <a:latin typeface="Arial" panose="020B0604020202020204" pitchFamily="34" charset="0"/>
                <a:cs typeface="Arial" panose="020B0604020202020204" pitchFamily="34" charset="0"/>
              </a:rPr>
              <a:t>is responsible for managing the contract including duties such as review and acceptance of documents.</a:t>
            </a:r>
          </a:p>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The </a:t>
            </a:r>
            <a:r>
              <a:rPr lang="en-GB" sz="2000" i="1" dirty="0">
                <a:solidFill>
                  <a:srgbClr val="002060"/>
                </a:solidFill>
                <a:latin typeface="Arial" panose="020B0604020202020204" pitchFamily="34" charset="0"/>
                <a:cs typeface="Arial" panose="020B0604020202020204" pitchFamily="34" charset="0"/>
              </a:rPr>
              <a:t>Client’s </a:t>
            </a:r>
            <a:r>
              <a:rPr lang="en-GB" sz="2000" dirty="0">
                <a:solidFill>
                  <a:srgbClr val="002060"/>
                </a:solidFill>
                <a:latin typeface="Arial" panose="020B0604020202020204" pitchFamily="34" charset="0"/>
                <a:cs typeface="Arial" panose="020B0604020202020204" pitchFamily="34" charset="0"/>
              </a:rPr>
              <a:t>duties are more general (such as providing access to the Site or providing specific documentation).</a:t>
            </a:r>
          </a:p>
        </p:txBody>
      </p:sp>
    </p:spTree>
    <p:extLst>
      <p:ext uri="{BB962C8B-B14F-4D97-AF65-F5344CB8AC3E}">
        <p14:creationId xmlns:p14="http://schemas.microsoft.com/office/powerpoint/2010/main" val="3525385034"/>
      </p:ext>
    </p:extLst>
  </p:cSld>
  <p:clrMapOvr>
    <a:masterClrMapping/>
  </p:clrMapOvr>
  <p:transition spd="slow" advTm="48699">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3C89-7058-4334-BFE4-8EE838085D0F}"/>
              </a:ext>
            </a:extLst>
          </p:cNvPr>
          <p:cNvSpPr>
            <a:spLocks noGrp="1"/>
          </p:cNvSpPr>
          <p:nvPr>
            <p:ph type="title"/>
          </p:nvPr>
        </p:nvSpPr>
        <p:spPr/>
        <p:txBody>
          <a:bodyPr/>
          <a:lstStyle/>
          <a:p>
            <a:r>
              <a:rPr lang="en-GB" i="1" dirty="0"/>
              <a:t>Service Manager</a:t>
            </a:r>
          </a:p>
        </p:txBody>
      </p:sp>
      <p:pic>
        <p:nvPicPr>
          <p:cNvPr id="16" name="Graphic 15" descr="Document with solid fill">
            <a:extLst>
              <a:ext uri="{FF2B5EF4-FFF2-40B4-BE49-F238E27FC236}">
                <a16:creationId xmlns:a16="http://schemas.microsoft.com/office/drawing/2014/main" id="{C81EBF83-B816-4E10-9CED-51FAD13A4C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17" name="TextBox 16">
            <a:extLst>
              <a:ext uri="{FF2B5EF4-FFF2-40B4-BE49-F238E27FC236}">
                <a16:creationId xmlns:a16="http://schemas.microsoft.com/office/drawing/2014/main" id="{BDFA3F0C-5008-4FB2-882F-0E47BF318FE5}"/>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PSC  </a:t>
            </a:r>
          </a:p>
        </p:txBody>
      </p:sp>
      <p:sp>
        <p:nvSpPr>
          <p:cNvPr id="9" name="TextBox 8">
            <a:extLst>
              <a:ext uri="{FF2B5EF4-FFF2-40B4-BE49-F238E27FC236}">
                <a16:creationId xmlns:a16="http://schemas.microsoft.com/office/drawing/2014/main" id="{D60ACB71-281F-9CAC-3145-5C1AABD840EC}"/>
              </a:ext>
            </a:extLst>
          </p:cNvPr>
          <p:cNvSpPr txBox="1"/>
          <p:nvPr/>
        </p:nvSpPr>
        <p:spPr>
          <a:xfrm>
            <a:off x="739583" y="6323597"/>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graphicFrame>
        <p:nvGraphicFramePr>
          <p:cNvPr id="7" name="Table 4">
            <a:extLst>
              <a:ext uri="{FF2B5EF4-FFF2-40B4-BE49-F238E27FC236}">
                <a16:creationId xmlns:a16="http://schemas.microsoft.com/office/drawing/2014/main" id="{EB50A7EC-4ED5-D983-5964-068903E91010}"/>
              </a:ext>
            </a:extLst>
          </p:cNvPr>
          <p:cNvGraphicFramePr>
            <a:graphicFrameLocks noGrp="1"/>
          </p:cNvGraphicFramePr>
          <p:nvPr/>
        </p:nvGraphicFramePr>
        <p:xfrm>
          <a:off x="550863" y="2127000"/>
          <a:ext cx="11090275" cy="3813101"/>
        </p:xfrm>
        <a:graphic>
          <a:graphicData uri="http://schemas.openxmlformats.org/drawingml/2006/table">
            <a:tbl>
              <a:tblPr firstRow="1" bandRow="1">
                <a:tableStyleId>{5C22544A-7EE6-4342-B048-85BDC9FD1C3A}</a:tableStyleId>
              </a:tblPr>
              <a:tblGrid>
                <a:gridCol w="1662573">
                  <a:extLst>
                    <a:ext uri="{9D8B030D-6E8A-4147-A177-3AD203B41FA5}">
                      <a16:colId xmlns:a16="http://schemas.microsoft.com/office/drawing/2014/main" val="1594411080"/>
                    </a:ext>
                  </a:extLst>
                </a:gridCol>
                <a:gridCol w="1662573">
                  <a:extLst>
                    <a:ext uri="{9D8B030D-6E8A-4147-A177-3AD203B41FA5}">
                      <a16:colId xmlns:a16="http://schemas.microsoft.com/office/drawing/2014/main" val="2045551475"/>
                    </a:ext>
                  </a:extLst>
                </a:gridCol>
                <a:gridCol w="1662573">
                  <a:extLst>
                    <a:ext uri="{9D8B030D-6E8A-4147-A177-3AD203B41FA5}">
                      <a16:colId xmlns:a16="http://schemas.microsoft.com/office/drawing/2014/main" val="2685782068"/>
                    </a:ext>
                  </a:extLst>
                </a:gridCol>
                <a:gridCol w="2609038">
                  <a:extLst>
                    <a:ext uri="{9D8B030D-6E8A-4147-A177-3AD203B41FA5}">
                      <a16:colId xmlns:a16="http://schemas.microsoft.com/office/drawing/2014/main" val="3970409688"/>
                    </a:ext>
                  </a:extLst>
                </a:gridCol>
                <a:gridCol w="1488265">
                  <a:extLst>
                    <a:ext uri="{9D8B030D-6E8A-4147-A177-3AD203B41FA5}">
                      <a16:colId xmlns:a16="http://schemas.microsoft.com/office/drawing/2014/main" val="1254731607"/>
                    </a:ext>
                  </a:extLst>
                </a:gridCol>
                <a:gridCol w="2005253">
                  <a:extLst>
                    <a:ext uri="{9D8B030D-6E8A-4147-A177-3AD203B41FA5}">
                      <a16:colId xmlns:a16="http://schemas.microsoft.com/office/drawing/2014/main" val="2136287612"/>
                    </a:ext>
                  </a:extLst>
                </a:gridCol>
              </a:tblGrid>
              <a:tr h="697045">
                <a:tc>
                  <a:txBody>
                    <a:bodyPr/>
                    <a:lstStyle/>
                    <a:p>
                      <a:r>
                        <a:rPr lang="en-GB" sz="1600" dirty="0">
                          <a:solidFill>
                            <a:schemeClr val="bg1"/>
                          </a:solidFill>
                          <a:latin typeface="Arial" panose="020B0604020202020204" pitchFamily="34" charset="0"/>
                          <a:cs typeface="Arial" panose="020B0604020202020204" pitchFamily="34" charset="0"/>
                        </a:rPr>
                        <a:t>General Duties </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Plan</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Quality</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Change Management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Payment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Risk Management </a:t>
                      </a:r>
                    </a:p>
                  </a:txBody>
                  <a:tcPr>
                    <a:solidFill>
                      <a:srgbClr val="002E5F"/>
                    </a:solidFill>
                  </a:tcPr>
                </a:tc>
                <a:extLst>
                  <a:ext uri="{0D108BD9-81ED-4DB2-BD59-A6C34878D82A}">
                    <a16:rowId xmlns:a16="http://schemas.microsoft.com/office/drawing/2014/main" val="1673704800"/>
                  </a:ext>
                </a:extLst>
              </a:tr>
              <a:tr h="3116056">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Act as stated in the contract and in a spirit of mutual trust and cooperation (clause 10.2).</a:t>
                      </a:r>
                    </a:p>
                    <a:p>
                      <a:pPr marL="0" indent="0">
                        <a:buClr>
                          <a:srgbClr val="009FD7"/>
                        </a:buClr>
                        <a:buFont typeface="Arial" panose="020B0604020202020204" pitchFamily="34" charset="0"/>
                        <a:buNone/>
                      </a:pPr>
                      <a:endParaRPr lang="en-GB" sz="160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Communicate and issue documents as required by the contract.</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Monitors the delivery of the  </a:t>
                      </a:r>
                      <a:r>
                        <a:rPr lang="en-GB" sz="1600" i="1" dirty="0">
                          <a:solidFill>
                            <a:srgbClr val="002060"/>
                          </a:solidFill>
                          <a:latin typeface="Arial" panose="020B0604020202020204" pitchFamily="34" charset="0"/>
                          <a:cs typeface="Arial" panose="020B0604020202020204" pitchFamily="34" charset="0"/>
                        </a:rPr>
                        <a:t>Consultant’s </a:t>
                      </a:r>
                      <a:r>
                        <a:rPr lang="en-GB" sz="1600" i="0" dirty="0">
                          <a:solidFill>
                            <a:srgbClr val="002060"/>
                          </a:solidFill>
                          <a:latin typeface="Arial" panose="020B0604020202020204" pitchFamily="34" charset="0"/>
                          <a:cs typeface="Arial" panose="020B0604020202020204" pitchFamily="34" charset="0"/>
                        </a:rPr>
                        <a:t>plan.</a:t>
                      </a: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Review and accept plan submissions.</a:t>
                      </a:r>
                    </a:p>
                  </a:txBody>
                  <a:tcPr>
                    <a:solidFill>
                      <a:schemeClr val="bg2"/>
                    </a:solidFill>
                  </a:tcPr>
                </a:tc>
                <a:tc>
                  <a:txBody>
                    <a:bodyPr/>
                    <a:lstStyle/>
                    <a:p>
                      <a:pPr marL="0" indent="0">
                        <a:buClr>
                          <a:srgbClr val="009FD7"/>
                        </a:buClr>
                        <a:buFont typeface="Arial" panose="020B0604020202020204" pitchFamily="34" charset="0"/>
                        <a:buNone/>
                      </a:pPr>
                      <a:r>
                        <a:rPr lang="en-GB" sz="1600" b="1" dirty="0">
                          <a:solidFill>
                            <a:srgbClr val="002060"/>
                          </a:solidFill>
                          <a:latin typeface="Arial" panose="020B0604020202020204" pitchFamily="34" charset="0"/>
                          <a:cs typeface="Arial" panose="020B0604020202020204" pitchFamily="34" charset="0"/>
                        </a:rPr>
                        <a:t>Notify the </a:t>
                      </a:r>
                      <a:r>
                        <a:rPr lang="en-GB" sz="1600" b="1" i="1" dirty="0">
                          <a:solidFill>
                            <a:srgbClr val="002060"/>
                          </a:solidFill>
                          <a:latin typeface="Arial" panose="020B0604020202020204" pitchFamily="34" charset="0"/>
                          <a:cs typeface="Arial" panose="020B0604020202020204" pitchFamily="34" charset="0"/>
                        </a:rPr>
                        <a:t>Consultant </a:t>
                      </a:r>
                      <a:r>
                        <a:rPr lang="en-GB" sz="1600" b="1" i="0" dirty="0">
                          <a:solidFill>
                            <a:srgbClr val="002060"/>
                          </a:solidFill>
                          <a:latin typeface="Arial" panose="020B0604020202020204" pitchFamily="34" charset="0"/>
                          <a:cs typeface="Arial" panose="020B0604020202020204" pitchFamily="34" charset="0"/>
                        </a:rPr>
                        <a:t>of </a:t>
                      </a:r>
                      <a:r>
                        <a:rPr lang="en-GB" sz="1600" b="1" dirty="0">
                          <a:solidFill>
                            <a:srgbClr val="002060"/>
                          </a:solidFill>
                          <a:latin typeface="Arial" panose="020B0604020202020204" pitchFamily="34" charset="0"/>
                          <a:cs typeface="Arial" panose="020B0604020202020204" pitchFamily="34" charset="0"/>
                        </a:rPr>
                        <a:t>Defects.</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Manage the compensation event process to ensure the </a:t>
                      </a:r>
                      <a:r>
                        <a:rPr lang="en-GB" sz="1600" i="1" dirty="0">
                          <a:solidFill>
                            <a:srgbClr val="002060"/>
                          </a:solidFill>
                          <a:latin typeface="Arial" panose="020B0604020202020204" pitchFamily="34" charset="0"/>
                          <a:cs typeface="Arial" panose="020B0604020202020204" pitchFamily="34" charset="0"/>
                        </a:rPr>
                        <a:t>Consultant </a:t>
                      </a:r>
                      <a:r>
                        <a:rPr lang="en-GB" sz="1600" dirty="0">
                          <a:solidFill>
                            <a:srgbClr val="002060"/>
                          </a:solidFill>
                          <a:latin typeface="Arial" panose="020B0604020202020204" pitchFamily="34" charset="0"/>
                          <a:cs typeface="Arial" panose="020B0604020202020204" pitchFamily="34" charset="0"/>
                        </a:rPr>
                        <a:t>is compensated for any </a:t>
                      </a:r>
                      <a:r>
                        <a:rPr lang="en-GB" sz="1600" i="1" dirty="0">
                          <a:solidFill>
                            <a:srgbClr val="002060"/>
                          </a:solidFill>
                          <a:latin typeface="Arial" panose="020B0604020202020204" pitchFamily="34" charset="0"/>
                          <a:cs typeface="Arial" panose="020B0604020202020204" pitchFamily="34" charset="0"/>
                        </a:rPr>
                        <a:t>Client-</a:t>
                      </a:r>
                      <a:r>
                        <a:rPr lang="en-GB" sz="1600" i="0" dirty="0">
                          <a:solidFill>
                            <a:srgbClr val="002060"/>
                          </a:solidFill>
                          <a:latin typeface="Arial" panose="020B0604020202020204" pitchFamily="34" charset="0"/>
                          <a:cs typeface="Arial" panose="020B0604020202020204" pitchFamily="34" charset="0"/>
                        </a:rPr>
                        <a:t>initiated change about the </a:t>
                      </a:r>
                      <a:r>
                        <a:rPr lang="en-GB" sz="1600" i="1" dirty="0">
                          <a:solidFill>
                            <a:srgbClr val="002060"/>
                          </a:solidFill>
                          <a:latin typeface="Arial" panose="020B0604020202020204" pitchFamily="34" charset="0"/>
                          <a:cs typeface="Arial" panose="020B0604020202020204" pitchFamily="34" charset="0"/>
                        </a:rPr>
                        <a:t>service.</a:t>
                      </a:r>
                    </a:p>
                    <a:p>
                      <a:pPr marL="0" indent="0">
                        <a:buClr>
                          <a:srgbClr val="009FD7"/>
                        </a:buClr>
                        <a:buFont typeface="Arial" panose="020B0604020202020204" pitchFamily="34" charset="0"/>
                        <a:buNone/>
                      </a:pPr>
                      <a:endParaRPr lang="en-GB" sz="1600" i="1"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Ensure that the </a:t>
                      </a:r>
                      <a:r>
                        <a:rPr lang="en-GB" sz="1600" i="1" dirty="0">
                          <a:solidFill>
                            <a:srgbClr val="002060"/>
                          </a:solidFill>
                          <a:latin typeface="Arial" panose="020B0604020202020204" pitchFamily="34" charset="0"/>
                          <a:cs typeface="Arial" panose="020B0604020202020204" pitchFamily="34" charset="0"/>
                        </a:rPr>
                        <a:t>Consultant </a:t>
                      </a:r>
                      <a:r>
                        <a:rPr lang="en-GB" sz="1600" i="0" dirty="0">
                          <a:solidFill>
                            <a:srgbClr val="002060"/>
                          </a:solidFill>
                          <a:latin typeface="Arial" panose="020B0604020202020204" pitchFamily="34" charset="0"/>
                          <a:cs typeface="Arial" panose="020B0604020202020204" pitchFamily="34" charset="0"/>
                        </a:rPr>
                        <a:t>notifies compensation events timeously so that the </a:t>
                      </a:r>
                      <a:r>
                        <a:rPr lang="en-GB" sz="1600" i="1" dirty="0">
                          <a:solidFill>
                            <a:srgbClr val="002060"/>
                          </a:solidFill>
                          <a:latin typeface="Arial" panose="020B0604020202020204" pitchFamily="34" charset="0"/>
                          <a:cs typeface="Arial" panose="020B0604020202020204" pitchFamily="34" charset="0"/>
                        </a:rPr>
                        <a:t>Client </a:t>
                      </a:r>
                      <a:r>
                        <a:rPr lang="en-GB" sz="1600" i="0" dirty="0">
                          <a:solidFill>
                            <a:srgbClr val="002060"/>
                          </a:solidFill>
                          <a:latin typeface="Arial" panose="020B0604020202020204" pitchFamily="34" charset="0"/>
                          <a:cs typeface="Arial" panose="020B0604020202020204" pitchFamily="34" charset="0"/>
                        </a:rPr>
                        <a:t>is not disadvantaged.</a:t>
                      </a:r>
                      <a:endParaRPr lang="en-GB" sz="1600" dirty="0">
                        <a:solidFill>
                          <a:srgbClr val="002060"/>
                        </a:solidFill>
                        <a:latin typeface="Arial" panose="020B0604020202020204" pitchFamily="34" charset="0"/>
                        <a:cs typeface="Arial" panose="020B0604020202020204" pitchFamily="34" charset="0"/>
                      </a:endParaRP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Assess payment after each </a:t>
                      </a:r>
                      <a:r>
                        <a:rPr lang="en-GB" sz="1600" i="1" dirty="0">
                          <a:solidFill>
                            <a:srgbClr val="002060"/>
                          </a:solidFill>
                          <a:latin typeface="Arial" panose="020B0604020202020204" pitchFamily="34" charset="0"/>
                          <a:cs typeface="Arial" panose="020B0604020202020204" pitchFamily="34" charset="0"/>
                        </a:rPr>
                        <a:t>assessment interval.</a:t>
                      </a:r>
                    </a:p>
                    <a:p>
                      <a:pPr marL="0" indent="0">
                        <a:buClr>
                          <a:srgbClr val="009FD7"/>
                        </a:buClr>
                        <a:buFont typeface="Arial" panose="020B0604020202020204" pitchFamily="34" charset="0"/>
                        <a:buNone/>
                      </a:pPr>
                      <a:endParaRPr lang="en-GB" sz="1600" i="1"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i="0" dirty="0">
                          <a:solidFill>
                            <a:srgbClr val="002060"/>
                          </a:solidFill>
                          <a:latin typeface="Arial" panose="020B0604020202020204" pitchFamily="34" charset="0"/>
                          <a:cs typeface="Arial" panose="020B0604020202020204" pitchFamily="34" charset="0"/>
                        </a:rPr>
                        <a:t>Assess and certify the final amount due.</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With the </a:t>
                      </a:r>
                      <a:r>
                        <a:rPr lang="en-GB" sz="1600" i="1" dirty="0">
                          <a:solidFill>
                            <a:srgbClr val="002060"/>
                          </a:solidFill>
                          <a:latin typeface="Arial" panose="020B0604020202020204" pitchFamily="34" charset="0"/>
                          <a:cs typeface="Arial" panose="020B0604020202020204" pitchFamily="34" charset="0"/>
                        </a:rPr>
                        <a:t>Consultant,</a:t>
                      </a:r>
                      <a:r>
                        <a:rPr lang="en-GB" sz="1600" i="0" dirty="0">
                          <a:solidFill>
                            <a:srgbClr val="002060"/>
                          </a:solidFill>
                          <a:latin typeface="Arial" panose="020B0604020202020204" pitchFamily="34" charset="0"/>
                          <a:cs typeface="Arial" panose="020B0604020202020204" pitchFamily="34" charset="0"/>
                        </a:rPr>
                        <a:t> uses the early warning process to help identify and manage risk.</a:t>
                      </a: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val="4047098186"/>
                  </a:ext>
                </a:extLst>
              </a:tr>
            </a:tbl>
          </a:graphicData>
        </a:graphic>
      </p:graphicFrame>
      <p:sp>
        <p:nvSpPr>
          <p:cNvPr id="10" name="Content Placeholder 2">
            <a:extLst>
              <a:ext uri="{FF2B5EF4-FFF2-40B4-BE49-F238E27FC236}">
                <a16:creationId xmlns:a16="http://schemas.microsoft.com/office/drawing/2014/main" id="{DA776A10-560F-5EAC-2B6E-4D8C85C32E1F}"/>
              </a:ext>
            </a:extLst>
          </p:cNvPr>
          <p:cNvSpPr>
            <a:spLocks noGrp="1"/>
          </p:cNvSpPr>
          <p:nvPr>
            <p:ph idx="1"/>
          </p:nvPr>
        </p:nvSpPr>
        <p:spPr>
          <a:xfrm>
            <a:off x="507141" y="1449387"/>
            <a:ext cx="11090275" cy="808039"/>
          </a:xfrm>
        </p:spPr>
        <p:txBody>
          <a:bodyPr>
            <a:normAutofit/>
          </a:bodyPr>
          <a:lstStyle/>
          <a:p>
            <a:r>
              <a:rPr lang="en-GB" sz="2000" dirty="0">
                <a:solidFill>
                  <a:srgbClr val="002060"/>
                </a:solidFill>
              </a:rPr>
              <a:t>The </a:t>
            </a:r>
            <a:r>
              <a:rPr lang="en-GB" sz="2000" i="1" dirty="0">
                <a:solidFill>
                  <a:srgbClr val="002060"/>
                </a:solidFill>
              </a:rPr>
              <a:t>Service Manager i</a:t>
            </a:r>
            <a:r>
              <a:rPr lang="en-GB" sz="2000" dirty="0">
                <a:solidFill>
                  <a:srgbClr val="002060"/>
                </a:solidFill>
              </a:rPr>
              <a:t>s a named individual in the Contract Data Part One, responsible for all aspects of the contract. </a:t>
            </a:r>
          </a:p>
          <a:p>
            <a:pPr marL="0" indent="0">
              <a:buNone/>
            </a:pPr>
            <a:endParaRPr lang="en-GB" dirty="0">
              <a:solidFill>
                <a:srgbClr val="002060"/>
              </a:solidFill>
            </a:endParaRPr>
          </a:p>
        </p:txBody>
      </p:sp>
    </p:spTree>
    <p:extLst>
      <p:ext uri="{BB962C8B-B14F-4D97-AF65-F5344CB8AC3E}">
        <p14:creationId xmlns:p14="http://schemas.microsoft.com/office/powerpoint/2010/main" val="3045588474"/>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7AC4C-6749-4325-B601-3A97DEA0296A}"/>
              </a:ext>
            </a:extLst>
          </p:cNvPr>
          <p:cNvSpPr>
            <a:spLocks noGrp="1"/>
          </p:cNvSpPr>
          <p:nvPr>
            <p:ph type="title"/>
          </p:nvPr>
        </p:nvSpPr>
        <p:spPr/>
        <p:txBody>
          <a:bodyPr>
            <a:normAutofit/>
          </a:bodyPr>
          <a:lstStyle/>
          <a:p>
            <a:r>
              <a:rPr lang="en-GB" dirty="0"/>
              <a:t>Awareness Guide learning outcomes</a:t>
            </a:r>
          </a:p>
        </p:txBody>
      </p:sp>
      <p:sp>
        <p:nvSpPr>
          <p:cNvPr id="3" name="Content Placeholder 2">
            <a:extLst>
              <a:ext uri="{FF2B5EF4-FFF2-40B4-BE49-F238E27FC236}">
                <a16:creationId xmlns:a16="http://schemas.microsoft.com/office/drawing/2014/main" id="{DCD19F45-D2E5-4891-B016-9E1879EDC736}"/>
              </a:ext>
            </a:extLst>
          </p:cNvPr>
          <p:cNvSpPr>
            <a:spLocks noGrp="1"/>
          </p:cNvSpPr>
          <p:nvPr>
            <p:ph idx="1"/>
          </p:nvPr>
        </p:nvSpPr>
        <p:spPr/>
        <p:txBody>
          <a:bodyPr/>
          <a:lstStyle/>
          <a:p>
            <a:r>
              <a:rPr lang="en-GB" sz="2000" dirty="0">
                <a:solidFill>
                  <a:srgbClr val="002060"/>
                </a:solidFill>
              </a:rPr>
              <a:t>Understand the NEC4 writing style.</a:t>
            </a:r>
          </a:p>
          <a:p>
            <a:r>
              <a:rPr lang="en-GB" sz="2000" dirty="0">
                <a:solidFill>
                  <a:srgbClr val="002060"/>
                </a:solidFill>
              </a:rPr>
              <a:t>Understand the roles and responsibilities including those on the </a:t>
            </a:r>
            <a:r>
              <a:rPr lang="en-GB" sz="2000" i="1" dirty="0">
                <a:solidFill>
                  <a:srgbClr val="002060"/>
                </a:solidFill>
              </a:rPr>
              <a:t>Client</a:t>
            </a:r>
            <a:r>
              <a:rPr lang="en-GB" sz="2000" dirty="0">
                <a:solidFill>
                  <a:srgbClr val="002060"/>
                </a:solidFill>
              </a:rPr>
              <a:t> </a:t>
            </a:r>
          </a:p>
          <a:p>
            <a:pPr marL="457200" indent="-457200">
              <a:buFont typeface="+mj-lt"/>
              <a:buAutoNum type="arabicPeriod"/>
            </a:pPr>
            <a:endParaRPr lang="en-GB" dirty="0"/>
          </a:p>
        </p:txBody>
      </p:sp>
      <p:pic>
        <p:nvPicPr>
          <p:cNvPr id="4" name="Graphic 3" descr="Stopwatch with solid fill">
            <a:extLst>
              <a:ext uri="{FF2B5EF4-FFF2-40B4-BE49-F238E27FC236}">
                <a16:creationId xmlns:a16="http://schemas.microsoft.com/office/drawing/2014/main" id="{6927CA21-7ED7-1C6F-7DD9-8E04CE12D4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662" y="5823286"/>
            <a:ext cx="914400" cy="914400"/>
          </a:xfrm>
          <a:prstGeom prst="rect">
            <a:avLst/>
          </a:prstGeom>
        </p:spPr>
      </p:pic>
      <p:sp>
        <p:nvSpPr>
          <p:cNvPr id="5" name="TextBox 4">
            <a:extLst>
              <a:ext uri="{FF2B5EF4-FFF2-40B4-BE49-F238E27FC236}">
                <a16:creationId xmlns:a16="http://schemas.microsoft.com/office/drawing/2014/main" id="{29A5FE72-5B30-B65F-6C55-61A90CB8E33C}"/>
              </a:ext>
            </a:extLst>
          </p:cNvPr>
          <p:cNvSpPr txBox="1"/>
          <p:nvPr/>
        </p:nvSpPr>
        <p:spPr>
          <a:xfrm>
            <a:off x="883822" y="6011988"/>
            <a:ext cx="2894964" cy="400110"/>
          </a:xfrm>
          <a:prstGeom prst="rect">
            <a:avLst/>
          </a:prstGeom>
          <a:noFill/>
        </p:spPr>
        <p:txBody>
          <a:bodyPr wrap="square" rtlCol="0">
            <a:spAutoFit/>
          </a:bodyPr>
          <a:lstStyle/>
          <a:p>
            <a:r>
              <a:rPr lang="en-GB" sz="2000" dirty="0">
                <a:solidFill>
                  <a:srgbClr val="002060"/>
                </a:solidFill>
                <a:latin typeface="Arial" panose="020B0604020202020204" pitchFamily="34" charset="0"/>
                <a:cs typeface="Arial" panose="020B0604020202020204" pitchFamily="34" charset="0"/>
              </a:rPr>
              <a:t>Awareness Guide B:</a:t>
            </a:r>
          </a:p>
        </p:txBody>
      </p:sp>
      <p:sp>
        <p:nvSpPr>
          <p:cNvPr id="6" name="TextBox 5">
            <a:extLst>
              <a:ext uri="{FF2B5EF4-FFF2-40B4-BE49-F238E27FC236}">
                <a16:creationId xmlns:a16="http://schemas.microsoft.com/office/drawing/2014/main" id="{55BBD16D-1B4F-8CA8-47B5-8B2DDCEECB62}"/>
              </a:ext>
            </a:extLst>
          </p:cNvPr>
          <p:cNvSpPr txBox="1"/>
          <p:nvPr/>
        </p:nvSpPr>
        <p:spPr>
          <a:xfrm>
            <a:off x="883822" y="6275537"/>
            <a:ext cx="1600200" cy="400110"/>
          </a:xfrm>
          <a:prstGeom prst="rect">
            <a:avLst/>
          </a:prstGeom>
          <a:noFill/>
        </p:spPr>
        <p:txBody>
          <a:bodyPr wrap="square" rtlCol="0">
            <a:spAutoFit/>
          </a:bodyPr>
          <a:lstStyle/>
          <a:p>
            <a:r>
              <a:rPr lang="en-GB" sz="2000" dirty="0">
                <a:solidFill>
                  <a:srgbClr val="002060"/>
                </a:solidFill>
                <a:latin typeface="Arial" panose="020B0604020202020204" pitchFamily="34" charset="0"/>
                <a:cs typeface="Arial" panose="020B0604020202020204" pitchFamily="34" charset="0"/>
              </a:rPr>
              <a:t>25 minutes</a:t>
            </a:r>
          </a:p>
        </p:txBody>
      </p:sp>
      <p:pic>
        <p:nvPicPr>
          <p:cNvPr id="7" name="Graphic 6" descr="Document with solid fill">
            <a:extLst>
              <a:ext uri="{FF2B5EF4-FFF2-40B4-BE49-F238E27FC236}">
                <a16:creationId xmlns:a16="http://schemas.microsoft.com/office/drawing/2014/main" id="{D4DDB76F-197B-A16F-35A9-67129D5B16A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2839" y="3429000"/>
            <a:ext cx="914400" cy="914400"/>
          </a:xfrm>
          <a:prstGeom prst="rect">
            <a:avLst/>
          </a:prstGeom>
        </p:spPr>
      </p:pic>
      <p:sp>
        <p:nvSpPr>
          <p:cNvPr id="8" name="TextBox 7">
            <a:extLst>
              <a:ext uri="{FF2B5EF4-FFF2-40B4-BE49-F238E27FC236}">
                <a16:creationId xmlns:a16="http://schemas.microsoft.com/office/drawing/2014/main" id="{264D7715-B653-379E-FA65-E61B6CEE9051}"/>
              </a:ext>
            </a:extLst>
          </p:cNvPr>
          <p:cNvSpPr txBox="1"/>
          <p:nvPr/>
        </p:nvSpPr>
        <p:spPr>
          <a:xfrm>
            <a:off x="1754135" y="3716923"/>
            <a:ext cx="8059821" cy="400110"/>
          </a:xfrm>
          <a:prstGeom prst="rect">
            <a:avLst/>
          </a:prstGeom>
          <a:noFill/>
        </p:spPr>
        <p:txBody>
          <a:bodyPr wrap="square">
            <a:spAutoFit/>
          </a:bodyPr>
          <a:lstStyle/>
          <a:p>
            <a:pPr marL="0" indent="0">
              <a:buFont typeface="Wingdings" panose="05000000000000000000" pitchFamily="2" charset="2"/>
              <a:buNone/>
            </a:pPr>
            <a:r>
              <a:rPr lang="en-GB" sz="2000" dirty="0">
                <a:solidFill>
                  <a:srgbClr val="002060"/>
                </a:solidFill>
                <a:latin typeface="Arial" panose="020B0604020202020204" pitchFamily="34" charset="0"/>
                <a:cs typeface="Arial" panose="020B0604020202020204" pitchFamily="34" charset="0"/>
              </a:rPr>
              <a:t>Denotes the form of contract applicable to the role being described</a:t>
            </a:r>
          </a:p>
        </p:txBody>
      </p:sp>
    </p:spTree>
    <p:extLst>
      <p:ext uri="{BB962C8B-B14F-4D97-AF65-F5344CB8AC3E}">
        <p14:creationId xmlns:p14="http://schemas.microsoft.com/office/powerpoint/2010/main" val="1043558885"/>
      </p:ext>
    </p:extLst>
  </p:cSld>
  <p:clrMapOvr>
    <a:masterClrMapping/>
  </p:clrMapOvr>
  <p:transition spd="slow" advTm="24672">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3C89-7058-4334-BFE4-8EE838085D0F}"/>
              </a:ext>
            </a:extLst>
          </p:cNvPr>
          <p:cNvSpPr>
            <a:spLocks noGrp="1"/>
          </p:cNvSpPr>
          <p:nvPr>
            <p:ph type="title"/>
          </p:nvPr>
        </p:nvSpPr>
        <p:spPr/>
        <p:txBody>
          <a:bodyPr/>
          <a:lstStyle/>
          <a:p>
            <a:r>
              <a:rPr lang="en-GB" i="1" dirty="0"/>
              <a:t>Service Manager</a:t>
            </a:r>
          </a:p>
        </p:txBody>
      </p:sp>
      <p:pic>
        <p:nvPicPr>
          <p:cNvPr id="16" name="Graphic 15" descr="Document with solid fill">
            <a:extLst>
              <a:ext uri="{FF2B5EF4-FFF2-40B4-BE49-F238E27FC236}">
                <a16:creationId xmlns:a16="http://schemas.microsoft.com/office/drawing/2014/main" id="{C81EBF83-B816-4E10-9CED-51FAD13A4C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17" name="TextBox 16">
            <a:extLst>
              <a:ext uri="{FF2B5EF4-FFF2-40B4-BE49-F238E27FC236}">
                <a16:creationId xmlns:a16="http://schemas.microsoft.com/office/drawing/2014/main" id="{BDFA3F0C-5008-4FB2-882F-0E47BF318FE5}"/>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TSC </a:t>
            </a:r>
          </a:p>
        </p:txBody>
      </p:sp>
      <p:graphicFrame>
        <p:nvGraphicFramePr>
          <p:cNvPr id="8" name="Table 4">
            <a:extLst>
              <a:ext uri="{FF2B5EF4-FFF2-40B4-BE49-F238E27FC236}">
                <a16:creationId xmlns:a16="http://schemas.microsoft.com/office/drawing/2014/main" id="{C9E05471-209B-4854-3996-C4108EBE2B33}"/>
              </a:ext>
            </a:extLst>
          </p:cNvPr>
          <p:cNvGraphicFramePr>
            <a:graphicFrameLocks noGrp="1"/>
          </p:cNvGraphicFramePr>
          <p:nvPr/>
        </p:nvGraphicFramePr>
        <p:xfrm>
          <a:off x="290086" y="2025445"/>
          <a:ext cx="11696284" cy="3997847"/>
        </p:xfrm>
        <a:graphic>
          <a:graphicData uri="http://schemas.openxmlformats.org/drawingml/2006/table">
            <a:tbl>
              <a:tblPr firstRow="1" bandRow="1">
                <a:tableStyleId>{5C22544A-7EE6-4342-B048-85BDC9FD1C3A}</a:tableStyleId>
              </a:tblPr>
              <a:tblGrid>
                <a:gridCol w="3216513">
                  <a:extLst>
                    <a:ext uri="{9D8B030D-6E8A-4147-A177-3AD203B41FA5}">
                      <a16:colId xmlns:a16="http://schemas.microsoft.com/office/drawing/2014/main" val="1594411080"/>
                    </a:ext>
                  </a:extLst>
                </a:gridCol>
                <a:gridCol w="1563591">
                  <a:extLst>
                    <a:ext uri="{9D8B030D-6E8A-4147-A177-3AD203B41FA5}">
                      <a16:colId xmlns:a16="http://schemas.microsoft.com/office/drawing/2014/main" val="2045551475"/>
                    </a:ext>
                  </a:extLst>
                </a:gridCol>
                <a:gridCol w="1675478">
                  <a:extLst>
                    <a:ext uri="{9D8B030D-6E8A-4147-A177-3AD203B41FA5}">
                      <a16:colId xmlns:a16="http://schemas.microsoft.com/office/drawing/2014/main" val="2685782068"/>
                    </a:ext>
                  </a:extLst>
                </a:gridCol>
                <a:gridCol w="1855573">
                  <a:extLst>
                    <a:ext uri="{9D8B030D-6E8A-4147-A177-3AD203B41FA5}">
                      <a16:colId xmlns:a16="http://schemas.microsoft.com/office/drawing/2014/main" val="3970409688"/>
                    </a:ext>
                  </a:extLst>
                </a:gridCol>
                <a:gridCol w="1695953">
                  <a:extLst>
                    <a:ext uri="{9D8B030D-6E8A-4147-A177-3AD203B41FA5}">
                      <a16:colId xmlns:a16="http://schemas.microsoft.com/office/drawing/2014/main" val="1254731607"/>
                    </a:ext>
                  </a:extLst>
                </a:gridCol>
                <a:gridCol w="1689176">
                  <a:extLst>
                    <a:ext uri="{9D8B030D-6E8A-4147-A177-3AD203B41FA5}">
                      <a16:colId xmlns:a16="http://schemas.microsoft.com/office/drawing/2014/main" val="2136287612"/>
                    </a:ext>
                  </a:extLst>
                </a:gridCol>
              </a:tblGrid>
              <a:tr h="736487">
                <a:tc>
                  <a:txBody>
                    <a:bodyPr/>
                    <a:lstStyle/>
                    <a:p>
                      <a:r>
                        <a:rPr lang="en-GB" sz="1600" dirty="0">
                          <a:solidFill>
                            <a:schemeClr val="bg1"/>
                          </a:solidFill>
                          <a:latin typeface="Arial" panose="020B0604020202020204" pitchFamily="34" charset="0"/>
                          <a:cs typeface="Arial" panose="020B0604020202020204" pitchFamily="34" charset="0"/>
                        </a:rPr>
                        <a:t>General Duties </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Plan</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Quality</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Change Management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Payment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Risk Management </a:t>
                      </a:r>
                    </a:p>
                  </a:txBody>
                  <a:tcPr>
                    <a:solidFill>
                      <a:srgbClr val="002E5F"/>
                    </a:solidFill>
                  </a:tcPr>
                </a:tc>
                <a:extLst>
                  <a:ext uri="{0D108BD9-81ED-4DB2-BD59-A6C34878D82A}">
                    <a16:rowId xmlns:a16="http://schemas.microsoft.com/office/drawing/2014/main" val="1673704800"/>
                  </a:ext>
                </a:extLst>
              </a:tr>
              <a:tr h="2294742">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GB" sz="1600" dirty="0">
                          <a:solidFill>
                            <a:srgbClr val="002060"/>
                          </a:solidFill>
                          <a:latin typeface="Arial" panose="020B0604020202020204" pitchFamily="34" charset="0"/>
                          <a:cs typeface="Arial" panose="020B0604020202020204" pitchFamily="34" charset="0"/>
                        </a:rPr>
                        <a:t>Act as stated in the contract and in a spirit of mutual trust and cooperation (clause 10.2).</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GB" sz="1600"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dirty="0">
                          <a:solidFill>
                            <a:srgbClr val="002060"/>
                          </a:solidFill>
                          <a:latin typeface="Arial" panose="020B0604020202020204" pitchFamily="34" charset="0"/>
                          <a:cs typeface="Arial" panose="020B0604020202020204" pitchFamily="34" charset="0"/>
                        </a:rPr>
                        <a:t>Communicate and issue documents as required by the contract.</a:t>
                      </a:r>
                    </a:p>
                    <a:p>
                      <a:endParaRPr lang="en-GB" sz="1600" dirty="0">
                        <a:solidFill>
                          <a:srgbClr val="002060"/>
                        </a:solidFill>
                        <a:latin typeface="Arial" panose="020B0604020202020204" pitchFamily="34" charset="0"/>
                        <a:cs typeface="Arial" panose="020B0604020202020204" pitchFamily="34" charset="0"/>
                      </a:endParaRPr>
                    </a:p>
                    <a:p>
                      <a:r>
                        <a:rPr lang="en-GB" sz="1600" b="1" dirty="0">
                          <a:solidFill>
                            <a:srgbClr val="002060"/>
                          </a:solidFill>
                          <a:latin typeface="Arial" panose="020B0604020202020204" pitchFamily="34" charset="0"/>
                          <a:cs typeface="Arial" panose="020B0604020202020204" pitchFamily="34" charset="0"/>
                        </a:rPr>
                        <a:t>Administer Task Orders.</a:t>
                      </a:r>
                    </a:p>
                    <a:p>
                      <a:endParaRPr lang="en-GB" sz="1600" b="1" dirty="0">
                        <a:solidFill>
                          <a:srgbClr val="002060"/>
                        </a:solidFill>
                        <a:latin typeface="Arial" panose="020B0604020202020204" pitchFamily="34" charset="0"/>
                        <a:cs typeface="Arial" panose="020B0604020202020204" pitchFamily="34" charset="0"/>
                      </a:endParaRPr>
                    </a:p>
                    <a:p>
                      <a:r>
                        <a:rPr lang="en-GB" sz="1600" b="1" dirty="0">
                          <a:solidFill>
                            <a:srgbClr val="002060"/>
                          </a:solidFill>
                          <a:latin typeface="Arial" panose="020B0604020202020204" pitchFamily="34" charset="0"/>
                          <a:cs typeface="Arial" panose="020B0604020202020204" pitchFamily="34" charset="0"/>
                        </a:rPr>
                        <a:t>Act as Quantity Surveyor or appoint someone else.</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Monitors the delivery of the  </a:t>
                      </a:r>
                      <a:r>
                        <a:rPr lang="en-GB" sz="1600" i="1" dirty="0">
                          <a:solidFill>
                            <a:srgbClr val="002060"/>
                          </a:solidFill>
                          <a:latin typeface="Arial" panose="020B0604020202020204" pitchFamily="34" charset="0"/>
                          <a:cs typeface="Arial" panose="020B0604020202020204" pitchFamily="34" charset="0"/>
                        </a:rPr>
                        <a:t>Consultant’s </a:t>
                      </a:r>
                      <a:r>
                        <a:rPr lang="en-GB" sz="1600" i="0" dirty="0">
                          <a:solidFill>
                            <a:srgbClr val="002060"/>
                          </a:solidFill>
                          <a:latin typeface="Arial" panose="020B0604020202020204" pitchFamily="34" charset="0"/>
                          <a:cs typeface="Arial" panose="020B0604020202020204" pitchFamily="34" charset="0"/>
                        </a:rPr>
                        <a:t>plan.</a:t>
                      </a: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Review and accept plan submissions.</a:t>
                      </a:r>
                    </a:p>
                    <a:p>
                      <a:endParaRPr lang="en-GB" sz="1600" dirty="0">
                        <a:solidFill>
                          <a:srgbClr val="002060"/>
                        </a:solidFill>
                        <a:latin typeface="Arial" panose="020B0604020202020204" pitchFamily="34" charset="0"/>
                        <a:cs typeface="Arial" panose="020B0604020202020204" pitchFamily="34" charset="0"/>
                      </a:endParaRPr>
                    </a:p>
                    <a:p>
                      <a:r>
                        <a:rPr lang="en-GB" sz="1600" b="1" dirty="0">
                          <a:solidFill>
                            <a:srgbClr val="002060"/>
                          </a:solidFill>
                          <a:latin typeface="Arial" panose="020B0604020202020204" pitchFamily="34" charset="0"/>
                          <a:cs typeface="Arial" panose="020B0604020202020204" pitchFamily="34" charset="0"/>
                        </a:rPr>
                        <a:t>Review and accept the Task Order programme. </a:t>
                      </a:r>
                    </a:p>
                  </a:txBody>
                  <a:tcPr>
                    <a:solidFill>
                      <a:schemeClr val="bg2"/>
                    </a:solidFill>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GB" sz="1600" b="1" dirty="0">
                          <a:solidFill>
                            <a:srgbClr val="002060"/>
                          </a:solidFill>
                          <a:latin typeface="Arial" panose="020B0604020202020204" pitchFamily="34" charset="0"/>
                          <a:cs typeface="Arial" panose="020B0604020202020204" pitchFamily="34" charset="0"/>
                        </a:rPr>
                        <a:t>Undertake and watch tests and inspections.</a:t>
                      </a:r>
                    </a:p>
                    <a:p>
                      <a:endParaRPr lang="en-GB" sz="1600" b="1"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b="1" dirty="0">
                          <a:solidFill>
                            <a:srgbClr val="002060"/>
                          </a:solidFill>
                          <a:latin typeface="Arial" panose="020B0604020202020204" pitchFamily="34" charset="0"/>
                          <a:cs typeface="Arial" panose="020B0604020202020204" pitchFamily="34" charset="0"/>
                        </a:rPr>
                        <a:t>Notify and manages the list of Defects.</a:t>
                      </a:r>
                    </a:p>
                    <a:p>
                      <a:endParaRPr lang="en-GB" sz="1600" b="1" dirty="0">
                        <a:solidFill>
                          <a:srgbClr val="002060"/>
                        </a:solidFill>
                        <a:latin typeface="Arial" panose="020B0604020202020204" pitchFamily="34" charset="0"/>
                        <a:cs typeface="Arial" panose="020B0604020202020204" pitchFamily="34" charset="0"/>
                      </a:endParaRPr>
                    </a:p>
                    <a:p>
                      <a:r>
                        <a:rPr lang="en-GB" sz="1600" b="1" dirty="0">
                          <a:solidFill>
                            <a:srgbClr val="002060"/>
                          </a:solidFill>
                          <a:latin typeface="Arial" panose="020B0604020202020204" pitchFamily="34" charset="0"/>
                          <a:cs typeface="Arial" panose="020B0604020202020204" pitchFamily="34" charset="0"/>
                        </a:rPr>
                        <a:t>Monitor Task Order requirements for quality.</a:t>
                      </a:r>
                    </a:p>
                  </a:txBody>
                  <a:tcPr>
                    <a:solidFill>
                      <a:schemeClr val="bg2"/>
                    </a:solidFill>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GB" sz="1600" dirty="0">
                          <a:solidFill>
                            <a:srgbClr val="002060"/>
                          </a:solidFill>
                          <a:latin typeface="Arial" panose="020B0604020202020204" pitchFamily="34" charset="0"/>
                          <a:cs typeface="Arial" panose="020B0604020202020204" pitchFamily="34" charset="0"/>
                        </a:rPr>
                        <a:t>Manage the compensation event process to ensure the </a:t>
                      </a:r>
                      <a:r>
                        <a:rPr lang="en-GB" sz="1600" i="1" dirty="0">
                          <a:solidFill>
                            <a:srgbClr val="002060"/>
                          </a:solidFill>
                          <a:latin typeface="Arial" panose="020B0604020202020204" pitchFamily="34" charset="0"/>
                          <a:cs typeface="Arial" panose="020B0604020202020204" pitchFamily="34" charset="0"/>
                        </a:rPr>
                        <a:t>Contractor </a:t>
                      </a:r>
                      <a:r>
                        <a:rPr lang="en-GB" sz="1600" dirty="0">
                          <a:solidFill>
                            <a:srgbClr val="002060"/>
                          </a:solidFill>
                          <a:latin typeface="Arial" panose="020B0604020202020204" pitchFamily="34" charset="0"/>
                          <a:cs typeface="Arial" panose="020B0604020202020204" pitchFamily="34" charset="0"/>
                        </a:rPr>
                        <a:t>is compensated for any </a:t>
                      </a:r>
                      <a:r>
                        <a:rPr lang="en-GB" sz="1600" i="1" dirty="0">
                          <a:solidFill>
                            <a:srgbClr val="002060"/>
                          </a:solidFill>
                          <a:latin typeface="Arial" panose="020B0604020202020204" pitchFamily="34" charset="0"/>
                          <a:cs typeface="Arial" panose="020B0604020202020204" pitchFamily="34" charset="0"/>
                        </a:rPr>
                        <a:t>Client-</a:t>
                      </a:r>
                      <a:r>
                        <a:rPr lang="en-GB" sz="1600" i="0" dirty="0">
                          <a:solidFill>
                            <a:srgbClr val="002060"/>
                          </a:solidFill>
                          <a:latin typeface="Arial" panose="020B0604020202020204" pitchFamily="34" charset="0"/>
                          <a:cs typeface="Arial" panose="020B0604020202020204" pitchFamily="34" charset="0"/>
                        </a:rPr>
                        <a:t>initiated change about the </a:t>
                      </a:r>
                      <a:r>
                        <a:rPr lang="en-GB" sz="1600" i="1" dirty="0">
                          <a:solidFill>
                            <a:srgbClr val="002060"/>
                          </a:solidFill>
                          <a:latin typeface="Arial" panose="020B0604020202020204" pitchFamily="34" charset="0"/>
                          <a:cs typeface="Arial" panose="020B0604020202020204" pitchFamily="34" charset="0"/>
                        </a:rPr>
                        <a:t>service.</a:t>
                      </a:r>
                    </a:p>
                    <a:p>
                      <a:endParaRPr lang="en-GB" sz="1600" dirty="0">
                        <a:solidFill>
                          <a:srgbClr val="002060"/>
                        </a:solidFill>
                        <a:latin typeface="Arial" panose="020B0604020202020204" pitchFamily="34" charset="0"/>
                        <a:cs typeface="Arial" panose="020B0604020202020204" pitchFamily="34" charset="0"/>
                      </a:endParaRP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Assess payment after each </a:t>
                      </a:r>
                      <a:r>
                        <a:rPr lang="en-GB" sz="1600" i="1" dirty="0">
                          <a:solidFill>
                            <a:srgbClr val="002060"/>
                          </a:solidFill>
                          <a:latin typeface="Arial" panose="020B0604020202020204" pitchFamily="34" charset="0"/>
                          <a:cs typeface="Arial" panose="020B0604020202020204" pitchFamily="34" charset="0"/>
                        </a:rPr>
                        <a:t>assessment interval.</a:t>
                      </a:r>
                    </a:p>
                    <a:p>
                      <a:pPr marL="0" indent="0">
                        <a:buClr>
                          <a:srgbClr val="009FD7"/>
                        </a:buClr>
                        <a:buFont typeface="Arial" panose="020B0604020202020204" pitchFamily="34" charset="0"/>
                        <a:buNone/>
                      </a:pPr>
                      <a:endParaRPr lang="en-GB" sz="1600" i="1"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i="0" dirty="0">
                          <a:solidFill>
                            <a:srgbClr val="002060"/>
                          </a:solidFill>
                          <a:latin typeface="Arial" panose="020B0604020202020204" pitchFamily="34" charset="0"/>
                          <a:cs typeface="Arial" panose="020B0604020202020204" pitchFamily="34" charset="0"/>
                        </a:rPr>
                        <a:t>Assess and certify the final amount due.</a:t>
                      </a:r>
                    </a:p>
                    <a:p>
                      <a:endParaRPr lang="en-GB" sz="1600" dirty="0">
                        <a:solidFill>
                          <a:srgbClr val="002060"/>
                        </a:solidFill>
                        <a:latin typeface="Arial" panose="020B0604020202020204" pitchFamily="34" charset="0"/>
                        <a:cs typeface="Arial" panose="020B0604020202020204" pitchFamily="34" charset="0"/>
                      </a:endParaRPr>
                    </a:p>
                    <a:p>
                      <a:r>
                        <a:rPr lang="en-GB" sz="1600" b="1" dirty="0">
                          <a:solidFill>
                            <a:srgbClr val="002060"/>
                          </a:solidFill>
                          <a:latin typeface="Arial" panose="020B0604020202020204" pitchFamily="34" charset="0"/>
                          <a:cs typeface="Arial" panose="020B0604020202020204" pitchFamily="34" charset="0"/>
                        </a:rPr>
                        <a:t>Assess payment for Task Orders.</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With the </a:t>
                      </a:r>
                      <a:r>
                        <a:rPr lang="en-GB" sz="1600" i="1" dirty="0">
                          <a:solidFill>
                            <a:srgbClr val="002060"/>
                          </a:solidFill>
                          <a:latin typeface="Arial" panose="020B0604020202020204" pitchFamily="34" charset="0"/>
                          <a:cs typeface="Arial" panose="020B0604020202020204" pitchFamily="34" charset="0"/>
                        </a:rPr>
                        <a:t>Contractor,</a:t>
                      </a:r>
                      <a:r>
                        <a:rPr lang="en-GB" sz="1600" i="0" dirty="0">
                          <a:solidFill>
                            <a:srgbClr val="002060"/>
                          </a:solidFill>
                          <a:latin typeface="Arial" panose="020B0604020202020204" pitchFamily="34" charset="0"/>
                          <a:cs typeface="Arial" panose="020B0604020202020204" pitchFamily="34" charset="0"/>
                        </a:rPr>
                        <a:t> uses the early warning process to help identify and manage risk.</a:t>
                      </a:r>
                    </a:p>
                    <a:p>
                      <a:endParaRPr lang="en-GB" sz="1600"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b="1" dirty="0">
                          <a:solidFill>
                            <a:srgbClr val="002060"/>
                          </a:solidFill>
                          <a:latin typeface="Arial" panose="020B0604020202020204" pitchFamily="34" charset="0"/>
                          <a:cs typeface="Arial" panose="020B0604020202020204" pitchFamily="34" charset="0"/>
                        </a:rPr>
                        <a:t>Use Task Orders to allocate work.</a:t>
                      </a:r>
                    </a:p>
                    <a:p>
                      <a:endParaRPr lang="en-GB" sz="1600" dirty="0">
                        <a:solidFill>
                          <a:srgbClr val="002060"/>
                        </a:solidFill>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val="3232113937"/>
                  </a:ext>
                </a:extLst>
              </a:tr>
            </a:tbl>
          </a:graphicData>
        </a:graphic>
      </p:graphicFrame>
      <p:sp>
        <p:nvSpPr>
          <p:cNvPr id="9" name="TextBox 8">
            <a:extLst>
              <a:ext uri="{FF2B5EF4-FFF2-40B4-BE49-F238E27FC236}">
                <a16:creationId xmlns:a16="http://schemas.microsoft.com/office/drawing/2014/main" id="{D60ACB71-281F-9CAC-3145-5C1AABD840EC}"/>
              </a:ext>
            </a:extLst>
          </p:cNvPr>
          <p:cNvSpPr txBox="1"/>
          <p:nvPr/>
        </p:nvSpPr>
        <p:spPr>
          <a:xfrm>
            <a:off x="550863" y="6323597"/>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
        <p:nvSpPr>
          <p:cNvPr id="7" name="Content Placeholder 2">
            <a:extLst>
              <a:ext uri="{FF2B5EF4-FFF2-40B4-BE49-F238E27FC236}">
                <a16:creationId xmlns:a16="http://schemas.microsoft.com/office/drawing/2014/main" id="{47E383B5-D085-DDA0-4BA2-BD3E57B75A89}"/>
              </a:ext>
            </a:extLst>
          </p:cNvPr>
          <p:cNvSpPr>
            <a:spLocks noGrp="1"/>
          </p:cNvSpPr>
          <p:nvPr>
            <p:ph idx="1"/>
          </p:nvPr>
        </p:nvSpPr>
        <p:spPr>
          <a:xfrm>
            <a:off x="507142" y="1310607"/>
            <a:ext cx="11090275" cy="942383"/>
          </a:xfrm>
        </p:spPr>
        <p:txBody>
          <a:bodyPr/>
          <a:lstStyle/>
          <a:p>
            <a:r>
              <a:rPr lang="en-GB" sz="2000" dirty="0">
                <a:solidFill>
                  <a:srgbClr val="002060"/>
                </a:solidFill>
              </a:rPr>
              <a:t>The </a:t>
            </a:r>
            <a:r>
              <a:rPr lang="en-GB" sz="2000" i="1" dirty="0">
                <a:solidFill>
                  <a:srgbClr val="002060"/>
                </a:solidFill>
              </a:rPr>
              <a:t>Service Manager </a:t>
            </a:r>
            <a:r>
              <a:rPr lang="en-GB" sz="2000" dirty="0">
                <a:solidFill>
                  <a:srgbClr val="002060"/>
                </a:solidFill>
              </a:rPr>
              <a:t>is a named individual in the Contract Data Part One, responsible for all aspects of the contract. </a:t>
            </a:r>
          </a:p>
          <a:p>
            <a:endParaRPr lang="en-GB" dirty="0">
              <a:solidFill>
                <a:srgbClr val="002060"/>
              </a:solidFill>
            </a:endParaRPr>
          </a:p>
        </p:txBody>
      </p:sp>
    </p:spTree>
    <p:extLst>
      <p:ext uri="{BB962C8B-B14F-4D97-AF65-F5344CB8AC3E}">
        <p14:creationId xmlns:p14="http://schemas.microsoft.com/office/powerpoint/2010/main" val="2821888276"/>
      </p:ext>
    </p:extLst>
  </p:cSld>
  <p:clrMapOvr>
    <a:masterClrMapping/>
  </p:clrMapOvr>
  <p:transition spd="slow">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3C89-7058-4334-BFE4-8EE838085D0F}"/>
              </a:ext>
            </a:extLst>
          </p:cNvPr>
          <p:cNvSpPr>
            <a:spLocks noGrp="1"/>
          </p:cNvSpPr>
          <p:nvPr>
            <p:ph type="title"/>
          </p:nvPr>
        </p:nvSpPr>
        <p:spPr/>
        <p:txBody>
          <a:bodyPr/>
          <a:lstStyle/>
          <a:p>
            <a:r>
              <a:rPr lang="en-GB" i="1" dirty="0"/>
              <a:t>Supply Manager</a:t>
            </a:r>
          </a:p>
        </p:txBody>
      </p:sp>
      <p:pic>
        <p:nvPicPr>
          <p:cNvPr id="16" name="Graphic 15" descr="Document with solid fill">
            <a:extLst>
              <a:ext uri="{FF2B5EF4-FFF2-40B4-BE49-F238E27FC236}">
                <a16:creationId xmlns:a16="http://schemas.microsoft.com/office/drawing/2014/main" id="{C81EBF83-B816-4E10-9CED-51FAD13A4C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17" name="TextBox 16">
            <a:extLst>
              <a:ext uri="{FF2B5EF4-FFF2-40B4-BE49-F238E27FC236}">
                <a16:creationId xmlns:a16="http://schemas.microsoft.com/office/drawing/2014/main" id="{BDFA3F0C-5008-4FB2-882F-0E47BF318FE5}"/>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SC  </a:t>
            </a:r>
          </a:p>
        </p:txBody>
      </p:sp>
      <p:sp>
        <p:nvSpPr>
          <p:cNvPr id="9" name="TextBox 8">
            <a:extLst>
              <a:ext uri="{FF2B5EF4-FFF2-40B4-BE49-F238E27FC236}">
                <a16:creationId xmlns:a16="http://schemas.microsoft.com/office/drawing/2014/main" id="{D60ACB71-281F-9CAC-3145-5C1AABD840EC}"/>
              </a:ext>
            </a:extLst>
          </p:cNvPr>
          <p:cNvSpPr txBox="1"/>
          <p:nvPr/>
        </p:nvSpPr>
        <p:spPr>
          <a:xfrm>
            <a:off x="730439" y="6228894"/>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graphicFrame>
        <p:nvGraphicFramePr>
          <p:cNvPr id="7" name="Table 4">
            <a:extLst>
              <a:ext uri="{FF2B5EF4-FFF2-40B4-BE49-F238E27FC236}">
                <a16:creationId xmlns:a16="http://schemas.microsoft.com/office/drawing/2014/main" id="{EB50A7EC-4ED5-D983-5964-068903E91010}"/>
              </a:ext>
            </a:extLst>
          </p:cNvPr>
          <p:cNvGraphicFramePr>
            <a:graphicFrameLocks noGrp="1"/>
          </p:cNvGraphicFramePr>
          <p:nvPr/>
        </p:nvGraphicFramePr>
        <p:xfrm>
          <a:off x="550862" y="2028221"/>
          <a:ext cx="11090275" cy="3976973"/>
        </p:xfrm>
        <a:graphic>
          <a:graphicData uri="http://schemas.openxmlformats.org/drawingml/2006/table">
            <a:tbl>
              <a:tblPr firstRow="1" bandRow="1">
                <a:tableStyleId>{5C22544A-7EE6-4342-B048-85BDC9FD1C3A}</a:tableStyleId>
              </a:tblPr>
              <a:tblGrid>
                <a:gridCol w="1662573">
                  <a:extLst>
                    <a:ext uri="{9D8B030D-6E8A-4147-A177-3AD203B41FA5}">
                      <a16:colId xmlns:a16="http://schemas.microsoft.com/office/drawing/2014/main" val="1594411080"/>
                    </a:ext>
                  </a:extLst>
                </a:gridCol>
                <a:gridCol w="1662573">
                  <a:extLst>
                    <a:ext uri="{9D8B030D-6E8A-4147-A177-3AD203B41FA5}">
                      <a16:colId xmlns:a16="http://schemas.microsoft.com/office/drawing/2014/main" val="2045551475"/>
                    </a:ext>
                  </a:extLst>
                </a:gridCol>
                <a:gridCol w="1662573">
                  <a:extLst>
                    <a:ext uri="{9D8B030D-6E8A-4147-A177-3AD203B41FA5}">
                      <a16:colId xmlns:a16="http://schemas.microsoft.com/office/drawing/2014/main" val="2685782068"/>
                    </a:ext>
                  </a:extLst>
                </a:gridCol>
                <a:gridCol w="2609038">
                  <a:extLst>
                    <a:ext uri="{9D8B030D-6E8A-4147-A177-3AD203B41FA5}">
                      <a16:colId xmlns:a16="http://schemas.microsoft.com/office/drawing/2014/main" val="3970409688"/>
                    </a:ext>
                  </a:extLst>
                </a:gridCol>
                <a:gridCol w="1488265">
                  <a:extLst>
                    <a:ext uri="{9D8B030D-6E8A-4147-A177-3AD203B41FA5}">
                      <a16:colId xmlns:a16="http://schemas.microsoft.com/office/drawing/2014/main" val="1254731607"/>
                    </a:ext>
                  </a:extLst>
                </a:gridCol>
                <a:gridCol w="2005253">
                  <a:extLst>
                    <a:ext uri="{9D8B030D-6E8A-4147-A177-3AD203B41FA5}">
                      <a16:colId xmlns:a16="http://schemas.microsoft.com/office/drawing/2014/main" val="2136287612"/>
                    </a:ext>
                  </a:extLst>
                </a:gridCol>
              </a:tblGrid>
              <a:tr h="715613">
                <a:tc>
                  <a:txBody>
                    <a:bodyPr/>
                    <a:lstStyle/>
                    <a:p>
                      <a:r>
                        <a:rPr lang="en-GB" sz="1600" dirty="0">
                          <a:solidFill>
                            <a:schemeClr val="bg1"/>
                          </a:solidFill>
                          <a:latin typeface="Arial" panose="020B0604020202020204" pitchFamily="34" charset="0"/>
                          <a:cs typeface="Arial" panose="020B0604020202020204" pitchFamily="34" charset="0"/>
                        </a:rPr>
                        <a:t>General Duties </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Plan</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Quality</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Change Management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Payment</a:t>
                      </a:r>
                    </a:p>
                  </a:txBody>
                  <a:tcPr>
                    <a:solidFill>
                      <a:srgbClr val="002E5F"/>
                    </a:solidFill>
                  </a:tcPr>
                </a:tc>
                <a:tc>
                  <a:txBody>
                    <a:bodyPr/>
                    <a:lstStyle/>
                    <a:p>
                      <a:r>
                        <a:rPr lang="en-GB" sz="1600" dirty="0">
                          <a:solidFill>
                            <a:schemeClr val="bg1"/>
                          </a:solidFill>
                          <a:latin typeface="Arial" panose="020B0604020202020204" pitchFamily="34" charset="0"/>
                          <a:cs typeface="Arial" panose="020B0604020202020204" pitchFamily="34" charset="0"/>
                        </a:rPr>
                        <a:t>Risk Management </a:t>
                      </a:r>
                    </a:p>
                  </a:txBody>
                  <a:tcPr>
                    <a:solidFill>
                      <a:srgbClr val="002E5F"/>
                    </a:solidFill>
                  </a:tcPr>
                </a:tc>
                <a:extLst>
                  <a:ext uri="{0D108BD9-81ED-4DB2-BD59-A6C34878D82A}">
                    <a16:rowId xmlns:a16="http://schemas.microsoft.com/office/drawing/2014/main" val="1673704800"/>
                  </a:ext>
                </a:extLst>
              </a:tr>
              <a:tr h="3199060">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Act as stated in the contract and in a spirit of mutual trust and cooperation (clause 10.2).</a:t>
                      </a:r>
                    </a:p>
                    <a:p>
                      <a:pPr marL="0" indent="0">
                        <a:buClr>
                          <a:srgbClr val="009FD7"/>
                        </a:buClr>
                        <a:buFont typeface="Arial" panose="020B0604020202020204" pitchFamily="34" charset="0"/>
                        <a:buNone/>
                      </a:pPr>
                      <a:endParaRPr lang="en-GB" sz="160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Communicate and issue documents as required by the contract.</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Monitors the delivery of the  </a:t>
                      </a:r>
                      <a:r>
                        <a:rPr lang="en-GB" sz="1600" i="1" dirty="0">
                          <a:solidFill>
                            <a:srgbClr val="002060"/>
                          </a:solidFill>
                          <a:latin typeface="Arial" panose="020B0604020202020204" pitchFamily="34" charset="0"/>
                          <a:cs typeface="Arial" panose="020B0604020202020204" pitchFamily="34" charset="0"/>
                        </a:rPr>
                        <a:t>Supplier’s </a:t>
                      </a:r>
                      <a:r>
                        <a:rPr lang="en-GB" sz="1600" i="0" dirty="0">
                          <a:solidFill>
                            <a:srgbClr val="002060"/>
                          </a:solidFill>
                          <a:latin typeface="Arial" panose="020B0604020202020204" pitchFamily="34" charset="0"/>
                          <a:cs typeface="Arial" panose="020B0604020202020204" pitchFamily="34" charset="0"/>
                        </a:rPr>
                        <a:t>plan.</a:t>
                      </a: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Review and accept plan submissions.</a:t>
                      </a:r>
                    </a:p>
                  </a:txBody>
                  <a:tcPr>
                    <a:solidFill>
                      <a:schemeClr val="bg2"/>
                    </a:solidFill>
                  </a:tcPr>
                </a:tc>
                <a:tc>
                  <a:txBody>
                    <a:bodyPr/>
                    <a:lstStyle/>
                    <a:p>
                      <a:pPr marL="0" indent="0">
                        <a:buClr>
                          <a:srgbClr val="009FD7"/>
                        </a:buClr>
                        <a:buFont typeface="Arial" panose="020B0604020202020204" pitchFamily="34" charset="0"/>
                        <a:buNone/>
                      </a:pPr>
                      <a:r>
                        <a:rPr lang="en-GB" sz="1600" b="1" dirty="0">
                          <a:solidFill>
                            <a:srgbClr val="002060"/>
                          </a:solidFill>
                          <a:latin typeface="Arial" panose="020B0604020202020204" pitchFamily="34" charset="0"/>
                          <a:cs typeface="Arial" panose="020B0604020202020204" pitchFamily="34" charset="0"/>
                        </a:rPr>
                        <a:t>Notify the </a:t>
                      </a:r>
                      <a:r>
                        <a:rPr lang="en-GB" sz="1600" b="1" i="1" dirty="0">
                          <a:solidFill>
                            <a:srgbClr val="002060"/>
                          </a:solidFill>
                          <a:latin typeface="Arial" panose="020B0604020202020204" pitchFamily="34" charset="0"/>
                          <a:cs typeface="Arial" panose="020B0604020202020204" pitchFamily="34" charset="0"/>
                        </a:rPr>
                        <a:t>Supplier </a:t>
                      </a:r>
                      <a:r>
                        <a:rPr lang="en-GB" sz="1600" b="1" i="0" dirty="0">
                          <a:solidFill>
                            <a:srgbClr val="002060"/>
                          </a:solidFill>
                          <a:latin typeface="Arial" panose="020B0604020202020204" pitchFamily="34" charset="0"/>
                          <a:cs typeface="Arial" panose="020B0604020202020204" pitchFamily="34" charset="0"/>
                        </a:rPr>
                        <a:t>of </a:t>
                      </a:r>
                      <a:r>
                        <a:rPr lang="en-GB" sz="1600" b="1" dirty="0">
                          <a:solidFill>
                            <a:srgbClr val="002060"/>
                          </a:solidFill>
                          <a:latin typeface="Arial" panose="020B0604020202020204" pitchFamily="34" charset="0"/>
                          <a:cs typeface="Arial" panose="020B0604020202020204" pitchFamily="34" charset="0"/>
                        </a:rPr>
                        <a:t>Defects.</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Manage the compensation event process to ensure the </a:t>
                      </a:r>
                      <a:r>
                        <a:rPr lang="en-GB" sz="1600" i="1" dirty="0">
                          <a:solidFill>
                            <a:srgbClr val="002060"/>
                          </a:solidFill>
                          <a:latin typeface="Arial" panose="020B0604020202020204" pitchFamily="34" charset="0"/>
                          <a:cs typeface="Arial" panose="020B0604020202020204" pitchFamily="34" charset="0"/>
                        </a:rPr>
                        <a:t>Supplier </a:t>
                      </a:r>
                      <a:r>
                        <a:rPr lang="en-GB" sz="1600" dirty="0">
                          <a:solidFill>
                            <a:srgbClr val="002060"/>
                          </a:solidFill>
                          <a:latin typeface="Arial" panose="020B0604020202020204" pitchFamily="34" charset="0"/>
                          <a:cs typeface="Arial" panose="020B0604020202020204" pitchFamily="34" charset="0"/>
                        </a:rPr>
                        <a:t>is compensated for any </a:t>
                      </a:r>
                      <a:r>
                        <a:rPr lang="en-GB" sz="1600" i="1" dirty="0">
                          <a:solidFill>
                            <a:srgbClr val="002060"/>
                          </a:solidFill>
                          <a:latin typeface="Arial" panose="020B0604020202020204" pitchFamily="34" charset="0"/>
                          <a:cs typeface="Arial" panose="020B0604020202020204" pitchFamily="34" charset="0"/>
                        </a:rPr>
                        <a:t>Purchaser-</a:t>
                      </a:r>
                      <a:r>
                        <a:rPr lang="en-GB" sz="1600" i="0" dirty="0">
                          <a:solidFill>
                            <a:srgbClr val="002060"/>
                          </a:solidFill>
                          <a:latin typeface="Arial" panose="020B0604020202020204" pitchFamily="34" charset="0"/>
                          <a:cs typeface="Arial" panose="020B0604020202020204" pitchFamily="34" charset="0"/>
                        </a:rPr>
                        <a:t>initiated change about the </a:t>
                      </a:r>
                      <a:r>
                        <a:rPr lang="en-GB" sz="1600" i="1" dirty="0">
                          <a:solidFill>
                            <a:srgbClr val="002060"/>
                          </a:solidFill>
                          <a:latin typeface="Arial" panose="020B0604020202020204" pitchFamily="34" charset="0"/>
                          <a:cs typeface="Arial" panose="020B0604020202020204" pitchFamily="34" charset="0"/>
                        </a:rPr>
                        <a:t>goods </a:t>
                      </a:r>
                      <a:r>
                        <a:rPr lang="en-GB" sz="1600" i="0" dirty="0">
                          <a:solidFill>
                            <a:srgbClr val="002060"/>
                          </a:solidFill>
                          <a:latin typeface="Arial" panose="020B0604020202020204" pitchFamily="34" charset="0"/>
                          <a:cs typeface="Arial" panose="020B0604020202020204" pitchFamily="34" charset="0"/>
                        </a:rPr>
                        <a:t>and </a:t>
                      </a:r>
                      <a:r>
                        <a:rPr lang="en-GB" sz="1600" i="1" dirty="0">
                          <a:solidFill>
                            <a:srgbClr val="002060"/>
                          </a:solidFill>
                          <a:latin typeface="Arial" panose="020B0604020202020204" pitchFamily="34" charset="0"/>
                          <a:cs typeface="Arial" panose="020B0604020202020204" pitchFamily="34" charset="0"/>
                        </a:rPr>
                        <a:t>services.</a:t>
                      </a:r>
                    </a:p>
                    <a:p>
                      <a:pPr marL="0" indent="0">
                        <a:buClr>
                          <a:srgbClr val="009FD7"/>
                        </a:buClr>
                        <a:buFont typeface="Arial" panose="020B0604020202020204" pitchFamily="34" charset="0"/>
                        <a:buNone/>
                      </a:pPr>
                      <a:endParaRPr lang="en-GB" sz="1600" i="1"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Ensure that the </a:t>
                      </a:r>
                      <a:r>
                        <a:rPr lang="en-GB" sz="1600" i="1" dirty="0">
                          <a:solidFill>
                            <a:srgbClr val="002060"/>
                          </a:solidFill>
                          <a:latin typeface="Arial" panose="020B0604020202020204" pitchFamily="34" charset="0"/>
                          <a:cs typeface="Arial" panose="020B0604020202020204" pitchFamily="34" charset="0"/>
                        </a:rPr>
                        <a:t>Supplier </a:t>
                      </a:r>
                      <a:r>
                        <a:rPr lang="en-GB" sz="1600" i="0" dirty="0">
                          <a:solidFill>
                            <a:srgbClr val="002060"/>
                          </a:solidFill>
                          <a:latin typeface="Arial" panose="020B0604020202020204" pitchFamily="34" charset="0"/>
                          <a:cs typeface="Arial" panose="020B0604020202020204" pitchFamily="34" charset="0"/>
                        </a:rPr>
                        <a:t>notifies compensation events timeously so that the </a:t>
                      </a:r>
                      <a:r>
                        <a:rPr lang="en-GB" sz="1600" i="1" dirty="0">
                          <a:solidFill>
                            <a:srgbClr val="002060"/>
                          </a:solidFill>
                          <a:latin typeface="Arial" panose="020B0604020202020204" pitchFamily="34" charset="0"/>
                          <a:cs typeface="Arial" panose="020B0604020202020204" pitchFamily="34" charset="0"/>
                        </a:rPr>
                        <a:t>Purchaser </a:t>
                      </a:r>
                      <a:r>
                        <a:rPr lang="en-GB" sz="1600" i="0" dirty="0">
                          <a:solidFill>
                            <a:srgbClr val="002060"/>
                          </a:solidFill>
                          <a:latin typeface="Arial" panose="020B0604020202020204" pitchFamily="34" charset="0"/>
                          <a:cs typeface="Arial" panose="020B0604020202020204" pitchFamily="34" charset="0"/>
                        </a:rPr>
                        <a:t>is not disadvantaged.</a:t>
                      </a:r>
                      <a:endParaRPr lang="en-GB" sz="1600" dirty="0">
                        <a:solidFill>
                          <a:srgbClr val="002060"/>
                        </a:solidFill>
                        <a:latin typeface="Arial" panose="020B0604020202020204" pitchFamily="34" charset="0"/>
                        <a:cs typeface="Arial" panose="020B0604020202020204" pitchFamily="34" charset="0"/>
                      </a:endParaRP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Assess payment after each </a:t>
                      </a:r>
                      <a:r>
                        <a:rPr lang="en-GB" sz="1600" i="1" dirty="0">
                          <a:solidFill>
                            <a:srgbClr val="002060"/>
                          </a:solidFill>
                          <a:latin typeface="Arial" panose="020B0604020202020204" pitchFamily="34" charset="0"/>
                          <a:cs typeface="Arial" panose="020B0604020202020204" pitchFamily="34" charset="0"/>
                        </a:rPr>
                        <a:t>assessment interval.</a:t>
                      </a:r>
                    </a:p>
                    <a:p>
                      <a:pPr marL="0" indent="0">
                        <a:buClr>
                          <a:srgbClr val="009FD7"/>
                        </a:buClr>
                        <a:buFont typeface="Arial" panose="020B0604020202020204" pitchFamily="34" charset="0"/>
                        <a:buNone/>
                      </a:pPr>
                      <a:endParaRPr lang="en-GB" sz="1600" i="1" dirty="0">
                        <a:solidFill>
                          <a:srgbClr val="002060"/>
                        </a:solidFill>
                        <a:latin typeface="Arial" panose="020B0604020202020204" pitchFamily="34" charset="0"/>
                        <a:cs typeface="Arial" panose="020B0604020202020204" pitchFamily="34" charset="0"/>
                      </a:endParaRPr>
                    </a:p>
                    <a:p>
                      <a:pPr marL="0" indent="0">
                        <a:buClr>
                          <a:srgbClr val="009FD7"/>
                        </a:buClr>
                        <a:buFont typeface="Arial" panose="020B0604020202020204" pitchFamily="34" charset="0"/>
                        <a:buNone/>
                      </a:pPr>
                      <a:r>
                        <a:rPr lang="en-GB" sz="1600" i="0" dirty="0">
                          <a:solidFill>
                            <a:srgbClr val="002060"/>
                          </a:solidFill>
                          <a:latin typeface="Arial" panose="020B0604020202020204" pitchFamily="34" charset="0"/>
                          <a:cs typeface="Arial" panose="020B0604020202020204" pitchFamily="34" charset="0"/>
                        </a:rPr>
                        <a:t>Assess and certify the final amount due.</a:t>
                      </a:r>
                    </a:p>
                  </a:txBody>
                  <a:tcPr>
                    <a:solidFill>
                      <a:schemeClr val="bg2"/>
                    </a:solidFill>
                  </a:tcPr>
                </a:tc>
                <a:tc>
                  <a:txBody>
                    <a:bodyPr/>
                    <a:lstStyle/>
                    <a:p>
                      <a:pPr marL="0" indent="0">
                        <a:buClr>
                          <a:srgbClr val="009FD7"/>
                        </a:buClr>
                        <a:buFont typeface="Arial" panose="020B0604020202020204" pitchFamily="34" charset="0"/>
                        <a:buNone/>
                      </a:pPr>
                      <a:r>
                        <a:rPr lang="en-GB" sz="1600" dirty="0">
                          <a:solidFill>
                            <a:srgbClr val="002060"/>
                          </a:solidFill>
                          <a:latin typeface="Arial" panose="020B0604020202020204" pitchFamily="34" charset="0"/>
                          <a:cs typeface="Arial" panose="020B0604020202020204" pitchFamily="34" charset="0"/>
                        </a:rPr>
                        <a:t>Use and encourage the </a:t>
                      </a:r>
                      <a:r>
                        <a:rPr lang="en-GB" sz="1600" i="1" dirty="0">
                          <a:solidFill>
                            <a:srgbClr val="002060"/>
                          </a:solidFill>
                          <a:latin typeface="Arial" panose="020B0604020202020204" pitchFamily="34" charset="0"/>
                          <a:cs typeface="Arial" panose="020B0604020202020204" pitchFamily="34" charset="0"/>
                        </a:rPr>
                        <a:t>Supplier </a:t>
                      </a:r>
                      <a:r>
                        <a:rPr lang="en-GB" sz="1600" i="0" dirty="0">
                          <a:solidFill>
                            <a:srgbClr val="002060"/>
                          </a:solidFill>
                          <a:latin typeface="Arial" panose="020B0604020202020204" pitchFamily="34" charset="0"/>
                          <a:cs typeface="Arial" panose="020B0604020202020204" pitchFamily="34" charset="0"/>
                        </a:rPr>
                        <a:t>to use the early warning process to help identify and manage risk.</a:t>
                      </a:r>
                    </a:p>
                    <a:p>
                      <a:pPr marL="0" indent="0">
                        <a:buClr>
                          <a:srgbClr val="009FD7"/>
                        </a:buClr>
                        <a:buFont typeface="Arial" panose="020B0604020202020204" pitchFamily="34" charset="0"/>
                        <a:buNone/>
                      </a:pPr>
                      <a:endParaRPr lang="en-GB" sz="1600" i="0" dirty="0">
                        <a:solidFill>
                          <a:srgbClr val="002060"/>
                        </a:solidFill>
                        <a:latin typeface="Arial" panose="020B0604020202020204" pitchFamily="34" charset="0"/>
                        <a:cs typeface="Arial" panose="020B0604020202020204" pitchFamily="34" charset="0"/>
                      </a:endParaRPr>
                    </a:p>
                  </a:txBody>
                  <a:tcPr>
                    <a:solidFill>
                      <a:schemeClr val="bg2"/>
                    </a:solidFill>
                  </a:tcPr>
                </a:tc>
                <a:extLst>
                  <a:ext uri="{0D108BD9-81ED-4DB2-BD59-A6C34878D82A}">
                    <a16:rowId xmlns:a16="http://schemas.microsoft.com/office/drawing/2014/main" val="4047098186"/>
                  </a:ext>
                </a:extLst>
              </a:tr>
            </a:tbl>
          </a:graphicData>
        </a:graphic>
      </p:graphicFrame>
      <p:sp>
        <p:nvSpPr>
          <p:cNvPr id="10" name="Content Placeholder 2">
            <a:extLst>
              <a:ext uri="{FF2B5EF4-FFF2-40B4-BE49-F238E27FC236}">
                <a16:creationId xmlns:a16="http://schemas.microsoft.com/office/drawing/2014/main" id="{DA776A10-560F-5EAC-2B6E-4D8C85C32E1F}"/>
              </a:ext>
            </a:extLst>
          </p:cNvPr>
          <p:cNvSpPr>
            <a:spLocks noGrp="1"/>
          </p:cNvSpPr>
          <p:nvPr>
            <p:ph idx="1"/>
          </p:nvPr>
        </p:nvSpPr>
        <p:spPr>
          <a:xfrm>
            <a:off x="479709" y="1329500"/>
            <a:ext cx="11090275" cy="808039"/>
          </a:xfrm>
        </p:spPr>
        <p:txBody>
          <a:bodyPr>
            <a:normAutofit/>
          </a:bodyPr>
          <a:lstStyle/>
          <a:p>
            <a:r>
              <a:rPr lang="en-GB" sz="2000" dirty="0">
                <a:solidFill>
                  <a:srgbClr val="002060"/>
                </a:solidFill>
              </a:rPr>
              <a:t>The </a:t>
            </a:r>
            <a:r>
              <a:rPr lang="en-GB" sz="2000" i="1" dirty="0">
                <a:solidFill>
                  <a:srgbClr val="002060"/>
                </a:solidFill>
              </a:rPr>
              <a:t>Service Manage </a:t>
            </a:r>
            <a:r>
              <a:rPr lang="en-GB" sz="2000" dirty="0">
                <a:solidFill>
                  <a:srgbClr val="002060"/>
                </a:solidFill>
              </a:rPr>
              <a:t>is a named individual in the Contract Data Part One, responsible for all aspects of the contract. </a:t>
            </a:r>
          </a:p>
          <a:p>
            <a:pPr marL="0" indent="0">
              <a:buNone/>
            </a:pPr>
            <a:endParaRPr lang="en-GB" dirty="0">
              <a:solidFill>
                <a:srgbClr val="002060"/>
              </a:solidFill>
            </a:endParaRPr>
          </a:p>
        </p:txBody>
      </p:sp>
    </p:spTree>
    <p:extLst>
      <p:ext uri="{BB962C8B-B14F-4D97-AF65-F5344CB8AC3E}">
        <p14:creationId xmlns:p14="http://schemas.microsoft.com/office/powerpoint/2010/main" val="3669667243"/>
      </p:ext>
    </p:extLst>
  </p:cSld>
  <p:clrMapOvr>
    <a:masterClrMapping/>
  </p:clrMapOvr>
  <p:transition spd="slow">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9AF91-C231-4AB2-807E-2F0C06D62CE1}"/>
              </a:ext>
            </a:extLst>
          </p:cNvPr>
          <p:cNvSpPr>
            <a:spLocks noGrp="1"/>
          </p:cNvSpPr>
          <p:nvPr>
            <p:ph type="title"/>
          </p:nvPr>
        </p:nvSpPr>
        <p:spPr/>
        <p:txBody>
          <a:bodyPr/>
          <a:lstStyle/>
          <a:p>
            <a:r>
              <a:rPr lang="en-GB" i="1" dirty="0"/>
              <a:t>Supervisor</a:t>
            </a:r>
          </a:p>
        </p:txBody>
      </p:sp>
      <p:sp>
        <p:nvSpPr>
          <p:cNvPr id="3" name="Content Placeholder 2">
            <a:extLst>
              <a:ext uri="{FF2B5EF4-FFF2-40B4-BE49-F238E27FC236}">
                <a16:creationId xmlns:a16="http://schemas.microsoft.com/office/drawing/2014/main" id="{5A17B29B-D12B-49CE-9684-15BC07D734FE}"/>
              </a:ext>
            </a:extLst>
          </p:cNvPr>
          <p:cNvSpPr>
            <a:spLocks noGrp="1"/>
          </p:cNvSpPr>
          <p:nvPr>
            <p:ph idx="1"/>
          </p:nvPr>
        </p:nvSpPr>
        <p:spPr>
          <a:xfrm>
            <a:off x="550863" y="1457933"/>
            <a:ext cx="11090275" cy="4492017"/>
          </a:xfrm>
        </p:spPr>
        <p:txBody>
          <a:bodyPr/>
          <a:lstStyle/>
          <a:p>
            <a:r>
              <a:rPr lang="en-GB" sz="2000" dirty="0">
                <a:solidFill>
                  <a:srgbClr val="002060"/>
                </a:solidFill>
              </a:rPr>
              <a:t>The </a:t>
            </a:r>
            <a:r>
              <a:rPr lang="en-GB" sz="2000" i="1" dirty="0">
                <a:solidFill>
                  <a:srgbClr val="002060"/>
                </a:solidFill>
              </a:rPr>
              <a:t>Supervisor </a:t>
            </a:r>
            <a:r>
              <a:rPr lang="en-GB" sz="2000" dirty="0">
                <a:solidFill>
                  <a:srgbClr val="002060"/>
                </a:solidFill>
              </a:rPr>
              <a:t>is a named individual in the Contract Data Part One.</a:t>
            </a:r>
          </a:p>
          <a:p>
            <a:r>
              <a:rPr lang="en-GB" sz="2000" dirty="0">
                <a:solidFill>
                  <a:srgbClr val="002060"/>
                </a:solidFill>
              </a:rPr>
              <a:t>The </a:t>
            </a:r>
            <a:r>
              <a:rPr lang="en-GB" sz="2000" i="1" dirty="0">
                <a:solidFill>
                  <a:srgbClr val="002060"/>
                </a:solidFill>
              </a:rPr>
              <a:t>Supervisor </a:t>
            </a:r>
            <a:r>
              <a:rPr lang="en-GB" sz="2000" dirty="0">
                <a:solidFill>
                  <a:srgbClr val="002060"/>
                </a:solidFill>
              </a:rPr>
              <a:t>ensures that the </a:t>
            </a:r>
            <a:r>
              <a:rPr lang="en-GB" sz="2000" i="1" dirty="0">
                <a:solidFill>
                  <a:srgbClr val="002060"/>
                </a:solidFill>
              </a:rPr>
              <a:t>Contractor </a:t>
            </a:r>
            <a:r>
              <a:rPr lang="en-GB" sz="2000" dirty="0">
                <a:solidFill>
                  <a:srgbClr val="002060"/>
                </a:solidFill>
              </a:rPr>
              <a:t>delivers what the </a:t>
            </a:r>
            <a:r>
              <a:rPr lang="en-GB" sz="2000" i="1" dirty="0">
                <a:solidFill>
                  <a:srgbClr val="002060"/>
                </a:solidFill>
              </a:rPr>
              <a:t>Client </a:t>
            </a:r>
            <a:r>
              <a:rPr lang="en-GB" sz="2000" dirty="0">
                <a:solidFill>
                  <a:srgbClr val="002060"/>
                </a:solidFill>
              </a:rPr>
              <a:t>has specified in the Scope and what is required by the </a:t>
            </a:r>
            <a:r>
              <a:rPr lang="en-GB" sz="2000" i="1" dirty="0">
                <a:solidFill>
                  <a:srgbClr val="002060"/>
                </a:solidFill>
              </a:rPr>
              <a:t>conditions of contract </a:t>
            </a:r>
            <a:r>
              <a:rPr lang="en-GB" sz="2000" dirty="0">
                <a:solidFill>
                  <a:srgbClr val="002060"/>
                </a:solidFill>
              </a:rPr>
              <a:t>and applicable law. </a:t>
            </a:r>
          </a:p>
          <a:p>
            <a:pPr marL="0" indent="0">
              <a:buNone/>
            </a:pPr>
            <a:endParaRPr lang="en-GB" dirty="0">
              <a:solidFill>
                <a:srgbClr val="002060"/>
              </a:solidFill>
            </a:endParaRPr>
          </a:p>
        </p:txBody>
      </p:sp>
      <p:graphicFrame>
        <p:nvGraphicFramePr>
          <p:cNvPr id="4" name="Table 4">
            <a:extLst>
              <a:ext uri="{FF2B5EF4-FFF2-40B4-BE49-F238E27FC236}">
                <a16:creationId xmlns:a16="http://schemas.microsoft.com/office/drawing/2014/main" id="{462635D1-8688-434F-BEE4-B65F3901995F}"/>
              </a:ext>
            </a:extLst>
          </p:cNvPr>
          <p:cNvGraphicFramePr>
            <a:graphicFrameLocks noGrp="1"/>
          </p:cNvGraphicFramePr>
          <p:nvPr/>
        </p:nvGraphicFramePr>
        <p:xfrm>
          <a:off x="550863" y="2733369"/>
          <a:ext cx="11090274" cy="3216582"/>
        </p:xfrm>
        <a:graphic>
          <a:graphicData uri="http://schemas.openxmlformats.org/drawingml/2006/table">
            <a:tbl>
              <a:tblPr firstRow="1" bandRow="1">
                <a:tableStyleId>{5C22544A-7EE6-4342-B048-85BDC9FD1C3A}</a:tableStyleId>
              </a:tblPr>
              <a:tblGrid>
                <a:gridCol w="3696758">
                  <a:extLst>
                    <a:ext uri="{9D8B030D-6E8A-4147-A177-3AD203B41FA5}">
                      <a16:colId xmlns:a16="http://schemas.microsoft.com/office/drawing/2014/main" val="45648643"/>
                    </a:ext>
                  </a:extLst>
                </a:gridCol>
                <a:gridCol w="3696758">
                  <a:extLst>
                    <a:ext uri="{9D8B030D-6E8A-4147-A177-3AD203B41FA5}">
                      <a16:colId xmlns:a16="http://schemas.microsoft.com/office/drawing/2014/main" val="2318958532"/>
                    </a:ext>
                  </a:extLst>
                </a:gridCol>
                <a:gridCol w="3696758">
                  <a:extLst>
                    <a:ext uri="{9D8B030D-6E8A-4147-A177-3AD203B41FA5}">
                      <a16:colId xmlns:a16="http://schemas.microsoft.com/office/drawing/2014/main" val="560557915"/>
                    </a:ext>
                  </a:extLst>
                </a:gridCol>
              </a:tblGrid>
              <a:tr h="406951">
                <a:tc>
                  <a:txBody>
                    <a:bodyPr/>
                    <a:lstStyle/>
                    <a:p>
                      <a:r>
                        <a:rPr lang="en-GB" sz="1600" b="1" kern="1200" dirty="0">
                          <a:solidFill>
                            <a:schemeClr val="lt1"/>
                          </a:solidFill>
                          <a:latin typeface="Arial" panose="020B0604020202020204" pitchFamily="34" charset="0"/>
                          <a:ea typeface="+mn-ea"/>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Defects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Tests and Inspections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2981297382"/>
                  </a:ext>
                </a:extLst>
              </a:tr>
              <a:tr h="2809631">
                <a:tc>
                  <a:txBody>
                    <a:bodyPr/>
                    <a:lstStyle/>
                    <a:p>
                      <a:r>
                        <a:rPr lang="en-GB" sz="1600" dirty="0">
                          <a:solidFill>
                            <a:srgbClr val="002060"/>
                          </a:solidFill>
                          <a:latin typeface="Arial" panose="020B0604020202020204" pitchFamily="34" charset="0"/>
                          <a:cs typeface="Arial" panose="020B0604020202020204" pitchFamily="34" charset="0"/>
                        </a:rPr>
                        <a:t>Act as stated in the contract and in a spirit of mutual trust and co-operation (clause 10.2).</a:t>
                      </a:r>
                    </a:p>
                    <a:p>
                      <a:endParaRPr lang="en-GB" sz="1600"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dirty="0">
                          <a:solidFill>
                            <a:srgbClr val="002060"/>
                          </a:solidFill>
                          <a:latin typeface="Arial" panose="020B0604020202020204" pitchFamily="34" charset="0"/>
                          <a:cs typeface="Arial" panose="020B0604020202020204" pitchFamily="34" charset="0"/>
                        </a:rPr>
                        <a:t>Communicate and issue documents as required by the ECC.</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GB" sz="1600"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dirty="0">
                          <a:solidFill>
                            <a:srgbClr val="002060"/>
                          </a:solidFill>
                          <a:latin typeface="Arial" panose="020B0604020202020204" pitchFamily="34" charset="0"/>
                          <a:cs typeface="Arial" panose="020B0604020202020204" pitchFamily="34" charset="0"/>
                        </a:rPr>
                        <a:t>Carries out duties formally delegated to them from the </a:t>
                      </a:r>
                      <a:r>
                        <a:rPr lang="en-GB" sz="1600" i="1" dirty="0">
                          <a:solidFill>
                            <a:srgbClr val="002060"/>
                          </a:solidFill>
                          <a:latin typeface="Arial" panose="020B0604020202020204" pitchFamily="34" charset="0"/>
                          <a:cs typeface="Arial" panose="020B0604020202020204" pitchFamily="34" charset="0"/>
                        </a:rPr>
                        <a:t>Project Manager, </a:t>
                      </a:r>
                      <a:r>
                        <a:rPr lang="en-GB" sz="1600" i="0" dirty="0">
                          <a:solidFill>
                            <a:srgbClr val="002060"/>
                          </a:solidFill>
                          <a:latin typeface="Arial" panose="020B0604020202020204" pitchFamily="34" charset="0"/>
                          <a:cs typeface="Arial" panose="020B0604020202020204" pitchFamily="34" charset="0"/>
                        </a:rPr>
                        <a:t>by the </a:t>
                      </a:r>
                      <a:r>
                        <a:rPr lang="en-GB" sz="1600" i="1" dirty="0">
                          <a:solidFill>
                            <a:srgbClr val="002060"/>
                          </a:solidFill>
                          <a:latin typeface="Arial" panose="020B0604020202020204" pitchFamily="34" charset="0"/>
                          <a:cs typeface="Arial" panose="020B0604020202020204" pitchFamily="34" charset="0"/>
                        </a:rPr>
                        <a:t>Project Manager.</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600" dirty="0">
                          <a:solidFill>
                            <a:srgbClr val="002060"/>
                          </a:solidFill>
                          <a:latin typeface="Arial" panose="020B0604020202020204" pitchFamily="34" charset="0"/>
                          <a:cs typeface="Arial" panose="020B0604020202020204" pitchFamily="34" charset="0"/>
                        </a:rPr>
                        <a:t>Notify Defects and carry out searches.</a:t>
                      </a:r>
                    </a:p>
                    <a:p>
                      <a:endParaRPr lang="en-GB" sz="1600" dirty="0">
                        <a:solidFill>
                          <a:srgbClr val="002060"/>
                        </a:solidFill>
                        <a:latin typeface="Arial" panose="020B0604020202020204" pitchFamily="34" charset="0"/>
                        <a:cs typeface="Arial" panose="020B0604020202020204" pitchFamily="34" charset="0"/>
                      </a:endParaRPr>
                    </a:p>
                    <a:p>
                      <a:r>
                        <a:rPr lang="en-GB" sz="1600" dirty="0">
                          <a:solidFill>
                            <a:srgbClr val="002060"/>
                          </a:solidFill>
                          <a:latin typeface="Arial" panose="020B0604020202020204" pitchFamily="34" charset="0"/>
                          <a:cs typeface="Arial" panose="020B0604020202020204" pitchFamily="34" charset="0"/>
                        </a:rPr>
                        <a:t>Issues the Defect Certificate to the </a:t>
                      </a:r>
                      <a:r>
                        <a:rPr lang="en-GB" sz="1600" i="1" dirty="0">
                          <a:solidFill>
                            <a:srgbClr val="002060"/>
                          </a:solidFill>
                          <a:latin typeface="Arial" panose="020B0604020202020204" pitchFamily="34" charset="0"/>
                          <a:cs typeface="Arial" panose="020B0604020202020204" pitchFamily="34" charset="0"/>
                        </a:rPr>
                        <a:t>Contractor </a:t>
                      </a:r>
                      <a:r>
                        <a:rPr lang="en-GB" sz="1600" i="0" dirty="0">
                          <a:solidFill>
                            <a:srgbClr val="002060"/>
                          </a:solidFill>
                          <a:latin typeface="Arial" panose="020B0604020202020204" pitchFamily="34" charset="0"/>
                          <a:cs typeface="Arial" panose="020B0604020202020204" pitchFamily="34" charset="0"/>
                        </a:rPr>
                        <a:t>and the </a:t>
                      </a:r>
                      <a:r>
                        <a:rPr lang="en-GB" sz="1600" i="1" dirty="0">
                          <a:solidFill>
                            <a:srgbClr val="002060"/>
                          </a:solidFill>
                          <a:latin typeface="Arial" panose="020B0604020202020204" pitchFamily="34" charset="0"/>
                          <a:cs typeface="Arial" panose="020B0604020202020204" pitchFamily="34" charset="0"/>
                        </a:rPr>
                        <a:t>Project Manager.</a:t>
                      </a:r>
                    </a:p>
                    <a:p>
                      <a:endParaRPr lang="en-GB" sz="1600" i="1" dirty="0">
                        <a:solidFill>
                          <a:srgbClr val="002060"/>
                        </a:solidFill>
                        <a:latin typeface="Arial" panose="020B0604020202020204" pitchFamily="34" charset="0"/>
                        <a:cs typeface="Arial" panose="020B0604020202020204" pitchFamily="34" charset="0"/>
                      </a:endParaRPr>
                    </a:p>
                    <a:p>
                      <a:r>
                        <a:rPr lang="en-GB" sz="1600" dirty="0">
                          <a:solidFill>
                            <a:srgbClr val="002060"/>
                          </a:solidFill>
                          <a:latin typeface="Arial" panose="020B0604020202020204" pitchFamily="34" charset="0"/>
                          <a:cs typeface="Arial" panose="020B0604020202020204" pitchFamily="34" charset="0"/>
                        </a:rPr>
                        <a:t>Take account of Defects at Completion and the </a:t>
                      </a:r>
                      <a:r>
                        <a:rPr lang="en-GB" sz="1600" i="1" dirty="0">
                          <a:solidFill>
                            <a:srgbClr val="002060"/>
                          </a:solidFill>
                          <a:latin typeface="Arial" panose="020B0604020202020204" pitchFamily="34" charset="0"/>
                          <a:cs typeface="Arial" panose="020B0604020202020204" pitchFamily="34" charset="0"/>
                        </a:rPr>
                        <a:t>defects date.</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600" dirty="0">
                          <a:solidFill>
                            <a:srgbClr val="002060"/>
                          </a:solidFill>
                          <a:latin typeface="Arial" panose="020B0604020202020204" pitchFamily="34" charset="0"/>
                          <a:cs typeface="Arial" panose="020B0604020202020204" pitchFamily="34" charset="0"/>
                        </a:rPr>
                        <a:t>Witness tests and inspections carried out by the </a:t>
                      </a:r>
                      <a:r>
                        <a:rPr lang="en-GB" sz="1600" i="1" dirty="0">
                          <a:solidFill>
                            <a:srgbClr val="002060"/>
                          </a:solidFill>
                          <a:latin typeface="Arial" panose="020B0604020202020204" pitchFamily="34" charset="0"/>
                          <a:cs typeface="Arial" panose="020B0604020202020204" pitchFamily="34" charset="0"/>
                        </a:rPr>
                        <a:t>Contractor.</a:t>
                      </a:r>
                    </a:p>
                    <a:p>
                      <a:endParaRPr lang="en-GB" sz="1600" i="1" dirty="0">
                        <a:solidFill>
                          <a:srgbClr val="002060"/>
                        </a:solidFill>
                        <a:latin typeface="Arial" panose="020B0604020202020204" pitchFamily="34" charset="0"/>
                        <a:cs typeface="Arial" panose="020B060402020202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en-GB" sz="1600" i="0" dirty="0">
                          <a:solidFill>
                            <a:srgbClr val="002060"/>
                          </a:solidFill>
                          <a:latin typeface="Arial" panose="020B0604020202020204" pitchFamily="34" charset="0"/>
                          <a:cs typeface="Arial" panose="020B0604020202020204" pitchFamily="34" charset="0"/>
                        </a:rPr>
                        <a:t>Monitor the quality of work on site.</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GB" sz="1600" i="0" dirty="0">
                        <a:solidFill>
                          <a:srgbClr val="002060"/>
                        </a:solidFill>
                        <a:latin typeface="Arial" panose="020B0604020202020204" pitchFamily="34" charset="0"/>
                        <a:cs typeface="Arial" panose="020B0604020202020204" pitchFamily="34" charset="0"/>
                      </a:endParaRPr>
                    </a:p>
                    <a:p>
                      <a:r>
                        <a:rPr lang="en-GB" sz="1600" i="0" dirty="0">
                          <a:solidFill>
                            <a:srgbClr val="002060"/>
                          </a:solidFill>
                          <a:latin typeface="Arial" panose="020B0604020202020204" pitchFamily="34" charset="0"/>
                          <a:cs typeface="Arial" panose="020B0604020202020204" pitchFamily="34" charset="0"/>
                        </a:rPr>
                        <a:t>Carry out </a:t>
                      </a:r>
                      <a:r>
                        <a:rPr lang="en-GB" sz="1600" i="1" dirty="0">
                          <a:solidFill>
                            <a:srgbClr val="002060"/>
                          </a:solidFill>
                          <a:latin typeface="Arial" panose="020B0604020202020204" pitchFamily="34" charset="0"/>
                          <a:cs typeface="Arial" panose="020B0604020202020204" pitchFamily="34" charset="0"/>
                        </a:rPr>
                        <a:t>Supervisor </a:t>
                      </a:r>
                      <a:r>
                        <a:rPr lang="en-GB" sz="1600" i="0" dirty="0">
                          <a:solidFill>
                            <a:srgbClr val="002060"/>
                          </a:solidFill>
                          <a:latin typeface="Arial" panose="020B0604020202020204" pitchFamily="34" charset="0"/>
                          <a:cs typeface="Arial" panose="020B0604020202020204" pitchFamily="34" charset="0"/>
                        </a:rPr>
                        <a:t>tests and inspections and notify the </a:t>
                      </a:r>
                      <a:r>
                        <a:rPr lang="en-GB" sz="1600" i="1" dirty="0">
                          <a:solidFill>
                            <a:srgbClr val="002060"/>
                          </a:solidFill>
                          <a:latin typeface="Arial" panose="020B0604020202020204" pitchFamily="34" charset="0"/>
                          <a:cs typeface="Arial" panose="020B0604020202020204" pitchFamily="34" charset="0"/>
                        </a:rPr>
                        <a:t>Contractor </a:t>
                      </a:r>
                      <a:r>
                        <a:rPr lang="en-GB" sz="1600" i="0" dirty="0">
                          <a:solidFill>
                            <a:srgbClr val="002060"/>
                          </a:solidFill>
                          <a:latin typeface="Arial" panose="020B0604020202020204" pitchFamily="34" charset="0"/>
                          <a:cs typeface="Arial" panose="020B0604020202020204" pitchFamily="34" charset="0"/>
                        </a:rPr>
                        <a:t>of the results.</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028554385"/>
                  </a:ext>
                </a:extLst>
              </a:tr>
            </a:tbl>
          </a:graphicData>
        </a:graphic>
      </p:graphicFrame>
      <p:pic>
        <p:nvPicPr>
          <p:cNvPr id="7" name="Graphic 6" descr="Document with solid fill">
            <a:extLst>
              <a:ext uri="{FF2B5EF4-FFF2-40B4-BE49-F238E27FC236}">
                <a16:creationId xmlns:a16="http://schemas.microsoft.com/office/drawing/2014/main" id="{4B916C61-2E93-4083-A1B7-83A4C92060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8" name="TextBox 7">
            <a:extLst>
              <a:ext uri="{FF2B5EF4-FFF2-40B4-BE49-F238E27FC236}">
                <a16:creationId xmlns:a16="http://schemas.microsoft.com/office/drawing/2014/main" id="{48529481-9171-4E84-A1F4-9A78A1F087C2}"/>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a:t>
            </a:r>
          </a:p>
        </p:txBody>
      </p:sp>
      <p:sp>
        <p:nvSpPr>
          <p:cNvPr id="10" name="TextBox 9">
            <a:extLst>
              <a:ext uri="{FF2B5EF4-FFF2-40B4-BE49-F238E27FC236}">
                <a16:creationId xmlns:a16="http://schemas.microsoft.com/office/drawing/2014/main" id="{6B568F03-3416-4B6F-C822-D1F5D2F2D0F8}"/>
              </a:ext>
            </a:extLst>
          </p:cNvPr>
          <p:cNvSpPr txBox="1"/>
          <p:nvPr/>
        </p:nvSpPr>
        <p:spPr>
          <a:xfrm>
            <a:off x="3795201" y="6323597"/>
            <a:ext cx="3625801"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a:t>
            </a:r>
          </a:p>
        </p:txBody>
      </p:sp>
    </p:spTree>
    <p:extLst>
      <p:ext uri="{BB962C8B-B14F-4D97-AF65-F5344CB8AC3E}">
        <p14:creationId xmlns:p14="http://schemas.microsoft.com/office/powerpoint/2010/main" val="1849807784"/>
      </p:ext>
    </p:extLst>
  </p:cSld>
  <p:clrMapOvr>
    <a:masterClrMapping/>
  </p:clrMapOvr>
  <p:transition spd="slow">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A0FD-1057-41AC-9B2A-13CAF3582CF8}"/>
              </a:ext>
            </a:extLst>
          </p:cNvPr>
          <p:cNvSpPr>
            <a:spLocks noGrp="1"/>
          </p:cNvSpPr>
          <p:nvPr>
            <p:ph type="title"/>
          </p:nvPr>
        </p:nvSpPr>
        <p:spPr/>
        <p:txBody>
          <a:bodyPr/>
          <a:lstStyle/>
          <a:p>
            <a:r>
              <a:rPr lang="en-GB" dirty="0"/>
              <a:t>Delegation</a:t>
            </a:r>
          </a:p>
        </p:txBody>
      </p:sp>
      <p:sp>
        <p:nvSpPr>
          <p:cNvPr id="3" name="Content Placeholder 2">
            <a:extLst>
              <a:ext uri="{FF2B5EF4-FFF2-40B4-BE49-F238E27FC236}">
                <a16:creationId xmlns:a16="http://schemas.microsoft.com/office/drawing/2014/main" id="{7CEDA8DA-0249-4737-8BB8-A0B4A84F9B6D}"/>
              </a:ext>
            </a:extLst>
          </p:cNvPr>
          <p:cNvSpPr>
            <a:spLocks noGrp="1"/>
          </p:cNvSpPr>
          <p:nvPr>
            <p:ph idx="1"/>
          </p:nvPr>
        </p:nvSpPr>
        <p:spPr>
          <a:xfrm>
            <a:off x="550863" y="1457934"/>
            <a:ext cx="11246025" cy="4475033"/>
          </a:xfrm>
        </p:spPr>
        <p:txBody>
          <a:bodyPr>
            <a:normAutofit/>
          </a:bodyPr>
          <a:lstStyle/>
          <a:p>
            <a:r>
              <a:rPr lang="en-GB" sz="2000" dirty="0">
                <a:solidFill>
                  <a:srgbClr val="002060"/>
                </a:solidFill>
              </a:rPr>
              <a:t>After notifying the </a:t>
            </a:r>
            <a:r>
              <a:rPr lang="en-GB" sz="2000" i="1" dirty="0">
                <a:solidFill>
                  <a:srgbClr val="002060"/>
                </a:solidFill>
              </a:rPr>
              <a:t>Contractor</a:t>
            </a:r>
            <a:r>
              <a:rPr lang="en-GB" sz="2000" dirty="0">
                <a:solidFill>
                  <a:srgbClr val="002060"/>
                </a:solidFill>
              </a:rPr>
              <a:t>, the </a:t>
            </a:r>
            <a:r>
              <a:rPr lang="en-GB" sz="2000" i="1" dirty="0">
                <a:solidFill>
                  <a:srgbClr val="002060"/>
                </a:solidFill>
              </a:rPr>
              <a:t>Project Manager </a:t>
            </a:r>
            <a:r>
              <a:rPr lang="en-GB" sz="2000" dirty="0">
                <a:solidFill>
                  <a:srgbClr val="002060"/>
                </a:solidFill>
              </a:rPr>
              <a:t>or </a:t>
            </a:r>
            <a:r>
              <a:rPr lang="en-GB" sz="2000" i="1" dirty="0">
                <a:solidFill>
                  <a:srgbClr val="002060"/>
                </a:solidFill>
              </a:rPr>
              <a:t>Supervisor </a:t>
            </a:r>
            <a:r>
              <a:rPr lang="en-GB" sz="2000" dirty="0">
                <a:solidFill>
                  <a:srgbClr val="002060"/>
                </a:solidFill>
              </a:rPr>
              <a:t>may delegate any of their actions and may cancel any delegation.</a:t>
            </a:r>
          </a:p>
          <a:p>
            <a:r>
              <a:rPr lang="en-GB" sz="2000" dirty="0">
                <a:solidFill>
                  <a:srgbClr val="002060"/>
                </a:solidFill>
              </a:rPr>
              <a:t>For example, the </a:t>
            </a:r>
            <a:r>
              <a:rPr lang="en-GB" sz="2000" i="1" dirty="0">
                <a:solidFill>
                  <a:srgbClr val="002060"/>
                </a:solidFill>
              </a:rPr>
              <a:t>Project Manager </a:t>
            </a:r>
            <a:r>
              <a:rPr lang="en-GB" sz="2000" dirty="0">
                <a:solidFill>
                  <a:srgbClr val="002060"/>
                </a:solidFill>
              </a:rPr>
              <a:t>may delegate all of its duties to the </a:t>
            </a:r>
            <a:r>
              <a:rPr lang="en-GB" sz="2000" i="1" dirty="0">
                <a:solidFill>
                  <a:srgbClr val="002060"/>
                </a:solidFill>
              </a:rPr>
              <a:t>Supervisor. </a:t>
            </a:r>
            <a:r>
              <a:rPr lang="en-GB" sz="2000" dirty="0">
                <a:solidFill>
                  <a:srgbClr val="002060"/>
                </a:solidFill>
              </a:rPr>
              <a:t>This would allow the </a:t>
            </a:r>
            <a:r>
              <a:rPr lang="en-GB" sz="2000" i="1" dirty="0">
                <a:solidFill>
                  <a:srgbClr val="002060"/>
                </a:solidFill>
              </a:rPr>
              <a:t>Supervisor </a:t>
            </a:r>
            <a:r>
              <a:rPr lang="en-GB" sz="2000" dirty="0">
                <a:solidFill>
                  <a:srgbClr val="002060"/>
                </a:solidFill>
              </a:rPr>
              <a:t>to assess compensation events or accept a </a:t>
            </a:r>
            <a:r>
              <a:rPr lang="en-GB" sz="2000" i="1" dirty="0">
                <a:solidFill>
                  <a:srgbClr val="002060"/>
                </a:solidFill>
              </a:rPr>
              <a:t>Contractor’s </a:t>
            </a:r>
            <a:r>
              <a:rPr lang="en-GB" sz="2000" dirty="0">
                <a:solidFill>
                  <a:srgbClr val="002060"/>
                </a:solidFill>
              </a:rPr>
              <a:t>programme.</a:t>
            </a:r>
          </a:p>
          <a:p>
            <a:r>
              <a:rPr lang="en-GB" sz="2000" dirty="0">
                <a:solidFill>
                  <a:srgbClr val="002060"/>
                </a:solidFill>
              </a:rPr>
              <a:t>The </a:t>
            </a:r>
            <a:r>
              <a:rPr lang="en-GB" sz="2000" i="1" dirty="0">
                <a:solidFill>
                  <a:srgbClr val="002060"/>
                </a:solidFill>
              </a:rPr>
              <a:t>Project Manager </a:t>
            </a:r>
            <a:r>
              <a:rPr lang="en-GB" sz="2000" dirty="0">
                <a:solidFill>
                  <a:srgbClr val="002060"/>
                </a:solidFill>
              </a:rPr>
              <a:t>may choose to retain some duties such as issuing a termination certificate or changing the Scope.</a:t>
            </a:r>
            <a:endParaRPr lang="en-GB" dirty="0"/>
          </a:p>
          <a:p>
            <a:endParaRPr lang="en-GB" dirty="0"/>
          </a:p>
          <a:p>
            <a:pPr marL="276212" lvl="1" indent="0">
              <a:buNone/>
            </a:pPr>
            <a:endParaRPr lang="en-GB" dirty="0"/>
          </a:p>
        </p:txBody>
      </p:sp>
    </p:spTree>
    <p:extLst>
      <p:ext uri="{BB962C8B-B14F-4D97-AF65-F5344CB8AC3E}">
        <p14:creationId xmlns:p14="http://schemas.microsoft.com/office/powerpoint/2010/main" val="996324750"/>
      </p:ext>
    </p:extLst>
  </p:cSld>
  <p:clrMapOvr>
    <a:masterClrMapping/>
  </p:clrMapOvr>
  <p:transition spd="slow" advTm="32368">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F7D24-571A-40C0-9DB9-5407C9BDC5E4}"/>
              </a:ext>
            </a:extLst>
          </p:cNvPr>
          <p:cNvSpPr/>
          <p:nvPr/>
        </p:nvSpPr>
        <p:spPr>
          <a:xfrm>
            <a:off x="0" y="1"/>
            <a:ext cx="12192000" cy="25914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rgbClr val="002060"/>
              </a:solidFill>
            </a:endParaRPr>
          </a:p>
        </p:txBody>
      </p:sp>
      <p:sp>
        <p:nvSpPr>
          <p:cNvPr id="7" name="TextBox 6">
            <a:extLst>
              <a:ext uri="{FF2B5EF4-FFF2-40B4-BE49-F238E27FC236}">
                <a16:creationId xmlns:a16="http://schemas.microsoft.com/office/drawing/2014/main" id="{87CCCDD6-2097-4062-89A1-CC97572BE194}"/>
              </a:ext>
            </a:extLst>
          </p:cNvPr>
          <p:cNvSpPr txBox="1"/>
          <p:nvPr/>
        </p:nvSpPr>
        <p:spPr>
          <a:xfrm>
            <a:off x="327450" y="904517"/>
            <a:ext cx="2111023" cy="584775"/>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Question</a:t>
            </a:r>
            <a:r>
              <a:rPr lang="en-GB" sz="3200" dirty="0">
                <a:solidFill>
                  <a:schemeClr val="bg1"/>
                </a:solidFill>
                <a:latin typeface="Arial" panose="020B0604020202020204" pitchFamily="34" charset="0"/>
                <a:cs typeface="Arial" panose="020B0604020202020204" pitchFamily="34" charset="0"/>
              </a:rPr>
              <a:t>…</a:t>
            </a:r>
          </a:p>
        </p:txBody>
      </p:sp>
      <p:sp>
        <p:nvSpPr>
          <p:cNvPr id="2" name="Title 1">
            <a:extLst>
              <a:ext uri="{FF2B5EF4-FFF2-40B4-BE49-F238E27FC236}">
                <a16:creationId xmlns:a16="http://schemas.microsoft.com/office/drawing/2014/main" id="{0A73DFCB-9B08-43EF-8D1F-ADE2D7C066E5}"/>
              </a:ext>
            </a:extLst>
          </p:cNvPr>
          <p:cNvSpPr>
            <a:spLocks noGrp="1"/>
          </p:cNvSpPr>
          <p:nvPr>
            <p:ph type="title"/>
          </p:nvPr>
        </p:nvSpPr>
        <p:spPr>
          <a:xfrm>
            <a:off x="2438473" y="507006"/>
            <a:ext cx="9202665" cy="1088464"/>
          </a:xfrm>
        </p:spPr>
        <p:txBody>
          <a:bodyPr>
            <a:normAutofit fontScale="90000"/>
          </a:bodyPr>
          <a:lstStyle/>
          <a:p>
            <a:r>
              <a:rPr lang="en-GB" dirty="0"/>
              <a:t>Who is responsible for issuing the Defects Certificate in an ECC? And who should this be issued to? </a:t>
            </a:r>
          </a:p>
        </p:txBody>
      </p:sp>
      <p:grpSp>
        <p:nvGrpSpPr>
          <p:cNvPr id="3" name="Group 2">
            <a:extLst>
              <a:ext uri="{FF2B5EF4-FFF2-40B4-BE49-F238E27FC236}">
                <a16:creationId xmlns:a16="http://schemas.microsoft.com/office/drawing/2014/main" id="{1E2923CD-24A1-A7AE-DBB8-11582992D962}"/>
              </a:ext>
            </a:extLst>
          </p:cNvPr>
          <p:cNvGrpSpPr/>
          <p:nvPr/>
        </p:nvGrpSpPr>
        <p:grpSpPr>
          <a:xfrm>
            <a:off x="327450" y="259149"/>
            <a:ext cx="2017926" cy="2070048"/>
            <a:chOff x="319795" y="259149"/>
            <a:chExt cx="2044401" cy="1971631"/>
          </a:xfrm>
        </p:grpSpPr>
        <p:sp>
          <p:nvSpPr>
            <p:cNvPr id="6" name="Freeform 827">
              <a:extLst>
                <a:ext uri="{FF2B5EF4-FFF2-40B4-BE49-F238E27FC236}">
                  <a16:creationId xmlns:a16="http://schemas.microsoft.com/office/drawing/2014/main" id="{537E0FA7-5FA2-B9AA-227F-753C26B05CF8}"/>
                </a:ext>
              </a:extLst>
            </p:cNvPr>
            <p:cNvSpPr>
              <a:spLocks/>
            </p:cNvSpPr>
            <p:nvPr/>
          </p:nvSpPr>
          <p:spPr bwMode="auto">
            <a:xfrm rot="15300000">
              <a:off x="339999" y="23894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rgbClr val="CC3300"/>
            </a:solidFill>
            <a:ln>
              <a:noFill/>
            </a:ln>
          </p:spPr>
          <p:txBody>
            <a:bodyPr vert="horz" wrap="square" lIns="45715" tIns="22857" rIns="45715" bIns="22857" numCol="1" anchor="t" anchorCtr="0" compatLnSpc="1">
              <a:prstTxWarp prst="textNoShape">
                <a:avLst/>
              </a:prstTxWarp>
            </a:bodyPr>
            <a:lstStyle/>
            <a:p>
              <a:endParaRPr lang="en-US" sz="900"/>
            </a:p>
          </p:txBody>
        </p:sp>
        <p:sp>
          <p:nvSpPr>
            <p:cNvPr id="8" name="TextBox 7">
              <a:extLst>
                <a:ext uri="{FF2B5EF4-FFF2-40B4-BE49-F238E27FC236}">
                  <a16:creationId xmlns:a16="http://schemas.microsoft.com/office/drawing/2014/main" id="{543A29F8-4F69-4953-E4CF-50E80C043AB4}"/>
                </a:ext>
              </a:extLst>
            </p:cNvPr>
            <p:cNvSpPr txBox="1"/>
            <p:nvPr/>
          </p:nvSpPr>
          <p:spPr>
            <a:xfrm>
              <a:off x="414113" y="1045406"/>
              <a:ext cx="1950083" cy="381087"/>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Question</a:t>
              </a:r>
              <a:endParaRPr lang="en-GB" sz="2400" dirty="0">
                <a:solidFill>
                  <a:schemeClr val="bg1"/>
                </a:solidFill>
                <a:latin typeface="Arial" panose="020B0604020202020204" pitchFamily="34" charset="0"/>
                <a:cs typeface="Arial" panose="020B0604020202020204" pitchFamily="34" charset="0"/>
              </a:endParaRPr>
            </a:p>
          </p:txBody>
        </p:sp>
      </p:grpSp>
      <p:sp>
        <p:nvSpPr>
          <p:cNvPr id="9" name="Rectangle: Rounded Corners 8">
            <a:extLst>
              <a:ext uri="{FF2B5EF4-FFF2-40B4-BE49-F238E27FC236}">
                <a16:creationId xmlns:a16="http://schemas.microsoft.com/office/drawing/2014/main" id="{B713F4FC-3C6F-6E3E-6199-BCF0BF8C60A1}"/>
              </a:ext>
            </a:extLst>
          </p:cNvPr>
          <p:cNvSpPr/>
          <p:nvPr/>
        </p:nvSpPr>
        <p:spPr>
          <a:xfrm>
            <a:off x="3706781" y="2588344"/>
            <a:ext cx="2199168" cy="83536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i="1" dirty="0">
                <a:solidFill>
                  <a:srgbClr val="002E5F"/>
                </a:solidFill>
                <a:latin typeface="Arial" panose="020B0604020202020204" pitchFamily="34" charset="0"/>
                <a:ea typeface="+mj-ea"/>
                <a:cs typeface="Arial" panose="020B0604020202020204" pitchFamily="34" charset="0"/>
              </a:rPr>
              <a:t>Project Manager</a:t>
            </a:r>
          </a:p>
        </p:txBody>
      </p:sp>
      <p:sp>
        <p:nvSpPr>
          <p:cNvPr id="10" name="Rectangle: Rounded Corners 9">
            <a:extLst>
              <a:ext uri="{FF2B5EF4-FFF2-40B4-BE49-F238E27FC236}">
                <a16:creationId xmlns:a16="http://schemas.microsoft.com/office/drawing/2014/main" id="{E289DA2A-105C-2820-525F-6B1C9F04E5D2}"/>
              </a:ext>
            </a:extLst>
          </p:cNvPr>
          <p:cNvSpPr/>
          <p:nvPr/>
        </p:nvSpPr>
        <p:spPr>
          <a:xfrm>
            <a:off x="6137132" y="2588344"/>
            <a:ext cx="2199168" cy="83536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i="1" dirty="0">
                <a:solidFill>
                  <a:srgbClr val="002E5F"/>
                </a:solidFill>
                <a:latin typeface="Arial" panose="020B0604020202020204" pitchFamily="34" charset="0"/>
                <a:ea typeface="+mj-ea"/>
                <a:cs typeface="Arial" panose="020B0604020202020204" pitchFamily="34" charset="0"/>
              </a:rPr>
              <a:t>Supervisor</a:t>
            </a:r>
          </a:p>
        </p:txBody>
      </p:sp>
      <p:sp>
        <p:nvSpPr>
          <p:cNvPr id="11" name="Rectangle: Rounded Corners 10">
            <a:extLst>
              <a:ext uri="{FF2B5EF4-FFF2-40B4-BE49-F238E27FC236}">
                <a16:creationId xmlns:a16="http://schemas.microsoft.com/office/drawing/2014/main" id="{30A6A12A-FE18-1D60-B2FD-C65FA9B618DB}"/>
              </a:ext>
            </a:extLst>
          </p:cNvPr>
          <p:cNvSpPr/>
          <p:nvPr/>
        </p:nvSpPr>
        <p:spPr>
          <a:xfrm>
            <a:off x="1276430" y="2588344"/>
            <a:ext cx="2199168" cy="83536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i="1" dirty="0">
                <a:solidFill>
                  <a:srgbClr val="002E5F"/>
                </a:solidFill>
                <a:latin typeface="Arial" panose="020B0604020202020204" pitchFamily="34" charset="0"/>
                <a:ea typeface="+mj-ea"/>
                <a:cs typeface="Arial" panose="020B0604020202020204" pitchFamily="34" charset="0"/>
              </a:rPr>
              <a:t>Client</a:t>
            </a:r>
            <a:endParaRPr lang="en-GB" dirty="0">
              <a:solidFill>
                <a:srgbClr val="002E5F"/>
              </a:solidFill>
              <a:latin typeface="Arial" panose="020B0604020202020204" pitchFamily="34" charset="0"/>
              <a:ea typeface="+mj-ea"/>
              <a:cs typeface="Arial" panose="020B0604020202020204" pitchFamily="34" charset="0"/>
            </a:endParaRPr>
          </a:p>
        </p:txBody>
      </p:sp>
      <p:sp>
        <p:nvSpPr>
          <p:cNvPr id="12" name="Rectangle: Rounded Corners 11">
            <a:extLst>
              <a:ext uri="{FF2B5EF4-FFF2-40B4-BE49-F238E27FC236}">
                <a16:creationId xmlns:a16="http://schemas.microsoft.com/office/drawing/2014/main" id="{FAAB431B-5C8B-BF8D-E54F-FADB489935D8}"/>
              </a:ext>
            </a:extLst>
          </p:cNvPr>
          <p:cNvSpPr/>
          <p:nvPr/>
        </p:nvSpPr>
        <p:spPr>
          <a:xfrm>
            <a:off x="8567483" y="2588344"/>
            <a:ext cx="2199168" cy="83536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i="1" dirty="0">
                <a:solidFill>
                  <a:srgbClr val="002E5F"/>
                </a:solidFill>
                <a:latin typeface="Arial" panose="020B0604020202020204" pitchFamily="34" charset="0"/>
                <a:ea typeface="+mj-ea"/>
                <a:cs typeface="Arial" panose="020B0604020202020204" pitchFamily="34" charset="0"/>
              </a:rPr>
              <a:t>Contractor</a:t>
            </a:r>
          </a:p>
        </p:txBody>
      </p:sp>
    </p:spTree>
    <p:extLst>
      <p:ext uri="{BB962C8B-B14F-4D97-AF65-F5344CB8AC3E}">
        <p14:creationId xmlns:p14="http://schemas.microsoft.com/office/powerpoint/2010/main" val="1529761718"/>
      </p:ext>
    </p:extLst>
  </p:cSld>
  <p:clrMapOvr>
    <a:masterClrMapping/>
  </p:clrMapOvr>
  <p:transition spd="slow">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F7D24-571A-40C0-9DB9-5407C9BDC5E4}"/>
              </a:ext>
            </a:extLst>
          </p:cNvPr>
          <p:cNvSpPr/>
          <p:nvPr/>
        </p:nvSpPr>
        <p:spPr>
          <a:xfrm>
            <a:off x="0" y="1"/>
            <a:ext cx="12192000" cy="259148"/>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dirty="0">
              <a:solidFill>
                <a:srgbClr val="002060"/>
              </a:solidFill>
            </a:endParaRPr>
          </a:p>
        </p:txBody>
      </p:sp>
      <p:sp>
        <p:nvSpPr>
          <p:cNvPr id="5" name="Freeform 827">
            <a:extLst>
              <a:ext uri="{FF2B5EF4-FFF2-40B4-BE49-F238E27FC236}">
                <a16:creationId xmlns:a16="http://schemas.microsoft.com/office/drawing/2014/main" id="{7FBFDB86-0703-4AFC-BAFB-987288D7948C}"/>
              </a:ext>
            </a:extLst>
          </p:cNvPr>
          <p:cNvSpPr>
            <a:spLocks/>
          </p:cNvSpPr>
          <p:nvPr/>
        </p:nvSpPr>
        <p:spPr bwMode="auto">
          <a:xfrm rot="15300000">
            <a:off x="339999" y="238945"/>
            <a:ext cx="1971631" cy="2012039"/>
          </a:xfrm>
          <a:custGeom>
            <a:avLst/>
            <a:gdLst>
              <a:gd name="T0" fmla="*/ 242 w 278"/>
              <a:gd name="T1" fmla="*/ 65 h 277"/>
              <a:gd name="T2" fmla="*/ 247 w 278"/>
              <a:gd name="T3" fmla="*/ 29 h 277"/>
              <a:gd name="T4" fmla="*/ 211 w 278"/>
              <a:gd name="T5" fmla="*/ 34 h 277"/>
              <a:gd name="T6" fmla="*/ 50 w 278"/>
              <a:gd name="T7" fmla="*/ 49 h 277"/>
              <a:gd name="T8" fmla="*/ 50 w 278"/>
              <a:gd name="T9" fmla="*/ 228 h 277"/>
              <a:gd name="T10" fmla="*/ 229 w 278"/>
              <a:gd name="T11" fmla="*/ 228 h 277"/>
              <a:gd name="T12" fmla="*/ 242 w 278"/>
              <a:gd name="T13" fmla="*/ 65 h 277"/>
            </a:gdLst>
            <a:ahLst/>
            <a:cxnLst>
              <a:cxn ang="0">
                <a:pos x="T0" y="T1"/>
              </a:cxn>
              <a:cxn ang="0">
                <a:pos x="T2" y="T3"/>
              </a:cxn>
              <a:cxn ang="0">
                <a:pos x="T4" y="T5"/>
              </a:cxn>
              <a:cxn ang="0">
                <a:pos x="T6" y="T7"/>
              </a:cxn>
              <a:cxn ang="0">
                <a:pos x="T8" y="T9"/>
              </a:cxn>
              <a:cxn ang="0">
                <a:pos x="T10" y="T11"/>
              </a:cxn>
              <a:cxn ang="0">
                <a:pos x="T12" y="T13"/>
              </a:cxn>
            </a:cxnLst>
            <a:rect l="0" t="0" r="r" b="b"/>
            <a:pathLst>
              <a:path w="278" h="277">
                <a:moveTo>
                  <a:pt x="242" y="65"/>
                </a:moveTo>
                <a:cubicBezTo>
                  <a:pt x="247" y="29"/>
                  <a:pt x="247" y="29"/>
                  <a:pt x="247" y="29"/>
                </a:cubicBezTo>
                <a:cubicBezTo>
                  <a:pt x="211" y="34"/>
                  <a:pt x="211" y="34"/>
                  <a:pt x="211" y="34"/>
                </a:cubicBezTo>
                <a:cubicBezTo>
                  <a:pt x="162" y="0"/>
                  <a:pt x="94" y="5"/>
                  <a:pt x="50" y="49"/>
                </a:cubicBezTo>
                <a:cubicBezTo>
                  <a:pt x="0" y="98"/>
                  <a:pt x="0" y="178"/>
                  <a:pt x="50" y="228"/>
                </a:cubicBezTo>
                <a:cubicBezTo>
                  <a:pt x="99" y="277"/>
                  <a:pt x="179" y="277"/>
                  <a:pt x="229" y="228"/>
                </a:cubicBezTo>
                <a:cubicBezTo>
                  <a:pt x="273" y="183"/>
                  <a:pt x="278" y="114"/>
                  <a:pt x="242" y="65"/>
                </a:cubicBezTo>
                <a:close/>
              </a:path>
            </a:pathLst>
          </a:custGeom>
          <a:solidFill>
            <a:schemeClr val="accent6"/>
          </a:solidFill>
          <a:ln>
            <a:noFill/>
          </a:ln>
        </p:spPr>
        <p:txBody>
          <a:bodyPr vert="horz" wrap="square" lIns="45715" tIns="22857" rIns="45715" bIns="22857" numCol="1" anchor="t" anchorCtr="0" compatLnSpc="1">
            <a:prstTxWarp prst="textNoShape">
              <a:avLst/>
            </a:prstTxWarp>
          </a:bodyPr>
          <a:lstStyle/>
          <a:p>
            <a:endParaRPr lang="en-US" sz="900" dirty="0"/>
          </a:p>
        </p:txBody>
      </p:sp>
      <p:sp>
        <p:nvSpPr>
          <p:cNvPr id="7" name="TextBox 6">
            <a:extLst>
              <a:ext uri="{FF2B5EF4-FFF2-40B4-BE49-F238E27FC236}">
                <a16:creationId xmlns:a16="http://schemas.microsoft.com/office/drawing/2014/main" id="{87CCCDD6-2097-4062-89A1-CC97572BE194}"/>
              </a:ext>
            </a:extLst>
          </p:cNvPr>
          <p:cNvSpPr txBox="1"/>
          <p:nvPr/>
        </p:nvSpPr>
        <p:spPr>
          <a:xfrm>
            <a:off x="277987" y="1060298"/>
            <a:ext cx="2111023" cy="400110"/>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Answer</a:t>
            </a:r>
            <a:endParaRPr lang="en-GB" sz="3200" dirty="0">
              <a:solidFill>
                <a:schemeClr val="bg1"/>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0A73DFCB-9B08-43EF-8D1F-ADE2D7C066E5}"/>
              </a:ext>
            </a:extLst>
          </p:cNvPr>
          <p:cNvSpPr>
            <a:spLocks noGrp="1"/>
          </p:cNvSpPr>
          <p:nvPr>
            <p:ph type="title"/>
          </p:nvPr>
        </p:nvSpPr>
        <p:spPr>
          <a:xfrm>
            <a:off x="2438473" y="507006"/>
            <a:ext cx="9475540" cy="1031708"/>
          </a:xfrm>
        </p:spPr>
        <p:txBody>
          <a:bodyPr>
            <a:normAutofit fontScale="90000"/>
          </a:bodyPr>
          <a:lstStyle/>
          <a:p>
            <a:r>
              <a:rPr lang="en-GB" dirty="0"/>
              <a:t>Who is responsible for issuing the Defects Certificate in an ECC? And who should this be issued to? </a:t>
            </a:r>
          </a:p>
        </p:txBody>
      </p:sp>
      <p:sp>
        <p:nvSpPr>
          <p:cNvPr id="3" name="TextBox 2">
            <a:extLst>
              <a:ext uri="{FF2B5EF4-FFF2-40B4-BE49-F238E27FC236}">
                <a16:creationId xmlns:a16="http://schemas.microsoft.com/office/drawing/2014/main" id="{38607621-8809-9AD8-C2CE-2D916BAE53A3}"/>
              </a:ext>
            </a:extLst>
          </p:cNvPr>
          <p:cNvSpPr txBox="1"/>
          <p:nvPr/>
        </p:nvSpPr>
        <p:spPr>
          <a:xfrm>
            <a:off x="591994" y="4795251"/>
            <a:ext cx="11090275" cy="1292662"/>
          </a:xfrm>
          <a:prstGeom prst="rect">
            <a:avLst/>
          </a:prstGeom>
          <a:noFill/>
        </p:spPr>
        <p:txBody>
          <a:bodyPr wrap="square" rtlCol="0">
            <a:spAutoFit/>
          </a:bodyPr>
          <a:lstStyle/>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The</a:t>
            </a:r>
            <a:r>
              <a:rPr lang="en-GB" sz="2000" i="1" dirty="0">
                <a:solidFill>
                  <a:srgbClr val="002060"/>
                </a:solidFill>
                <a:latin typeface="Arial" panose="020B0604020202020204" pitchFamily="34" charset="0"/>
                <a:cs typeface="Arial" panose="020B0604020202020204" pitchFamily="34" charset="0"/>
              </a:rPr>
              <a:t> Supervisor </a:t>
            </a:r>
            <a:r>
              <a:rPr lang="en-GB" sz="2000" dirty="0">
                <a:solidFill>
                  <a:srgbClr val="002060"/>
                </a:solidFill>
                <a:latin typeface="Arial" panose="020B0604020202020204" pitchFamily="34" charset="0"/>
                <a:cs typeface="Arial" panose="020B0604020202020204" pitchFamily="34" charset="0"/>
              </a:rPr>
              <a:t>issues the Defects Certificate (unless the </a:t>
            </a:r>
            <a:r>
              <a:rPr lang="en-GB" sz="2000" i="1" dirty="0">
                <a:solidFill>
                  <a:srgbClr val="002060"/>
                </a:solidFill>
                <a:latin typeface="Arial" panose="020B0604020202020204" pitchFamily="34" charset="0"/>
                <a:cs typeface="Arial" panose="020B0604020202020204" pitchFamily="34" charset="0"/>
              </a:rPr>
              <a:t>Supervisor </a:t>
            </a:r>
            <a:r>
              <a:rPr lang="en-GB" sz="2000" dirty="0">
                <a:solidFill>
                  <a:srgbClr val="002060"/>
                </a:solidFill>
                <a:latin typeface="Arial" panose="020B0604020202020204" pitchFamily="34" charset="0"/>
                <a:cs typeface="Arial" panose="020B0604020202020204" pitchFamily="34" charset="0"/>
              </a:rPr>
              <a:t>formally delegates this duty).</a:t>
            </a:r>
          </a:p>
          <a:p>
            <a:pPr marL="342900" indent="-342900">
              <a:buClr>
                <a:srgbClr val="009FD7"/>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It should be issued to the</a:t>
            </a:r>
            <a:r>
              <a:rPr lang="en-GB" sz="2000" i="1" dirty="0">
                <a:solidFill>
                  <a:srgbClr val="002060"/>
                </a:solidFill>
                <a:latin typeface="Arial" panose="020B0604020202020204" pitchFamily="34" charset="0"/>
                <a:cs typeface="Arial" panose="020B0604020202020204" pitchFamily="34" charset="0"/>
              </a:rPr>
              <a:t> Contractor </a:t>
            </a:r>
            <a:r>
              <a:rPr lang="en-GB" sz="2000" dirty="0">
                <a:solidFill>
                  <a:srgbClr val="002060"/>
                </a:solidFill>
                <a:latin typeface="Arial" panose="020B0604020202020204" pitchFamily="34" charset="0"/>
                <a:cs typeface="Arial" panose="020B0604020202020204" pitchFamily="34" charset="0"/>
              </a:rPr>
              <a:t>and</a:t>
            </a:r>
            <a:r>
              <a:rPr lang="en-GB" sz="2000" i="1" dirty="0">
                <a:solidFill>
                  <a:srgbClr val="002060"/>
                </a:solidFill>
                <a:latin typeface="Arial" panose="020B0604020202020204" pitchFamily="34" charset="0"/>
                <a:cs typeface="Arial" panose="020B0604020202020204" pitchFamily="34" charset="0"/>
              </a:rPr>
              <a:t> Project Manager. </a:t>
            </a:r>
          </a:p>
          <a:p>
            <a:endParaRPr lang="en-GB" dirty="0">
              <a:solidFill>
                <a:srgbClr val="002060"/>
              </a:solidFill>
            </a:endParaRPr>
          </a:p>
        </p:txBody>
      </p:sp>
      <p:sp>
        <p:nvSpPr>
          <p:cNvPr id="6" name="Rectangle: Rounded Corners 5">
            <a:extLst>
              <a:ext uri="{FF2B5EF4-FFF2-40B4-BE49-F238E27FC236}">
                <a16:creationId xmlns:a16="http://schemas.microsoft.com/office/drawing/2014/main" id="{5BA923C7-AE67-8B1F-03DF-A92217503C67}"/>
              </a:ext>
            </a:extLst>
          </p:cNvPr>
          <p:cNvSpPr/>
          <p:nvPr/>
        </p:nvSpPr>
        <p:spPr>
          <a:xfrm>
            <a:off x="3706781" y="3423712"/>
            <a:ext cx="2199168" cy="83536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i="1" dirty="0">
                <a:solidFill>
                  <a:schemeClr val="bg1"/>
                </a:solidFill>
                <a:latin typeface="Arial" panose="020B0604020202020204" pitchFamily="34" charset="0"/>
                <a:ea typeface="+mj-ea"/>
                <a:cs typeface="Arial" panose="020B0604020202020204" pitchFamily="34" charset="0"/>
              </a:rPr>
              <a:t>Project Manager</a:t>
            </a:r>
          </a:p>
        </p:txBody>
      </p:sp>
      <p:sp>
        <p:nvSpPr>
          <p:cNvPr id="8" name="Rectangle: Rounded Corners 7">
            <a:extLst>
              <a:ext uri="{FF2B5EF4-FFF2-40B4-BE49-F238E27FC236}">
                <a16:creationId xmlns:a16="http://schemas.microsoft.com/office/drawing/2014/main" id="{E0CABADD-0775-88A3-A40F-1674BFDE47DA}"/>
              </a:ext>
            </a:extLst>
          </p:cNvPr>
          <p:cNvSpPr/>
          <p:nvPr/>
        </p:nvSpPr>
        <p:spPr>
          <a:xfrm>
            <a:off x="6137132" y="2588344"/>
            <a:ext cx="2199168" cy="83536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i="1" dirty="0">
                <a:solidFill>
                  <a:schemeClr val="bg1"/>
                </a:solidFill>
                <a:latin typeface="Arial" panose="020B0604020202020204" pitchFamily="34" charset="0"/>
                <a:ea typeface="+mj-ea"/>
                <a:cs typeface="Arial" panose="020B0604020202020204" pitchFamily="34" charset="0"/>
              </a:rPr>
              <a:t>Supervisor</a:t>
            </a:r>
          </a:p>
        </p:txBody>
      </p:sp>
      <p:sp>
        <p:nvSpPr>
          <p:cNvPr id="9" name="Rectangle: Rounded Corners 8">
            <a:extLst>
              <a:ext uri="{FF2B5EF4-FFF2-40B4-BE49-F238E27FC236}">
                <a16:creationId xmlns:a16="http://schemas.microsoft.com/office/drawing/2014/main" id="{1F7680B3-11A1-BA90-A324-C05D6EBB0B96}"/>
              </a:ext>
            </a:extLst>
          </p:cNvPr>
          <p:cNvSpPr/>
          <p:nvPr/>
        </p:nvSpPr>
        <p:spPr>
          <a:xfrm>
            <a:off x="1276430" y="2588344"/>
            <a:ext cx="2199168" cy="83536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i="1" dirty="0">
                <a:solidFill>
                  <a:srgbClr val="002E5F"/>
                </a:solidFill>
                <a:latin typeface="Arial" panose="020B0604020202020204" pitchFamily="34" charset="0"/>
                <a:ea typeface="+mj-ea"/>
                <a:cs typeface="Arial" panose="020B0604020202020204" pitchFamily="34" charset="0"/>
              </a:rPr>
              <a:t>Client</a:t>
            </a:r>
            <a:endParaRPr lang="en-GB" dirty="0">
              <a:solidFill>
                <a:srgbClr val="002E5F"/>
              </a:solidFill>
              <a:latin typeface="Arial" panose="020B0604020202020204" pitchFamily="34" charset="0"/>
              <a:ea typeface="+mj-ea"/>
              <a:cs typeface="Arial" panose="020B0604020202020204" pitchFamily="34" charset="0"/>
            </a:endParaRPr>
          </a:p>
        </p:txBody>
      </p:sp>
      <p:sp>
        <p:nvSpPr>
          <p:cNvPr id="10" name="Rectangle: Rounded Corners 9">
            <a:extLst>
              <a:ext uri="{FF2B5EF4-FFF2-40B4-BE49-F238E27FC236}">
                <a16:creationId xmlns:a16="http://schemas.microsoft.com/office/drawing/2014/main" id="{1AD17558-DA4B-FC46-F58F-81D10941B3F3}"/>
              </a:ext>
            </a:extLst>
          </p:cNvPr>
          <p:cNvSpPr/>
          <p:nvPr/>
        </p:nvSpPr>
        <p:spPr>
          <a:xfrm>
            <a:off x="8567483" y="3423712"/>
            <a:ext cx="2199168" cy="83536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i="1" dirty="0">
                <a:solidFill>
                  <a:schemeClr val="bg1"/>
                </a:solidFill>
                <a:latin typeface="Arial" panose="020B0604020202020204" pitchFamily="34" charset="0"/>
                <a:ea typeface="+mj-ea"/>
                <a:cs typeface="Arial" panose="020B0604020202020204" pitchFamily="34" charset="0"/>
              </a:rPr>
              <a:t>Contractor</a:t>
            </a:r>
          </a:p>
        </p:txBody>
      </p:sp>
      <p:cxnSp>
        <p:nvCxnSpPr>
          <p:cNvPr id="12" name="Connector: Elbow 11">
            <a:extLst>
              <a:ext uri="{FF2B5EF4-FFF2-40B4-BE49-F238E27FC236}">
                <a16:creationId xmlns:a16="http://schemas.microsoft.com/office/drawing/2014/main" id="{B43A5166-245F-318B-DE2B-9B4B1759A6B8}"/>
              </a:ext>
            </a:extLst>
          </p:cNvPr>
          <p:cNvCxnSpPr>
            <a:stCxn id="8" idx="2"/>
            <a:endCxn id="6" idx="3"/>
          </p:cNvCxnSpPr>
          <p:nvPr/>
        </p:nvCxnSpPr>
        <p:spPr>
          <a:xfrm rot="5400000">
            <a:off x="6362491" y="2967171"/>
            <a:ext cx="417684" cy="133076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1DD4D1E8-E754-0462-91E5-1796D18B6ED7}"/>
              </a:ext>
            </a:extLst>
          </p:cNvPr>
          <p:cNvCxnSpPr>
            <a:stCxn id="8" idx="2"/>
            <a:endCxn id="10" idx="1"/>
          </p:cNvCxnSpPr>
          <p:nvPr/>
        </p:nvCxnSpPr>
        <p:spPr>
          <a:xfrm rot="16200000" flipH="1">
            <a:off x="7693257" y="2967170"/>
            <a:ext cx="417684" cy="133076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905629"/>
      </p:ext>
    </p:extLst>
  </p:cSld>
  <p:clrMapOvr>
    <a:masterClrMapping/>
  </p:clrMapOvr>
  <p:transition spd="slow" advTm="10596">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2" imgH="282" progId="TCLayout.ActiveDocument.1">
                  <p:embed/>
                </p:oleObj>
              </mc:Choice>
              <mc:Fallback>
                <p:oleObj name="think-cell Slide" r:id="rId4"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p:txBody>
          <a:bodyPr vert="horz"/>
          <a:lstStyle/>
          <a:p>
            <a:r>
              <a:rPr lang="en-GB" sz="3200" i="1" dirty="0"/>
              <a:t>Supplier</a:t>
            </a:r>
            <a:r>
              <a:rPr lang="en-GB" sz="3200" dirty="0"/>
              <a:t> side roles in NEC4</a:t>
            </a:r>
            <a:br>
              <a:rPr lang="en-GB" dirty="0"/>
            </a:br>
            <a:endParaRPr lang="en-GB" dirty="0"/>
          </a:p>
        </p:txBody>
      </p:sp>
    </p:spTree>
    <p:extLst>
      <p:ext uri="{BB962C8B-B14F-4D97-AF65-F5344CB8AC3E}">
        <p14:creationId xmlns:p14="http://schemas.microsoft.com/office/powerpoint/2010/main" val="1883184907"/>
      </p:ext>
    </p:extLst>
  </p:cSld>
  <p:clrMapOvr>
    <a:masterClrMapping/>
  </p:clrMapOvr>
  <p:transition spd="slow">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9565B-5987-4F4A-918A-AC8B8E834BF7}"/>
              </a:ext>
            </a:extLst>
          </p:cNvPr>
          <p:cNvSpPr>
            <a:spLocks noGrp="1"/>
          </p:cNvSpPr>
          <p:nvPr>
            <p:ph type="title"/>
          </p:nvPr>
        </p:nvSpPr>
        <p:spPr/>
        <p:txBody>
          <a:bodyPr/>
          <a:lstStyle/>
          <a:p>
            <a:r>
              <a:rPr lang="en-GB" i="1" dirty="0"/>
              <a:t>Contractor </a:t>
            </a:r>
          </a:p>
        </p:txBody>
      </p:sp>
      <p:sp>
        <p:nvSpPr>
          <p:cNvPr id="3" name="Content Placeholder 2">
            <a:extLst>
              <a:ext uri="{FF2B5EF4-FFF2-40B4-BE49-F238E27FC236}">
                <a16:creationId xmlns:a16="http://schemas.microsoft.com/office/drawing/2014/main" id="{EE6F56A6-F1AA-4E38-B1F2-9DAE0F1DC831}"/>
              </a:ext>
            </a:extLst>
          </p:cNvPr>
          <p:cNvSpPr>
            <a:spLocks noGrp="1"/>
          </p:cNvSpPr>
          <p:nvPr>
            <p:ph idx="1"/>
          </p:nvPr>
        </p:nvSpPr>
        <p:spPr>
          <a:xfrm>
            <a:off x="550862" y="1449387"/>
            <a:ext cx="11090275" cy="4333393"/>
          </a:xfrm>
        </p:spPr>
        <p:txBody>
          <a:bodyPr numCol="1">
            <a:normAutofit/>
          </a:bodyPr>
          <a:lstStyle/>
          <a:p>
            <a:r>
              <a:rPr lang="en-GB" sz="2000" dirty="0">
                <a:solidFill>
                  <a:srgbClr val="002060"/>
                </a:solidFill>
              </a:rPr>
              <a:t>The </a:t>
            </a:r>
            <a:r>
              <a:rPr lang="en-GB" sz="2000" i="1" dirty="0">
                <a:solidFill>
                  <a:srgbClr val="002060"/>
                </a:solidFill>
              </a:rPr>
              <a:t>Contractor </a:t>
            </a:r>
            <a:r>
              <a:rPr lang="en-GB" sz="2000" dirty="0">
                <a:solidFill>
                  <a:srgbClr val="002060"/>
                </a:solidFill>
              </a:rPr>
              <a:t>is a Party in the contract, identified in the Contract Data Part Two.</a:t>
            </a:r>
          </a:p>
          <a:p>
            <a:r>
              <a:rPr lang="en-GB" sz="2000" dirty="0">
                <a:solidFill>
                  <a:srgbClr val="002060"/>
                </a:solidFill>
              </a:rPr>
              <a:t>The </a:t>
            </a:r>
            <a:r>
              <a:rPr lang="en-GB" sz="2000" i="1" dirty="0">
                <a:solidFill>
                  <a:srgbClr val="002060"/>
                </a:solidFill>
              </a:rPr>
              <a:t>Contractor </a:t>
            </a:r>
            <a:r>
              <a:rPr lang="en-GB" sz="2000" dirty="0">
                <a:solidFill>
                  <a:srgbClr val="002060"/>
                </a:solidFill>
              </a:rPr>
              <a:t>must Provide the Works in accordance with the </a:t>
            </a:r>
            <a:r>
              <a:rPr lang="en-GB" sz="2000" i="1" dirty="0">
                <a:solidFill>
                  <a:srgbClr val="002060"/>
                </a:solidFill>
              </a:rPr>
              <a:t>conditions of contract</a:t>
            </a:r>
            <a:r>
              <a:rPr lang="en-GB" sz="2000" dirty="0">
                <a:solidFill>
                  <a:srgbClr val="002060"/>
                </a:solidFill>
              </a:rPr>
              <a:t>, Scope and any constraints on how they should provide it. </a:t>
            </a:r>
          </a:p>
          <a:p>
            <a:pPr marL="0" indent="0">
              <a:buNone/>
            </a:pPr>
            <a:endParaRPr lang="en-GB" sz="1800" dirty="0">
              <a:solidFill>
                <a:srgbClr val="002060"/>
              </a:solidFill>
            </a:endParaRPr>
          </a:p>
          <a:p>
            <a:pPr marL="0" indent="0">
              <a:buNone/>
            </a:pPr>
            <a:endParaRPr lang="en-GB" dirty="0">
              <a:solidFill>
                <a:srgbClr val="002060"/>
              </a:solidFill>
            </a:endParaRPr>
          </a:p>
        </p:txBody>
      </p:sp>
      <p:pic>
        <p:nvPicPr>
          <p:cNvPr id="4" name="Graphic 3" descr="Document with solid fill">
            <a:extLst>
              <a:ext uri="{FF2B5EF4-FFF2-40B4-BE49-F238E27FC236}">
                <a16:creationId xmlns:a16="http://schemas.microsoft.com/office/drawing/2014/main" id="{4785B68D-45CA-416D-9E39-BFB022ABC2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F9694CBA-7D67-4A52-88A8-7B385232A519}"/>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 &amp; TSC</a:t>
            </a:r>
          </a:p>
        </p:txBody>
      </p:sp>
      <p:graphicFrame>
        <p:nvGraphicFramePr>
          <p:cNvPr id="6" name="Table 4">
            <a:extLst>
              <a:ext uri="{FF2B5EF4-FFF2-40B4-BE49-F238E27FC236}">
                <a16:creationId xmlns:a16="http://schemas.microsoft.com/office/drawing/2014/main" id="{B55B6EBA-C583-4691-80E7-B7C5E8092D58}"/>
              </a:ext>
            </a:extLst>
          </p:cNvPr>
          <p:cNvGraphicFramePr>
            <a:graphicFrameLocks noGrp="1"/>
          </p:cNvGraphicFramePr>
          <p:nvPr/>
        </p:nvGraphicFramePr>
        <p:xfrm>
          <a:off x="550862" y="2703611"/>
          <a:ext cx="11090276" cy="3221048"/>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434941">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786107">
                <a:tc>
                  <a:txBody>
                    <a:bodyPr/>
                    <a:lstStyle/>
                    <a:p>
                      <a:pPr marL="285750" indent="-285750">
                        <a:buClr>
                          <a:srgbClr val="009FD7"/>
                        </a:buClr>
                        <a:buFont typeface="Arial" panose="020B0604020202020204" pitchFamily="34" charset="0"/>
                        <a:buChar char="–"/>
                      </a:pPr>
                      <a:r>
                        <a:rPr lang="en-GB" sz="1600" b="1" dirty="0">
                          <a:solidFill>
                            <a:srgbClr val="002060"/>
                          </a:solidFill>
                          <a:latin typeface="Arial" panose="020B0604020202020204" pitchFamily="34" charset="0"/>
                          <a:cs typeface="Arial" panose="020B0604020202020204" pitchFamily="34" charset="0"/>
                        </a:rPr>
                        <a:t>Provides </a:t>
                      </a:r>
                      <a:r>
                        <a:rPr lang="en-GB" sz="1600" b="1" i="1" dirty="0">
                          <a:solidFill>
                            <a:srgbClr val="002060"/>
                          </a:solidFill>
                          <a:latin typeface="Arial" panose="020B0604020202020204" pitchFamily="34" charset="0"/>
                          <a:cs typeface="Arial" panose="020B0604020202020204" pitchFamily="34" charset="0"/>
                        </a:rPr>
                        <a:t>key persons,</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Complies with Scope requirements and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dirty="0">
                          <a:solidFill>
                            <a:srgbClr val="002060"/>
                          </a:solidFill>
                          <a:latin typeface="Arial" panose="020B0604020202020204" pitchFamily="34" charset="0"/>
                          <a:cs typeface="Arial" panose="020B0604020202020204" pitchFamily="34" charset="0"/>
                        </a:rPr>
                        <a:t> </a:t>
                      </a:r>
                    </a:p>
                    <a:p>
                      <a:pPr marL="285750" indent="-285750">
                        <a:buClr>
                          <a:srgbClr val="009FD7"/>
                        </a:buClr>
                        <a:buFont typeface="Arial" panose="020B0604020202020204" pitchFamily="34" charset="0"/>
                        <a:buChar char="–"/>
                      </a:pPr>
                      <a:r>
                        <a:rPr lang="en-GB" sz="1600" b="1" dirty="0">
                          <a:solidFill>
                            <a:srgbClr val="002060"/>
                          </a:solidFill>
                          <a:latin typeface="Arial" panose="020B0604020202020204" pitchFamily="34" charset="0"/>
                          <a:cs typeface="Arial" panose="020B0604020202020204" pitchFamily="34" charset="0"/>
                        </a:rPr>
                        <a:t>Complies with the Framework Information (if applicable),</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Proposes subcontractors,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 and,</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Submits early warnings as soon as they become aware of any matter which could impact the Price, Key Dates or performance.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Prepares and submits the required plans including the business continuity plan and the quality plan,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the programme/Contractor’s Plan for acceptance,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Makes application for payment,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particulars of its design as the Scope requires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b="1" i="0" dirty="0">
                          <a:solidFill>
                            <a:srgbClr val="002060"/>
                          </a:solidFill>
                          <a:latin typeface="Arial" panose="020B0604020202020204" pitchFamily="34" charset="0"/>
                          <a:cs typeface="Arial" panose="020B0604020202020204" pitchFamily="34" charset="0"/>
                        </a:rPr>
                        <a:t>Submits the names of </a:t>
                      </a:r>
                      <a:r>
                        <a:rPr lang="en-GB" sz="1600" b="1" i="1" dirty="0">
                          <a:solidFill>
                            <a:srgbClr val="002060"/>
                          </a:solidFill>
                          <a:latin typeface="Arial" panose="020B0604020202020204" pitchFamily="34" charset="0"/>
                          <a:cs typeface="Arial" panose="020B0604020202020204" pitchFamily="34" charset="0"/>
                        </a:rPr>
                        <a:t>key persons</a:t>
                      </a:r>
                      <a:r>
                        <a:rPr lang="en-GB" sz="1600" b="1" i="0" dirty="0">
                          <a:solidFill>
                            <a:srgbClr val="002060"/>
                          </a:solidFill>
                          <a:latin typeface="Arial" panose="020B0604020202020204" pitchFamily="34" charset="0"/>
                          <a:cs typeface="Arial" panose="020B0604020202020204" pitchFamily="34" charset="0"/>
                        </a:rPr>
                        <a:t>, relevant qualifications and experience to the </a:t>
                      </a:r>
                      <a:r>
                        <a:rPr lang="en-GB" sz="1600" b="1" i="1" dirty="0">
                          <a:solidFill>
                            <a:srgbClr val="002060"/>
                          </a:solidFill>
                          <a:latin typeface="Arial" panose="020B0604020202020204" pitchFamily="34" charset="0"/>
                          <a:cs typeface="Arial" panose="020B0604020202020204" pitchFamily="34" charset="0"/>
                        </a:rPr>
                        <a:t>Project Manager / Service Manager</a:t>
                      </a:r>
                      <a:r>
                        <a:rPr lang="en-GB" sz="1600" b="1" i="0" dirty="0">
                          <a:solidFill>
                            <a:srgbClr val="002060"/>
                          </a:solidFill>
                          <a:latin typeface="Arial" panose="020B0604020202020204" pitchFamily="34" charset="0"/>
                          <a:cs typeface="Arial" panose="020B0604020202020204" pitchFamily="34" charset="0"/>
                        </a:rPr>
                        <a:t>.</a:t>
                      </a:r>
                      <a:endParaRPr lang="en-GB" sz="1600" b="1"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9" name="TextBox 8">
            <a:extLst>
              <a:ext uri="{FF2B5EF4-FFF2-40B4-BE49-F238E27FC236}">
                <a16:creationId xmlns:a16="http://schemas.microsoft.com/office/drawing/2014/main" id="{3518837B-8EE8-481C-B362-D8D83EA019C9}"/>
              </a:ext>
            </a:extLst>
          </p:cNvPr>
          <p:cNvSpPr txBox="1"/>
          <p:nvPr/>
        </p:nvSpPr>
        <p:spPr>
          <a:xfrm>
            <a:off x="550862" y="6250445"/>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3194469092"/>
      </p:ext>
    </p:extLst>
  </p:cSld>
  <p:clrMapOvr>
    <a:masterClrMapping/>
  </p:clrMapOvr>
  <p:transition spd="slow">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9565B-5987-4F4A-918A-AC8B8E834BF7}"/>
              </a:ext>
            </a:extLst>
          </p:cNvPr>
          <p:cNvSpPr>
            <a:spLocks noGrp="1"/>
          </p:cNvSpPr>
          <p:nvPr>
            <p:ph type="title"/>
          </p:nvPr>
        </p:nvSpPr>
        <p:spPr/>
        <p:txBody>
          <a:bodyPr/>
          <a:lstStyle/>
          <a:p>
            <a:r>
              <a:rPr lang="en-GB" i="1" dirty="0"/>
              <a:t>Contractor – short form of contracts</a:t>
            </a:r>
          </a:p>
        </p:txBody>
      </p:sp>
      <p:sp>
        <p:nvSpPr>
          <p:cNvPr id="3" name="Content Placeholder 2">
            <a:extLst>
              <a:ext uri="{FF2B5EF4-FFF2-40B4-BE49-F238E27FC236}">
                <a16:creationId xmlns:a16="http://schemas.microsoft.com/office/drawing/2014/main" id="{EE6F56A6-F1AA-4E38-B1F2-9DAE0F1DC831}"/>
              </a:ext>
            </a:extLst>
          </p:cNvPr>
          <p:cNvSpPr>
            <a:spLocks noGrp="1"/>
          </p:cNvSpPr>
          <p:nvPr>
            <p:ph idx="1"/>
          </p:nvPr>
        </p:nvSpPr>
        <p:spPr>
          <a:xfrm>
            <a:off x="550862" y="1449387"/>
            <a:ext cx="11090275" cy="4333393"/>
          </a:xfrm>
        </p:spPr>
        <p:txBody>
          <a:bodyPr numCol="1">
            <a:normAutofit/>
          </a:bodyPr>
          <a:lstStyle/>
          <a:p>
            <a:r>
              <a:rPr lang="en-GB" sz="2000" dirty="0">
                <a:solidFill>
                  <a:srgbClr val="002060"/>
                </a:solidFill>
              </a:rPr>
              <a:t>The </a:t>
            </a:r>
            <a:r>
              <a:rPr lang="en-GB" sz="2000" i="1" dirty="0">
                <a:solidFill>
                  <a:srgbClr val="002060"/>
                </a:solidFill>
              </a:rPr>
              <a:t>Contractor </a:t>
            </a:r>
            <a:r>
              <a:rPr lang="en-GB" sz="2000" dirty="0">
                <a:solidFill>
                  <a:srgbClr val="002060"/>
                </a:solidFill>
              </a:rPr>
              <a:t>is a Party in the contract, identified in the Contract Data.</a:t>
            </a:r>
          </a:p>
          <a:p>
            <a:r>
              <a:rPr lang="en-GB" sz="2000" dirty="0">
                <a:solidFill>
                  <a:srgbClr val="002060"/>
                </a:solidFill>
              </a:rPr>
              <a:t>The </a:t>
            </a:r>
            <a:r>
              <a:rPr lang="en-GB" sz="2000" i="1" dirty="0">
                <a:solidFill>
                  <a:srgbClr val="002060"/>
                </a:solidFill>
              </a:rPr>
              <a:t>Contractor </a:t>
            </a:r>
            <a:r>
              <a:rPr lang="en-GB" sz="2000" dirty="0">
                <a:solidFill>
                  <a:srgbClr val="002060"/>
                </a:solidFill>
              </a:rPr>
              <a:t>must Provide the Works in accordance with the </a:t>
            </a:r>
            <a:r>
              <a:rPr lang="en-GB" sz="2000" i="1" dirty="0">
                <a:solidFill>
                  <a:srgbClr val="002060"/>
                </a:solidFill>
              </a:rPr>
              <a:t>conditions of contract</a:t>
            </a:r>
            <a:r>
              <a:rPr lang="en-GB" sz="2000" dirty="0">
                <a:solidFill>
                  <a:srgbClr val="002060"/>
                </a:solidFill>
              </a:rPr>
              <a:t>, Scope and any constraints on how they should provide it. </a:t>
            </a:r>
          </a:p>
          <a:p>
            <a:pPr marL="0" indent="0">
              <a:buNone/>
            </a:pPr>
            <a:endParaRPr lang="en-GB" sz="1800" dirty="0">
              <a:solidFill>
                <a:srgbClr val="002060"/>
              </a:solidFill>
            </a:endParaRPr>
          </a:p>
          <a:p>
            <a:pPr marL="0" indent="0">
              <a:buNone/>
            </a:pPr>
            <a:endParaRPr lang="en-GB" dirty="0">
              <a:solidFill>
                <a:srgbClr val="002060"/>
              </a:solidFill>
            </a:endParaRPr>
          </a:p>
        </p:txBody>
      </p:sp>
      <p:pic>
        <p:nvPicPr>
          <p:cNvPr id="4" name="Graphic 3" descr="Document with solid fill">
            <a:extLst>
              <a:ext uri="{FF2B5EF4-FFF2-40B4-BE49-F238E27FC236}">
                <a16:creationId xmlns:a16="http://schemas.microsoft.com/office/drawing/2014/main" id="{4785B68D-45CA-416D-9E39-BFB022ABC2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F9694CBA-7D67-4A52-88A8-7B385232A519}"/>
              </a:ext>
            </a:extLst>
          </p:cNvPr>
          <p:cNvSpPr txBox="1"/>
          <p:nvPr/>
        </p:nvSpPr>
        <p:spPr>
          <a:xfrm>
            <a:off x="10468947" y="917899"/>
            <a:ext cx="1517424" cy="584775"/>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ECSC &amp; TSSC</a:t>
            </a:r>
          </a:p>
        </p:txBody>
      </p:sp>
      <p:graphicFrame>
        <p:nvGraphicFramePr>
          <p:cNvPr id="6" name="Table 4">
            <a:extLst>
              <a:ext uri="{FF2B5EF4-FFF2-40B4-BE49-F238E27FC236}">
                <a16:creationId xmlns:a16="http://schemas.microsoft.com/office/drawing/2014/main" id="{B55B6EBA-C583-4691-80E7-B7C5E8092D58}"/>
              </a:ext>
            </a:extLst>
          </p:cNvPr>
          <p:cNvGraphicFramePr>
            <a:graphicFrameLocks noGrp="1"/>
          </p:cNvGraphicFramePr>
          <p:nvPr/>
        </p:nvGraphicFramePr>
        <p:xfrm>
          <a:off x="550862" y="2671460"/>
          <a:ext cx="11090276" cy="3111320"/>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420124">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691196">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Complies with Scope requirements and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dirty="0">
                          <a:solidFill>
                            <a:srgbClr val="002060"/>
                          </a:solidFill>
                          <a:latin typeface="Arial" panose="020B0604020202020204" pitchFamily="34" charset="0"/>
                          <a:cs typeface="Arial" panose="020B0604020202020204" pitchFamily="34" charset="0"/>
                        </a:rPr>
                        <a:t>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Proposes subcontractors,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 and,</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Submits early warnings as soon as they become aware of any matter which could impact the Price, Key Dates or performance.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Prepares and submits the required plans including the business continuity plan and the quality plan if required,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the programme/Contractor’s Plan for acceptance,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Makes application for payment,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particulars of its design as the Scope requires.</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9" name="TextBox 8">
            <a:extLst>
              <a:ext uri="{FF2B5EF4-FFF2-40B4-BE49-F238E27FC236}">
                <a16:creationId xmlns:a16="http://schemas.microsoft.com/office/drawing/2014/main" id="{3518837B-8EE8-481C-B362-D8D83EA019C9}"/>
              </a:ext>
            </a:extLst>
          </p:cNvPr>
          <p:cNvSpPr txBox="1"/>
          <p:nvPr/>
        </p:nvSpPr>
        <p:spPr>
          <a:xfrm>
            <a:off x="550862" y="6244533"/>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2760647610"/>
      </p:ext>
    </p:extLst>
  </p:cSld>
  <p:clrMapOvr>
    <a:masterClrMapping/>
  </p:clrMapOvr>
  <p:transition spd="slow">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6E248-E9DA-4AE6-B25B-4F17AEDD70C6}"/>
              </a:ext>
            </a:extLst>
          </p:cNvPr>
          <p:cNvSpPr>
            <a:spLocks noGrp="1"/>
          </p:cNvSpPr>
          <p:nvPr>
            <p:ph type="title"/>
          </p:nvPr>
        </p:nvSpPr>
        <p:spPr/>
        <p:txBody>
          <a:bodyPr/>
          <a:lstStyle/>
          <a:p>
            <a:r>
              <a:rPr lang="en-GB" i="1" dirty="0"/>
              <a:t>Consultant</a:t>
            </a:r>
            <a:r>
              <a:rPr lang="en-GB" dirty="0"/>
              <a:t> </a:t>
            </a:r>
          </a:p>
        </p:txBody>
      </p:sp>
      <p:sp>
        <p:nvSpPr>
          <p:cNvPr id="3" name="Content Placeholder 2">
            <a:extLst>
              <a:ext uri="{FF2B5EF4-FFF2-40B4-BE49-F238E27FC236}">
                <a16:creationId xmlns:a16="http://schemas.microsoft.com/office/drawing/2014/main" id="{8C7DB75F-CFB5-4C5A-99D4-9BC268C0F484}"/>
              </a:ext>
            </a:extLst>
          </p:cNvPr>
          <p:cNvSpPr>
            <a:spLocks noGrp="1"/>
          </p:cNvSpPr>
          <p:nvPr>
            <p:ph idx="1"/>
          </p:nvPr>
        </p:nvSpPr>
        <p:spPr/>
        <p:txBody>
          <a:bodyPr>
            <a:normAutofit/>
          </a:bodyPr>
          <a:lstStyle/>
          <a:p>
            <a:r>
              <a:rPr lang="en-GB" sz="2000" dirty="0">
                <a:solidFill>
                  <a:srgbClr val="002060"/>
                </a:solidFill>
              </a:rPr>
              <a:t>The </a:t>
            </a:r>
            <a:r>
              <a:rPr lang="en-GB" sz="2000" i="1" dirty="0">
                <a:solidFill>
                  <a:srgbClr val="002060"/>
                </a:solidFill>
              </a:rPr>
              <a:t>Consultant </a:t>
            </a:r>
            <a:r>
              <a:rPr lang="en-GB" sz="2000" dirty="0">
                <a:solidFill>
                  <a:srgbClr val="002060"/>
                </a:solidFill>
              </a:rPr>
              <a:t>is a Party in the contract, identified in the Contract Data Part Two.</a:t>
            </a:r>
          </a:p>
          <a:p>
            <a:r>
              <a:rPr lang="en-GB" sz="2000" dirty="0">
                <a:solidFill>
                  <a:srgbClr val="002060"/>
                </a:solidFill>
              </a:rPr>
              <a:t>The </a:t>
            </a:r>
            <a:r>
              <a:rPr lang="en-GB" sz="2000" i="1" dirty="0">
                <a:solidFill>
                  <a:srgbClr val="002060"/>
                </a:solidFill>
              </a:rPr>
              <a:t>Consultant </a:t>
            </a:r>
            <a:r>
              <a:rPr lang="en-GB" sz="2000" dirty="0">
                <a:solidFill>
                  <a:srgbClr val="002060"/>
                </a:solidFill>
              </a:rPr>
              <a:t>must Provide the Service in accordance with the </a:t>
            </a:r>
            <a:r>
              <a:rPr lang="en-GB" sz="2000" i="1" dirty="0">
                <a:solidFill>
                  <a:srgbClr val="002060"/>
                </a:solidFill>
              </a:rPr>
              <a:t>conditions of contract</a:t>
            </a:r>
            <a:r>
              <a:rPr lang="en-GB" sz="2000" dirty="0">
                <a:solidFill>
                  <a:srgbClr val="002060"/>
                </a:solidFill>
              </a:rPr>
              <a:t>, Scope and any constraints on how they should provide it. </a:t>
            </a:r>
          </a:p>
        </p:txBody>
      </p:sp>
      <p:pic>
        <p:nvPicPr>
          <p:cNvPr id="5" name="Graphic 4" descr="Document with solid fill">
            <a:extLst>
              <a:ext uri="{FF2B5EF4-FFF2-40B4-BE49-F238E27FC236}">
                <a16:creationId xmlns:a16="http://schemas.microsoft.com/office/drawing/2014/main" id="{DB74F09C-68F5-416F-96C2-1663095E7D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7092CC91-61D9-44FC-B613-8494543AC3BF}"/>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PSC</a:t>
            </a:r>
          </a:p>
        </p:txBody>
      </p:sp>
      <p:sp>
        <p:nvSpPr>
          <p:cNvPr id="8" name="TextBox 7">
            <a:extLst>
              <a:ext uri="{FF2B5EF4-FFF2-40B4-BE49-F238E27FC236}">
                <a16:creationId xmlns:a16="http://schemas.microsoft.com/office/drawing/2014/main" id="{6D12065D-4EC2-4E76-9A11-CD6771156DDC}"/>
              </a:ext>
            </a:extLst>
          </p:cNvPr>
          <p:cNvSpPr txBox="1"/>
          <p:nvPr/>
        </p:nvSpPr>
        <p:spPr>
          <a:xfrm>
            <a:off x="793192" y="6154320"/>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graphicFrame>
        <p:nvGraphicFramePr>
          <p:cNvPr id="9" name="Table 4">
            <a:extLst>
              <a:ext uri="{FF2B5EF4-FFF2-40B4-BE49-F238E27FC236}">
                <a16:creationId xmlns:a16="http://schemas.microsoft.com/office/drawing/2014/main" id="{0AB4EE2B-EE7D-2E5B-F567-D2C861093BCD}"/>
              </a:ext>
            </a:extLst>
          </p:cNvPr>
          <p:cNvGraphicFramePr>
            <a:graphicFrameLocks noGrp="1"/>
          </p:cNvGraphicFramePr>
          <p:nvPr/>
        </p:nvGraphicFramePr>
        <p:xfrm>
          <a:off x="550861" y="2939845"/>
          <a:ext cx="11090276" cy="2648970"/>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331188">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313690">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Comply with Scope requirements and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dirty="0">
                          <a:solidFill>
                            <a:srgbClr val="002060"/>
                          </a:solidFill>
                          <a:latin typeface="Arial" panose="020B0604020202020204" pitchFamily="34" charset="0"/>
                          <a:cs typeface="Arial" panose="020B0604020202020204" pitchFamily="34" charset="0"/>
                        </a:rPr>
                        <a:t>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 and,</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Submit early warnings as soon as they become aware of any matter which could impact the Price, Key Dates or performance.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 and submit the required plans including the business continuity plan and the quality plan,</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 the Programme for acceptance,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Makes application for payment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and notifies the </a:t>
                      </a:r>
                      <a:r>
                        <a:rPr lang="en-GB" sz="1600" i="1" dirty="0">
                          <a:solidFill>
                            <a:srgbClr val="002060"/>
                          </a:solidFill>
                          <a:latin typeface="Arial" panose="020B0604020202020204" pitchFamily="34" charset="0"/>
                          <a:cs typeface="Arial" panose="020B0604020202020204" pitchFamily="34" charset="0"/>
                        </a:rPr>
                        <a:t>Service Manager </a:t>
                      </a:r>
                      <a:r>
                        <a:rPr lang="en-GB" sz="1600" i="0" dirty="0">
                          <a:solidFill>
                            <a:srgbClr val="002060"/>
                          </a:solidFill>
                          <a:latin typeface="Arial" panose="020B0604020202020204" pitchFamily="34" charset="0"/>
                          <a:cs typeface="Arial" panose="020B0604020202020204" pitchFamily="34" charset="0"/>
                        </a:rPr>
                        <a:t>of early warning notices and potential compensation events.</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Tree>
    <p:extLst>
      <p:ext uri="{BB962C8B-B14F-4D97-AF65-F5344CB8AC3E}">
        <p14:creationId xmlns:p14="http://schemas.microsoft.com/office/powerpoint/2010/main" val="3494522829"/>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348CA7-82FF-431D-B47D-03BEBDC093A3}"/>
              </a:ext>
            </a:extLst>
          </p:cNvPr>
          <p:cNvSpPr/>
          <p:nvPr/>
        </p:nvSpPr>
        <p:spPr>
          <a:xfrm>
            <a:off x="655861" y="1284468"/>
            <a:ext cx="10316939" cy="4784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For Engineering and Construction Contracts (ECC) and Engineering and Construction Short Contracts (ECSC) the following terms are used: </a:t>
            </a:r>
            <a:r>
              <a:rPr lang="en-GB" sz="2000" i="1" dirty="0">
                <a:solidFill>
                  <a:srgbClr val="002060"/>
                </a:solidFill>
                <a:latin typeface="Arial" panose="020B0604020202020204" pitchFamily="34" charset="0"/>
                <a:cs typeface="Arial" panose="020B0604020202020204" pitchFamily="34" charset="0"/>
              </a:rPr>
              <a:t>Client, Contractor, Project Manager</a:t>
            </a:r>
            <a:r>
              <a:rPr lang="en-GB" sz="2000" dirty="0">
                <a:solidFill>
                  <a:srgbClr val="002060"/>
                </a:solidFill>
                <a:latin typeface="Arial" panose="020B0604020202020204" pitchFamily="34" charset="0"/>
                <a:cs typeface="Arial" panose="020B0604020202020204" pitchFamily="34" charset="0"/>
              </a:rPr>
              <a:t> (not used in ECSC), </a:t>
            </a:r>
            <a:r>
              <a:rPr lang="en-GB" sz="2000" i="1" dirty="0">
                <a:solidFill>
                  <a:srgbClr val="002060"/>
                </a:solidFill>
                <a:latin typeface="Arial" panose="020B0604020202020204" pitchFamily="34" charset="0"/>
                <a:cs typeface="Arial" panose="020B0604020202020204" pitchFamily="34" charset="0"/>
              </a:rPr>
              <a:t>Supervisor, works</a:t>
            </a:r>
            <a:r>
              <a:rPr lang="en-GB" sz="2000" dirty="0">
                <a:solidFill>
                  <a:srgbClr val="002060"/>
                </a:solidFill>
                <a:latin typeface="Arial" panose="020B0604020202020204" pitchFamily="34" charset="0"/>
                <a:cs typeface="Arial" panose="020B0604020202020204" pitchFamily="34" charset="0"/>
              </a:rPr>
              <a:t>, Provide the Works.</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For Professional Service Contracts (PSC) and Professional Service Short Contracts (PSSC) the following terms are used: </a:t>
            </a:r>
            <a:r>
              <a:rPr lang="en-GB" sz="2000" i="1" dirty="0">
                <a:solidFill>
                  <a:srgbClr val="002060"/>
                </a:solidFill>
                <a:latin typeface="Arial" panose="020B0604020202020204" pitchFamily="34" charset="0"/>
                <a:cs typeface="Arial" panose="020B0604020202020204" pitchFamily="34" charset="0"/>
              </a:rPr>
              <a:t>Client, Consultant, Service Manager</a:t>
            </a:r>
            <a:r>
              <a:rPr lang="en-GB" sz="2000" dirty="0">
                <a:solidFill>
                  <a:srgbClr val="002060"/>
                </a:solidFill>
                <a:latin typeface="Arial" panose="020B0604020202020204" pitchFamily="34" charset="0"/>
                <a:cs typeface="Arial" panose="020B0604020202020204" pitchFamily="34" charset="0"/>
              </a:rPr>
              <a:t> (not used in PSSC), </a:t>
            </a:r>
            <a:r>
              <a:rPr lang="en-GB" sz="2000" i="1" dirty="0">
                <a:solidFill>
                  <a:srgbClr val="002060"/>
                </a:solidFill>
                <a:latin typeface="Arial" panose="020B0604020202020204" pitchFamily="34" charset="0"/>
                <a:cs typeface="Arial" panose="020B0604020202020204" pitchFamily="34" charset="0"/>
              </a:rPr>
              <a:t>service</a:t>
            </a:r>
            <a:r>
              <a:rPr lang="en-GB" sz="2000" dirty="0">
                <a:solidFill>
                  <a:srgbClr val="002060"/>
                </a:solidFill>
                <a:latin typeface="Arial" panose="020B0604020202020204" pitchFamily="34" charset="0"/>
                <a:cs typeface="Arial" panose="020B0604020202020204" pitchFamily="34" charset="0"/>
              </a:rPr>
              <a:t>, Provide the Service.</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For Term Service Contracts (TSC) and Term Service Short Contracts (TSSC) the following terms are used: </a:t>
            </a:r>
            <a:r>
              <a:rPr lang="en-GB" sz="2000" i="1" dirty="0">
                <a:solidFill>
                  <a:srgbClr val="002060"/>
                </a:solidFill>
                <a:latin typeface="Arial" panose="020B0604020202020204" pitchFamily="34" charset="0"/>
                <a:cs typeface="Arial" panose="020B0604020202020204" pitchFamily="34" charset="0"/>
              </a:rPr>
              <a:t>Client, Contractor, Service Manager </a:t>
            </a:r>
            <a:r>
              <a:rPr lang="en-GB" sz="2000" dirty="0">
                <a:solidFill>
                  <a:srgbClr val="002060"/>
                </a:solidFill>
                <a:latin typeface="Arial" panose="020B0604020202020204" pitchFamily="34" charset="0"/>
                <a:cs typeface="Arial" panose="020B0604020202020204" pitchFamily="34" charset="0"/>
              </a:rPr>
              <a:t>(not used in TSSC), </a:t>
            </a:r>
            <a:r>
              <a:rPr lang="en-GB" sz="2000" i="1" dirty="0">
                <a:solidFill>
                  <a:srgbClr val="002060"/>
                </a:solidFill>
                <a:latin typeface="Arial" panose="020B0604020202020204" pitchFamily="34" charset="0"/>
                <a:cs typeface="Arial" panose="020B0604020202020204" pitchFamily="34" charset="0"/>
              </a:rPr>
              <a:t>service</a:t>
            </a:r>
            <a:r>
              <a:rPr lang="en-GB" sz="2000" dirty="0">
                <a:solidFill>
                  <a:srgbClr val="002060"/>
                </a:solidFill>
                <a:latin typeface="Arial" panose="020B0604020202020204" pitchFamily="34" charset="0"/>
                <a:cs typeface="Arial" panose="020B0604020202020204" pitchFamily="34" charset="0"/>
              </a:rPr>
              <a:t>, Provide the Service.</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For Supply Contracts (SC) and Supply Short Contracts (SSC) the following terms are used: </a:t>
            </a:r>
            <a:r>
              <a:rPr lang="en-GB" sz="2000" i="1" dirty="0">
                <a:solidFill>
                  <a:srgbClr val="002060"/>
                </a:solidFill>
                <a:latin typeface="Arial" panose="020B0604020202020204" pitchFamily="34" charset="0"/>
                <a:cs typeface="Arial" panose="020B0604020202020204" pitchFamily="34" charset="0"/>
              </a:rPr>
              <a:t>Purchaser, Supplier, Supply Manager </a:t>
            </a:r>
            <a:r>
              <a:rPr lang="en-GB" sz="2000" dirty="0">
                <a:solidFill>
                  <a:srgbClr val="002060"/>
                </a:solidFill>
                <a:latin typeface="Arial" panose="020B0604020202020204" pitchFamily="34" charset="0"/>
                <a:cs typeface="Arial" panose="020B0604020202020204" pitchFamily="34" charset="0"/>
              </a:rPr>
              <a:t>(not used in SSC), </a:t>
            </a:r>
            <a:r>
              <a:rPr lang="en-GB" sz="2000" i="1" dirty="0">
                <a:solidFill>
                  <a:srgbClr val="002060"/>
                </a:solidFill>
                <a:latin typeface="Arial" panose="020B0604020202020204" pitchFamily="34" charset="0"/>
                <a:cs typeface="Arial" panose="020B0604020202020204" pitchFamily="34" charset="0"/>
              </a:rPr>
              <a:t>goods</a:t>
            </a:r>
            <a:r>
              <a:rPr lang="en-GB" sz="2000" dirty="0">
                <a:solidFill>
                  <a:srgbClr val="002060"/>
                </a:solidFill>
                <a:latin typeface="Arial" panose="020B0604020202020204" pitchFamily="34" charset="0"/>
                <a:cs typeface="Arial" panose="020B0604020202020204" pitchFamily="34" charset="0"/>
              </a:rPr>
              <a:t> and </a:t>
            </a:r>
            <a:r>
              <a:rPr lang="en-GB" sz="2000" i="1" dirty="0">
                <a:solidFill>
                  <a:srgbClr val="002060"/>
                </a:solidFill>
                <a:latin typeface="Arial" panose="020B0604020202020204" pitchFamily="34" charset="0"/>
                <a:cs typeface="Arial" panose="020B0604020202020204" pitchFamily="34" charset="0"/>
              </a:rPr>
              <a:t>services</a:t>
            </a:r>
            <a:r>
              <a:rPr lang="en-GB" sz="2000" dirty="0">
                <a:solidFill>
                  <a:srgbClr val="002060"/>
                </a:solidFill>
                <a:latin typeface="Arial" panose="020B0604020202020204" pitchFamily="34" charset="0"/>
                <a:cs typeface="Arial" panose="020B0604020202020204" pitchFamily="34" charset="0"/>
              </a:rPr>
              <a:t>, Provide the Goods and Services.</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Framework Contract (FC) uses a variety of terms which are described in detail later in this Awareness Guide.</a:t>
            </a: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4A4A4A"/>
              </a:solidFill>
              <a:latin typeface="Arial" panose="020B0604020202020204" pitchFamily="34" charset="0"/>
              <a:cs typeface="Arial" panose="020B0604020202020204" pitchFamily="34" charset="0"/>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p:txBody>
      </p:sp>
      <p:sp>
        <p:nvSpPr>
          <p:cNvPr id="17" name="Title 1">
            <a:extLst>
              <a:ext uri="{FF2B5EF4-FFF2-40B4-BE49-F238E27FC236}">
                <a16:creationId xmlns:a16="http://schemas.microsoft.com/office/drawing/2014/main" id="{82346B97-026F-4924-A212-0EC0190E1748}"/>
              </a:ext>
            </a:extLst>
          </p:cNvPr>
          <p:cNvSpPr txBox="1">
            <a:spLocks/>
          </p:cNvSpPr>
          <p:nvPr/>
        </p:nvSpPr>
        <p:spPr>
          <a:xfrm>
            <a:off x="550863" y="165328"/>
            <a:ext cx="11090275" cy="942382"/>
          </a:xfrm>
          <a:prstGeom prst="rect">
            <a:avLst/>
          </a:prstGeom>
        </p:spPr>
        <p:txBody>
          <a:bodyPr lIns="91440" tIns="45720" rIns="91440" bIns="45720" anchor="ctr">
            <a:normAutofit/>
          </a:bodyPr>
          <a:lst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a:lstStyle>
          <a:p>
            <a:r>
              <a:rPr lang="en-GB" dirty="0">
                <a:latin typeface="Arial"/>
                <a:cs typeface="Arial"/>
              </a:rPr>
              <a:t>New Engineering Contract 4 (NEC4) key terminology</a:t>
            </a:r>
          </a:p>
        </p:txBody>
      </p:sp>
    </p:spTree>
    <p:extLst>
      <p:ext uri="{BB962C8B-B14F-4D97-AF65-F5344CB8AC3E}">
        <p14:creationId xmlns:p14="http://schemas.microsoft.com/office/powerpoint/2010/main" val="2860095121"/>
      </p:ext>
    </p:extLst>
  </p:cSld>
  <p:clrMapOvr>
    <a:masterClrMapping/>
  </p:clrMapOvr>
  <p:transition spd="slow" advTm="25000">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6E248-E9DA-4AE6-B25B-4F17AEDD70C6}"/>
              </a:ext>
            </a:extLst>
          </p:cNvPr>
          <p:cNvSpPr>
            <a:spLocks noGrp="1"/>
          </p:cNvSpPr>
          <p:nvPr>
            <p:ph type="title"/>
          </p:nvPr>
        </p:nvSpPr>
        <p:spPr/>
        <p:txBody>
          <a:bodyPr/>
          <a:lstStyle/>
          <a:p>
            <a:r>
              <a:rPr lang="en-GB" i="1" dirty="0"/>
              <a:t>Consultant</a:t>
            </a:r>
            <a:r>
              <a:rPr lang="en-GB" dirty="0"/>
              <a:t> – short form of contracts</a:t>
            </a:r>
          </a:p>
        </p:txBody>
      </p:sp>
      <p:sp>
        <p:nvSpPr>
          <p:cNvPr id="3" name="Content Placeholder 2">
            <a:extLst>
              <a:ext uri="{FF2B5EF4-FFF2-40B4-BE49-F238E27FC236}">
                <a16:creationId xmlns:a16="http://schemas.microsoft.com/office/drawing/2014/main" id="{8C7DB75F-CFB5-4C5A-99D4-9BC268C0F484}"/>
              </a:ext>
            </a:extLst>
          </p:cNvPr>
          <p:cNvSpPr>
            <a:spLocks noGrp="1"/>
          </p:cNvSpPr>
          <p:nvPr>
            <p:ph idx="1"/>
          </p:nvPr>
        </p:nvSpPr>
        <p:spPr>
          <a:xfrm>
            <a:off x="550862" y="1457934"/>
            <a:ext cx="11090275" cy="4492016"/>
          </a:xfrm>
        </p:spPr>
        <p:txBody>
          <a:bodyPr>
            <a:normAutofit/>
          </a:bodyPr>
          <a:lstStyle/>
          <a:p>
            <a:r>
              <a:rPr lang="en-GB" sz="2000" dirty="0">
                <a:solidFill>
                  <a:srgbClr val="002060"/>
                </a:solidFill>
              </a:rPr>
              <a:t>The </a:t>
            </a:r>
            <a:r>
              <a:rPr lang="en-GB" sz="2000" i="1" dirty="0">
                <a:solidFill>
                  <a:srgbClr val="002060"/>
                </a:solidFill>
              </a:rPr>
              <a:t>Consultant </a:t>
            </a:r>
            <a:r>
              <a:rPr lang="en-GB" sz="2000" dirty="0">
                <a:solidFill>
                  <a:srgbClr val="002060"/>
                </a:solidFill>
              </a:rPr>
              <a:t>is a Party in the contract, identified in the Contract Data.</a:t>
            </a:r>
          </a:p>
          <a:p>
            <a:r>
              <a:rPr lang="en-GB" sz="2000" dirty="0">
                <a:solidFill>
                  <a:srgbClr val="002060"/>
                </a:solidFill>
              </a:rPr>
              <a:t>The </a:t>
            </a:r>
            <a:r>
              <a:rPr lang="en-GB" sz="2000" i="1" dirty="0">
                <a:solidFill>
                  <a:srgbClr val="002060"/>
                </a:solidFill>
              </a:rPr>
              <a:t>Consultant </a:t>
            </a:r>
            <a:r>
              <a:rPr lang="en-GB" sz="2000" dirty="0">
                <a:solidFill>
                  <a:srgbClr val="002060"/>
                </a:solidFill>
              </a:rPr>
              <a:t>must Provide the Service in accordance with the </a:t>
            </a:r>
            <a:r>
              <a:rPr lang="en-GB" sz="2000" i="1" dirty="0">
                <a:solidFill>
                  <a:srgbClr val="002060"/>
                </a:solidFill>
              </a:rPr>
              <a:t>conditions of contract</a:t>
            </a:r>
            <a:r>
              <a:rPr lang="en-GB" sz="2000" dirty="0">
                <a:solidFill>
                  <a:srgbClr val="002060"/>
                </a:solidFill>
              </a:rPr>
              <a:t>, Scope and any constraints on how they should provide it. </a:t>
            </a:r>
          </a:p>
        </p:txBody>
      </p:sp>
      <p:pic>
        <p:nvPicPr>
          <p:cNvPr id="5" name="Graphic 4" descr="Document with solid fill">
            <a:extLst>
              <a:ext uri="{FF2B5EF4-FFF2-40B4-BE49-F238E27FC236}">
                <a16:creationId xmlns:a16="http://schemas.microsoft.com/office/drawing/2014/main" id="{DB74F09C-68F5-416F-96C2-1663095E7D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7092CC91-61D9-44FC-B613-8494543AC3BF}"/>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PSSC</a:t>
            </a:r>
          </a:p>
        </p:txBody>
      </p:sp>
      <p:sp>
        <p:nvSpPr>
          <p:cNvPr id="8" name="TextBox 7">
            <a:extLst>
              <a:ext uri="{FF2B5EF4-FFF2-40B4-BE49-F238E27FC236}">
                <a16:creationId xmlns:a16="http://schemas.microsoft.com/office/drawing/2014/main" id="{6D12065D-4EC2-4E76-9A11-CD6771156DDC}"/>
              </a:ext>
            </a:extLst>
          </p:cNvPr>
          <p:cNvSpPr txBox="1"/>
          <p:nvPr/>
        </p:nvSpPr>
        <p:spPr>
          <a:xfrm>
            <a:off x="784047" y="6223013"/>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graphicFrame>
        <p:nvGraphicFramePr>
          <p:cNvPr id="9" name="Table 4">
            <a:extLst>
              <a:ext uri="{FF2B5EF4-FFF2-40B4-BE49-F238E27FC236}">
                <a16:creationId xmlns:a16="http://schemas.microsoft.com/office/drawing/2014/main" id="{0AB4EE2B-EE7D-2E5B-F567-D2C861093BCD}"/>
              </a:ext>
            </a:extLst>
          </p:cNvPr>
          <p:cNvGraphicFramePr>
            <a:graphicFrameLocks noGrp="1"/>
          </p:cNvGraphicFramePr>
          <p:nvPr/>
        </p:nvGraphicFramePr>
        <p:xfrm>
          <a:off x="550861" y="2939845"/>
          <a:ext cx="11090276" cy="2648970"/>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331188">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313690">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Comply with Scope requirements and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dirty="0">
                          <a:solidFill>
                            <a:srgbClr val="002060"/>
                          </a:solidFill>
                          <a:latin typeface="Arial" panose="020B0604020202020204" pitchFamily="34" charset="0"/>
                          <a:cs typeface="Arial" panose="020B0604020202020204" pitchFamily="34" charset="0"/>
                        </a:rPr>
                        <a:t>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 and,</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Submit early warnings as soon as they become aware of any matter which could impact the Price, Key Dates or performance.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 and submit the required plans including the business continuity plan and the quality plan </a:t>
                      </a:r>
                      <a:r>
                        <a:rPr lang="en-GB" sz="1600" b="1" dirty="0">
                          <a:solidFill>
                            <a:srgbClr val="002060"/>
                          </a:solidFill>
                          <a:latin typeface="Arial" panose="020B0604020202020204" pitchFamily="34" charset="0"/>
                          <a:cs typeface="Arial" panose="020B0604020202020204" pitchFamily="34" charset="0"/>
                        </a:rPr>
                        <a:t>if required,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 the Programme for acceptance,</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Makes application for payment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and notifies the </a:t>
                      </a:r>
                      <a:r>
                        <a:rPr lang="en-GB" sz="1600" i="1" dirty="0">
                          <a:solidFill>
                            <a:srgbClr val="002060"/>
                          </a:solidFill>
                          <a:latin typeface="Arial" panose="020B0604020202020204" pitchFamily="34" charset="0"/>
                          <a:cs typeface="Arial" panose="020B0604020202020204" pitchFamily="34" charset="0"/>
                        </a:rPr>
                        <a:t>Client </a:t>
                      </a:r>
                      <a:r>
                        <a:rPr lang="en-GB" sz="1600" i="0" dirty="0">
                          <a:solidFill>
                            <a:srgbClr val="002060"/>
                          </a:solidFill>
                          <a:latin typeface="Arial" panose="020B0604020202020204" pitchFamily="34" charset="0"/>
                          <a:cs typeface="Arial" panose="020B0604020202020204" pitchFamily="34" charset="0"/>
                        </a:rPr>
                        <a:t>of early warning notices and potential compensation events.</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Tree>
    <p:extLst>
      <p:ext uri="{BB962C8B-B14F-4D97-AF65-F5344CB8AC3E}">
        <p14:creationId xmlns:p14="http://schemas.microsoft.com/office/powerpoint/2010/main" val="1400132207"/>
      </p:ext>
    </p:extLst>
  </p:cSld>
  <p:clrMapOvr>
    <a:masterClrMapping/>
  </p:clrMapOvr>
  <p:transition spd="slow">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2B76C-67B0-43CF-B6B6-60E526466A5A}"/>
              </a:ext>
            </a:extLst>
          </p:cNvPr>
          <p:cNvSpPr>
            <a:spLocks noGrp="1"/>
          </p:cNvSpPr>
          <p:nvPr>
            <p:ph type="title"/>
          </p:nvPr>
        </p:nvSpPr>
        <p:spPr/>
        <p:txBody>
          <a:bodyPr/>
          <a:lstStyle/>
          <a:p>
            <a:r>
              <a:rPr lang="en-GB" i="1" dirty="0"/>
              <a:t>Supplier</a:t>
            </a:r>
          </a:p>
        </p:txBody>
      </p:sp>
      <p:sp>
        <p:nvSpPr>
          <p:cNvPr id="3" name="Content Placeholder 2">
            <a:extLst>
              <a:ext uri="{FF2B5EF4-FFF2-40B4-BE49-F238E27FC236}">
                <a16:creationId xmlns:a16="http://schemas.microsoft.com/office/drawing/2014/main" id="{00826581-E024-44F7-B7B9-2BE48C74A2DF}"/>
              </a:ext>
            </a:extLst>
          </p:cNvPr>
          <p:cNvSpPr>
            <a:spLocks noGrp="1"/>
          </p:cNvSpPr>
          <p:nvPr>
            <p:ph idx="1"/>
          </p:nvPr>
        </p:nvSpPr>
        <p:spPr/>
        <p:txBody>
          <a:bodyPr>
            <a:normAutofit/>
          </a:bodyPr>
          <a:lstStyle/>
          <a:p>
            <a:r>
              <a:rPr lang="en-GB" sz="2000" dirty="0">
                <a:solidFill>
                  <a:srgbClr val="002060"/>
                </a:solidFill>
              </a:rPr>
              <a:t>The </a:t>
            </a:r>
            <a:r>
              <a:rPr lang="en-GB" sz="2000" i="1" dirty="0">
                <a:solidFill>
                  <a:srgbClr val="002060"/>
                </a:solidFill>
              </a:rPr>
              <a:t>Supplier </a:t>
            </a:r>
            <a:r>
              <a:rPr lang="en-GB" sz="2000" dirty="0">
                <a:solidFill>
                  <a:srgbClr val="002060"/>
                </a:solidFill>
              </a:rPr>
              <a:t>is a Party in the contract, identified in the Contract Data Part Two.</a:t>
            </a:r>
          </a:p>
          <a:p>
            <a:r>
              <a:rPr lang="en-GB" sz="2000" dirty="0">
                <a:solidFill>
                  <a:srgbClr val="002060"/>
                </a:solidFill>
              </a:rPr>
              <a:t>The </a:t>
            </a:r>
            <a:r>
              <a:rPr lang="en-GB" sz="2000" i="1" dirty="0">
                <a:solidFill>
                  <a:srgbClr val="002060"/>
                </a:solidFill>
              </a:rPr>
              <a:t>Supplier </a:t>
            </a:r>
            <a:r>
              <a:rPr lang="en-GB" sz="2000" dirty="0">
                <a:solidFill>
                  <a:srgbClr val="002060"/>
                </a:solidFill>
              </a:rPr>
              <a:t>must Provide the Goods and Services in accordance with the </a:t>
            </a:r>
            <a:r>
              <a:rPr lang="en-GB" sz="2000" i="1" dirty="0">
                <a:solidFill>
                  <a:srgbClr val="002060"/>
                </a:solidFill>
              </a:rPr>
              <a:t>conditions of contract</a:t>
            </a:r>
            <a:r>
              <a:rPr lang="en-GB" sz="2000" dirty="0">
                <a:solidFill>
                  <a:srgbClr val="002060"/>
                </a:solidFill>
              </a:rPr>
              <a:t>, Scope and any constraints on how they should provide it. </a:t>
            </a:r>
          </a:p>
          <a:p>
            <a:pPr marL="0" indent="0">
              <a:buNone/>
            </a:pPr>
            <a:r>
              <a:rPr lang="en-GB" dirty="0">
                <a:solidFill>
                  <a:srgbClr val="002060"/>
                </a:solidFill>
              </a:rPr>
              <a:t> </a:t>
            </a:r>
          </a:p>
          <a:p>
            <a:pPr marL="0" indent="0">
              <a:buNone/>
            </a:pPr>
            <a:endParaRPr lang="en-GB" dirty="0">
              <a:solidFill>
                <a:srgbClr val="002060"/>
              </a:solidFill>
            </a:endParaRPr>
          </a:p>
        </p:txBody>
      </p:sp>
      <p:pic>
        <p:nvPicPr>
          <p:cNvPr id="4" name="Graphic 3" descr="Document with solid fill">
            <a:extLst>
              <a:ext uri="{FF2B5EF4-FFF2-40B4-BE49-F238E27FC236}">
                <a16:creationId xmlns:a16="http://schemas.microsoft.com/office/drawing/2014/main" id="{399F4959-46F4-412C-95A9-F28D542C0E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4776DC48-9B32-42AB-9A63-230DAC553DA6}"/>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SC</a:t>
            </a:r>
          </a:p>
        </p:txBody>
      </p:sp>
      <p:sp>
        <p:nvSpPr>
          <p:cNvPr id="8" name="TextBox 7">
            <a:extLst>
              <a:ext uri="{FF2B5EF4-FFF2-40B4-BE49-F238E27FC236}">
                <a16:creationId xmlns:a16="http://schemas.microsoft.com/office/drawing/2014/main" id="{A43D1551-F337-4E39-8568-9977A6169D9C}"/>
              </a:ext>
            </a:extLst>
          </p:cNvPr>
          <p:cNvSpPr txBox="1"/>
          <p:nvPr/>
        </p:nvSpPr>
        <p:spPr>
          <a:xfrm>
            <a:off x="709950" y="6154320"/>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graphicFrame>
        <p:nvGraphicFramePr>
          <p:cNvPr id="9" name="Table 4">
            <a:extLst>
              <a:ext uri="{FF2B5EF4-FFF2-40B4-BE49-F238E27FC236}">
                <a16:creationId xmlns:a16="http://schemas.microsoft.com/office/drawing/2014/main" id="{1B71E0F6-1C48-5081-6852-6E67AF19FF3C}"/>
              </a:ext>
            </a:extLst>
          </p:cNvPr>
          <p:cNvGraphicFramePr>
            <a:graphicFrameLocks noGrp="1"/>
          </p:cNvGraphicFramePr>
          <p:nvPr/>
        </p:nvGraphicFramePr>
        <p:xfrm>
          <a:off x="550862" y="2648025"/>
          <a:ext cx="11090276" cy="2971498"/>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378959">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592539">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Comply with Scope requirements and </a:t>
                      </a:r>
                      <a:r>
                        <a:rPr lang="en-GB" sz="1600" i="1" dirty="0">
                          <a:solidFill>
                            <a:srgbClr val="002060"/>
                          </a:solidFill>
                          <a:latin typeface="Arial" panose="020B0604020202020204" pitchFamily="34" charset="0"/>
                          <a:cs typeface="Arial" panose="020B0604020202020204" pitchFamily="34" charset="0"/>
                        </a:rPr>
                        <a:t>conditions of contract,</a:t>
                      </a:r>
                      <a:endParaRPr lang="en-GB" sz="1600" dirty="0">
                        <a:solidFill>
                          <a:srgbClr val="002060"/>
                        </a:solidFill>
                        <a:latin typeface="Arial" panose="020B0604020202020204" pitchFamily="34" charset="0"/>
                        <a:cs typeface="Arial" panose="020B0604020202020204" pitchFamily="34" charset="0"/>
                      </a:endParaRP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Works in collaboration with the </a:t>
                      </a:r>
                      <a:r>
                        <a:rPr lang="en-GB" sz="1600" i="1" dirty="0">
                          <a:solidFill>
                            <a:srgbClr val="002060"/>
                          </a:solidFill>
                          <a:latin typeface="Arial" panose="020B0604020202020204" pitchFamily="34" charset="0"/>
                          <a:cs typeface="Arial" panose="020B0604020202020204" pitchFamily="34" charset="0"/>
                        </a:rPr>
                        <a:t>Purchaser’s </a:t>
                      </a:r>
                      <a:r>
                        <a:rPr lang="en-GB" sz="1600" i="0" dirty="0">
                          <a:solidFill>
                            <a:srgbClr val="002060"/>
                          </a:solidFill>
                          <a:latin typeface="Arial" panose="020B0604020202020204" pitchFamily="34" charset="0"/>
                          <a:cs typeface="Arial" panose="020B0604020202020204" pitchFamily="34" charset="0"/>
                        </a:rPr>
                        <a:t>supply chain and,</a:t>
                      </a:r>
                      <a:endParaRPr lang="en-GB" sz="1600" dirty="0">
                        <a:solidFill>
                          <a:srgbClr val="002060"/>
                        </a:solidFill>
                        <a:latin typeface="Arial" panose="020B0604020202020204" pitchFamily="34" charset="0"/>
                        <a:cs typeface="Arial" panose="020B0604020202020204" pitchFamily="34" charset="0"/>
                      </a:endParaRP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Submit early warnings as soon as they become aware of any matter which could impact the Price, Key Dates or performance.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 and submit the required plans including the business continuity plan and the quality plan if specified in the Scope,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 the Programme for acceptance if specified in the Scope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Makes application for payment if specified in the Scope.</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Tree>
    <p:extLst>
      <p:ext uri="{BB962C8B-B14F-4D97-AF65-F5344CB8AC3E}">
        <p14:creationId xmlns:p14="http://schemas.microsoft.com/office/powerpoint/2010/main" val="4105609824"/>
      </p:ext>
    </p:extLst>
  </p:cSld>
  <p:clrMapOvr>
    <a:masterClrMapping/>
  </p:clrMapOvr>
  <p:transition spd="slow">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9565B-5987-4F4A-918A-AC8B8E834BF7}"/>
              </a:ext>
            </a:extLst>
          </p:cNvPr>
          <p:cNvSpPr>
            <a:spLocks noGrp="1"/>
          </p:cNvSpPr>
          <p:nvPr>
            <p:ph type="title"/>
          </p:nvPr>
        </p:nvSpPr>
        <p:spPr/>
        <p:txBody>
          <a:bodyPr/>
          <a:lstStyle/>
          <a:p>
            <a:r>
              <a:rPr lang="en-GB" i="1" dirty="0"/>
              <a:t>Supplier – short form of contracts</a:t>
            </a:r>
          </a:p>
        </p:txBody>
      </p:sp>
      <p:sp>
        <p:nvSpPr>
          <p:cNvPr id="3" name="Content Placeholder 2">
            <a:extLst>
              <a:ext uri="{FF2B5EF4-FFF2-40B4-BE49-F238E27FC236}">
                <a16:creationId xmlns:a16="http://schemas.microsoft.com/office/drawing/2014/main" id="{EE6F56A6-F1AA-4E38-B1F2-9DAE0F1DC831}"/>
              </a:ext>
            </a:extLst>
          </p:cNvPr>
          <p:cNvSpPr>
            <a:spLocks noGrp="1"/>
          </p:cNvSpPr>
          <p:nvPr>
            <p:ph idx="1"/>
          </p:nvPr>
        </p:nvSpPr>
        <p:spPr>
          <a:xfrm>
            <a:off x="550862" y="1449387"/>
            <a:ext cx="11090275" cy="4333393"/>
          </a:xfrm>
        </p:spPr>
        <p:txBody>
          <a:bodyPr numCol="1">
            <a:normAutofit/>
          </a:bodyPr>
          <a:lstStyle/>
          <a:p>
            <a:r>
              <a:rPr lang="en-GB" sz="2000" dirty="0">
                <a:solidFill>
                  <a:srgbClr val="002060"/>
                </a:solidFill>
              </a:rPr>
              <a:t>The </a:t>
            </a:r>
            <a:r>
              <a:rPr lang="en-GB" sz="2000" i="1" dirty="0">
                <a:solidFill>
                  <a:srgbClr val="002060"/>
                </a:solidFill>
              </a:rPr>
              <a:t>Supplier </a:t>
            </a:r>
            <a:r>
              <a:rPr lang="en-GB" sz="2000" dirty="0">
                <a:solidFill>
                  <a:srgbClr val="002060"/>
                </a:solidFill>
              </a:rPr>
              <a:t>is a Party in the contract, identified in the Contract Data.</a:t>
            </a:r>
          </a:p>
          <a:p>
            <a:r>
              <a:rPr lang="en-GB" sz="2000" dirty="0">
                <a:solidFill>
                  <a:srgbClr val="002060"/>
                </a:solidFill>
              </a:rPr>
              <a:t>The </a:t>
            </a:r>
            <a:r>
              <a:rPr lang="en-GB" sz="2000" i="1" dirty="0">
                <a:solidFill>
                  <a:srgbClr val="002060"/>
                </a:solidFill>
              </a:rPr>
              <a:t>Supplier </a:t>
            </a:r>
            <a:r>
              <a:rPr lang="en-GB" sz="2000" dirty="0">
                <a:solidFill>
                  <a:srgbClr val="002060"/>
                </a:solidFill>
              </a:rPr>
              <a:t>must Provide the Goods and Services in accordance with the </a:t>
            </a:r>
            <a:r>
              <a:rPr lang="en-GB" sz="2000" i="1" dirty="0">
                <a:solidFill>
                  <a:srgbClr val="002060"/>
                </a:solidFill>
              </a:rPr>
              <a:t>conditions of contract</a:t>
            </a:r>
            <a:r>
              <a:rPr lang="en-GB" sz="2000" dirty="0">
                <a:solidFill>
                  <a:srgbClr val="002060"/>
                </a:solidFill>
              </a:rPr>
              <a:t>, Scope and any constraints on how they should provide it. </a:t>
            </a:r>
          </a:p>
          <a:p>
            <a:pPr marL="0" indent="0">
              <a:buNone/>
            </a:pPr>
            <a:endParaRPr lang="en-GB" sz="1800" dirty="0">
              <a:solidFill>
                <a:srgbClr val="002060"/>
              </a:solidFill>
            </a:endParaRPr>
          </a:p>
          <a:p>
            <a:pPr marL="0" indent="0">
              <a:buNone/>
            </a:pPr>
            <a:endParaRPr lang="en-GB" dirty="0">
              <a:solidFill>
                <a:srgbClr val="002060"/>
              </a:solidFill>
            </a:endParaRPr>
          </a:p>
        </p:txBody>
      </p:sp>
      <p:pic>
        <p:nvPicPr>
          <p:cNvPr id="4" name="Graphic 3" descr="Document with solid fill">
            <a:extLst>
              <a:ext uri="{FF2B5EF4-FFF2-40B4-BE49-F238E27FC236}">
                <a16:creationId xmlns:a16="http://schemas.microsoft.com/office/drawing/2014/main" id="{4785B68D-45CA-416D-9E39-BFB022ABC2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F9694CBA-7D67-4A52-88A8-7B385232A519}"/>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SSC</a:t>
            </a:r>
          </a:p>
        </p:txBody>
      </p:sp>
      <p:graphicFrame>
        <p:nvGraphicFramePr>
          <p:cNvPr id="6" name="Table 4">
            <a:extLst>
              <a:ext uri="{FF2B5EF4-FFF2-40B4-BE49-F238E27FC236}">
                <a16:creationId xmlns:a16="http://schemas.microsoft.com/office/drawing/2014/main" id="{B55B6EBA-C583-4691-80E7-B7C5E8092D58}"/>
              </a:ext>
            </a:extLst>
          </p:cNvPr>
          <p:cNvGraphicFramePr>
            <a:graphicFrameLocks noGrp="1"/>
          </p:cNvGraphicFramePr>
          <p:nvPr/>
        </p:nvGraphicFramePr>
        <p:xfrm>
          <a:off x="594583" y="2621968"/>
          <a:ext cx="11090276" cy="3302691"/>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445965">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856726">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Complies with Scope requirements and </a:t>
                      </a:r>
                      <a:r>
                        <a:rPr lang="en-GB" sz="1600" i="1" dirty="0">
                          <a:solidFill>
                            <a:srgbClr val="002060"/>
                          </a:solidFill>
                          <a:latin typeface="Arial" panose="020B0604020202020204" pitchFamily="34" charset="0"/>
                          <a:cs typeface="Arial" panose="020B0604020202020204" pitchFamily="34" charset="0"/>
                        </a:rPr>
                        <a:t>conditions of contract,</a:t>
                      </a:r>
                      <a:r>
                        <a:rPr lang="en-GB" sz="1600" dirty="0">
                          <a:solidFill>
                            <a:srgbClr val="002060"/>
                          </a:solidFill>
                          <a:latin typeface="Arial" panose="020B0604020202020204" pitchFamily="34" charset="0"/>
                          <a:cs typeface="Arial" panose="020B0604020202020204" pitchFamily="34" charset="0"/>
                        </a:rPr>
                        <a:t>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Proposes subcontractors, </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 and,</a:t>
                      </a: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Submits early warnings as soon as they become aware of any matter which could impact the Price, Key Dates or performance.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Prepares and submits the required plans including the business continuity plan and the quality plan if required, </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Submits the Programme for acceptance,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i="0" dirty="0">
                          <a:solidFill>
                            <a:srgbClr val="002060"/>
                          </a:solidFill>
                          <a:latin typeface="Arial" panose="020B0604020202020204" pitchFamily="34" charset="0"/>
                          <a:cs typeface="Arial" panose="020B0604020202020204" pitchFamily="34" charset="0"/>
                        </a:rPr>
                        <a:t>Makes application for payment.</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
        <p:nvSpPr>
          <p:cNvPr id="9" name="TextBox 8">
            <a:extLst>
              <a:ext uri="{FF2B5EF4-FFF2-40B4-BE49-F238E27FC236}">
                <a16:creationId xmlns:a16="http://schemas.microsoft.com/office/drawing/2014/main" id="{3518837B-8EE8-481C-B362-D8D83EA019C9}"/>
              </a:ext>
            </a:extLst>
          </p:cNvPr>
          <p:cNvSpPr txBox="1"/>
          <p:nvPr/>
        </p:nvSpPr>
        <p:spPr>
          <a:xfrm>
            <a:off x="807066" y="6154320"/>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spTree>
    <p:extLst>
      <p:ext uri="{BB962C8B-B14F-4D97-AF65-F5344CB8AC3E}">
        <p14:creationId xmlns:p14="http://schemas.microsoft.com/office/powerpoint/2010/main" val="3441948556"/>
      </p:ext>
    </p:extLst>
  </p:cSld>
  <p:clrMapOvr>
    <a:masterClrMapping/>
  </p:clrMapOvr>
  <p:transition spd="slow">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2B76C-67B0-43CF-B6B6-60E526466A5A}"/>
              </a:ext>
            </a:extLst>
          </p:cNvPr>
          <p:cNvSpPr>
            <a:spLocks noGrp="1"/>
          </p:cNvSpPr>
          <p:nvPr>
            <p:ph type="title"/>
          </p:nvPr>
        </p:nvSpPr>
        <p:spPr/>
        <p:txBody>
          <a:bodyPr/>
          <a:lstStyle/>
          <a:p>
            <a:r>
              <a:rPr lang="en-GB" i="1" dirty="0"/>
              <a:t>Supplier</a:t>
            </a:r>
          </a:p>
        </p:txBody>
      </p:sp>
      <p:sp>
        <p:nvSpPr>
          <p:cNvPr id="3" name="Content Placeholder 2">
            <a:extLst>
              <a:ext uri="{FF2B5EF4-FFF2-40B4-BE49-F238E27FC236}">
                <a16:creationId xmlns:a16="http://schemas.microsoft.com/office/drawing/2014/main" id="{00826581-E024-44F7-B7B9-2BE48C74A2DF}"/>
              </a:ext>
            </a:extLst>
          </p:cNvPr>
          <p:cNvSpPr>
            <a:spLocks noGrp="1"/>
          </p:cNvSpPr>
          <p:nvPr>
            <p:ph idx="1"/>
          </p:nvPr>
        </p:nvSpPr>
        <p:spPr/>
        <p:txBody>
          <a:bodyPr>
            <a:normAutofit/>
          </a:bodyPr>
          <a:lstStyle/>
          <a:p>
            <a:r>
              <a:rPr lang="en-GB" sz="2000" dirty="0">
                <a:solidFill>
                  <a:srgbClr val="002060"/>
                </a:solidFill>
              </a:rPr>
              <a:t>The </a:t>
            </a:r>
            <a:r>
              <a:rPr lang="en-GB" sz="2000" i="1" dirty="0">
                <a:solidFill>
                  <a:srgbClr val="002060"/>
                </a:solidFill>
              </a:rPr>
              <a:t>Supplier </a:t>
            </a:r>
            <a:r>
              <a:rPr lang="en-GB" sz="2000" dirty="0">
                <a:solidFill>
                  <a:srgbClr val="002060"/>
                </a:solidFill>
              </a:rPr>
              <a:t>is a Party in the contract, identified in the Contract Data Part Two</a:t>
            </a:r>
          </a:p>
          <a:p>
            <a:r>
              <a:rPr lang="en-GB" sz="2000" dirty="0">
                <a:solidFill>
                  <a:srgbClr val="002060"/>
                </a:solidFill>
              </a:rPr>
              <a:t>The </a:t>
            </a:r>
            <a:r>
              <a:rPr lang="en-GB" sz="2000" i="1" dirty="0">
                <a:solidFill>
                  <a:srgbClr val="002060"/>
                </a:solidFill>
              </a:rPr>
              <a:t>Supplier </a:t>
            </a:r>
            <a:r>
              <a:rPr lang="en-GB" sz="2000" dirty="0">
                <a:solidFill>
                  <a:srgbClr val="002060"/>
                </a:solidFill>
              </a:rPr>
              <a:t>must Provide the Works or Service in accordance with the </a:t>
            </a:r>
            <a:r>
              <a:rPr lang="en-GB" sz="2000" i="1" dirty="0">
                <a:solidFill>
                  <a:srgbClr val="002060"/>
                </a:solidFill>
              </a:rPr>
              <a:t>conditions of contract</a:t>
            </a:r>
            <a:r>
              <a:rPr lang="en-GB" sz="2000" dirty="0">
                <a:solidFill>
                  <a:srgbClr val="002060"/>
                </a:solidFill>
              </a:rPr>
              <a:t>, Framework Information, Scope and any constraints on how they should provide it. </a:t>
            </a:r>
          </a:p>
          <a:p>
            <a:pPr marL="0" indent="0">
              <a:buNone/>
            </a:pPr>
            <a:r>
              <a:rPr lang="en-GB" dirty="0">
                <a:solidFill>
                  <a:srgbClr val="002060"/>
                </a:solidFill>
              </a:rPr>
              <a:t> </a:t>
            </a:r>
          </a:p>
          <a:p>
            <a:pPr marL="0" indent="0">
              <a:buNone/>
            </a:pPr>
            <a:endParaRPr lang="en-GB" dirty="0">
              <a:solidFill>
                <a:srgbClr val="002060"/>
              </a:solidFill>
            </a:endParaRPr>
          </a:p>
        </p:txBody>
      </p:sp>
      <p:pic>
        <p:nvPicPr>
          <p:cNvPr id="4" name="Graphic 3" descr="Document with solid fill">
            <a:extLst>
              <a:ext uri="{FF2B5EF4-FFF2-40B4-BE49-F238E27FC236}">
                <a16:creationId xmlns:a16="http://schemas.microsoft.com/office/drawing/2014/main" id="{399F4959-46F4-412C-95A9-F28D542C0E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4776DC48-9B32-42AB-9A63-230DAC553DA6}"/>
              </a:ext>
            </a:extLst>
          </p:cNvPr>
          <p:cNvSpPr txBox="1"/>
          <p:nvPr/>
        </p:nvSpPr>
        <p:spPr>
          <a:xfrm>
            <a:off x="10468947" y="917899"/>
            <a:ext cx="1517424" cy="338554"/>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FC</a:t>
            </a:r>
          </a:p>
        </p:txBody>
      </p:sp>
      <p:sp>
        <p:nvSpPr>
          <p:cNvPr id="8" name="TextBox 7">
            <a:extLst>
              <a:ext uri="{FF2B5EF4-FFF2-40B4-BE49-F238E27FC236}">
                <a16:creationId xmlns:a16="http://schemas.microsoft.com/office/drawing/2014/main" id="{A43D1551-F337-4E39-8568-9977A6169D9C}"/>
              </a:ext>
            </a:extLst>
          </p:cNvPr>
          <p:cNvSpPr txBox="1"/>
          <p:nvPr/>
        </p:nvSpPr>
        <p:spPr>
          <a:xfrm>
            <a:off x="828822" y="6154320"/>
            <a:ext cx="9112879" cy="338554"/>
          </a:xfrm>
          <a:prstGeom prst="rect">
            <a:avLst/>
          </a:prstGeom>
          <a:noFill/>
        </p:spPr>
        <p:txBody>
          <a:bodyPr wrap="none" rtlCol="0">
            <a:spAutoFit/>
          </a:bodyPr>
          <a:lstStyle/>
          <a:p>
            <a:r>
              <a:rPr lang="en-GB" sz="1600" dirty="0">
                <a:solidFill>
                  <a:srgbClr val="002060"/>
                </a:solidFill>
                <a:latin typeface="Arial" panose="020B0604020202020204" pitchFamily="34" charset="0"/>
                <a:cs typeface="Arial" panose="020B0604020202020204" pitchFamily="34" charset="0"/>
              </a:rPr>
              <a:t>Note: This is not a full list of all duties. Duties shown in bold are the key unique duties of this Party </a:t>
            </a:r>
          </a:p>
        </p:txBody>
      </p:sp>
      <p:graphicFrame>
        <p:nvGraphicFramePr>
          <p:cNvPr id="9" name="Table 4">
            <a:extLst>
              <a:ext uri="{FF2B5EF4-FFF2-40B4-BE49-F238E27FC236}">
                <a16:creationId xmlns:a16="http://schemas.microsoft.com/office/drawing/2014/main" id="{1B71E0F6-1C48-5081-6852-6E67AF19FF3C}"/>
              </a:ext>
            </a:extLst>
          </p:cNvPr>
          <p:cNvGraphicFramePr>
            <a:graphicFrameLocks noGrp="1"/>
          </p:cNvGraphicFramePr>
          <p:nvPr/>
        </p:nvGraphicFramePr>
        <p:xfrm>
          <a:off x="550862" y="2684601"/>
          <a:ext cx="11090276" cy="2971498"/>
        </p:xfrm>
        <a:graphic>
          <a:graphicData uri="http://schemas.openxmlformats.org/drawingml/2006/table">
            <a:tbl>
              <a:tblPr firstRow="1" bandRow="1">
                <a:tableStyleId>{5C22544A-7EE6-4342-B048-85BDC9FD1C3A}</a:tableStyleId>
              </a:tblPr>
              <a:tblGrid>
                <a:gridCol w="5545138">
                  <a:extLst>
                    <a:ext uri="{9D8B030D-6E8A-4147-A177-3AD203B41FA5}">
                      <a16:colId xmlns:a16="http://schemas.microsoft.com/office/drawing/2014/main" val="4206030822"/>
                    </a:ext>
                  </a:extLst>
                </a:gridCol>
                <a:gridCol w="5545138">
                  <a:extLst>
                    <a:ext uri="{9D8B030D-6E8A-4147-A177-3AD203B41FA5}">
                      <a16:colId xmlns:a16="http://schemas.microsoft.com/office/drawing/2014/main" val="1718131970"/>
                    </a:ext>
                  </a:extLst>
                </a:gridCol>
              </a:tblGrid>
              <a:tr h="378959">
                <a:tc>
                  <a:txBody>
                    <a:bodyPr/>
                    <a:lstStyle/>
                    <a:p>
                      <a:r>
                        <a:rPr lang="en-GB" sz="1600" dirty="0">
                          <a:latin typeface="Arial" panose="020B0604020202020204" pitchFamily="34" charset="0"/>
                          <a:cs typeface="Arial" panose="020B0604020202020204" pitchFamily="34" charset="0"/>
                        </a:rPr>
                        <a:t>General Duties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tc>
                  <a:txBody>
                    <a:bodyPr/>
                    <a:lstStyle/>
                    <a:p>
                      <a:r>
                        <a:rPr lang="en-GB" sz="1600" dirty="0">
                          <a:latin typeface="Arial" panose="020B0604020202020204" pitchFamily="34" charset="0"/>
                          <a:cs typeface="Arial" panose="020B0604020202020204" pitchFamily="34" charset="0"/>
                        </a:rPr>
                        <a:t>Submissions and Applications</a:t>
                      </a:r>
                    </a:p>
                  </a:txBody>
                  <a:tcPr>
                    <a:lnL w="19050" cap="flat" cmpd="sng" algn="ctr">
                      <a:solidFill>
                        <a:srgbClr val="002E5F"/>
                      </a:solidFill>
                      <a:prstDash val="solid"/>
                      <a:round/>
                      <a:headEnd type="none" w="med" len="med"/>
                      <a:tailEnd type="none" w="med" len="med"/>
                    </a:lnL>
                    <a:lnR w="19050" cap="flat" cmpd="sng" algn="ctr">
                      <a:solidFill>
                        <a:srgbClr val="002E5F"/>
                      </a:solidFill>
                      <a:prstDash val="solid"/>
                      <a:round/>
                      <a:headEnd type="none" w="med" len="med"/>
                      <a:tailEnd type="none" w="med" len="med"/>
                    </a:lnR>
                    <a:lnT w="19050" cap="flat" cmpd="sng" algn="ctr">
                      <a:solidFill>
                        <a:srgbClr val="002E5F"/>
                      </a:solidFill>
                      <a:prstDash val="solid"/>
                      <a:round/>
                      <a:headEnd type="none" w="med" len="med"/>
                      <a:tailEnd type="none" w="med" len="med"/>
                    </a:lnT>
                    <a:lnB w="19050" cap="flat" cmpd="sng" algn="ctr">
                      <a:noFill/>
                      <a:prstDash val="solid"/>
                      <a:round/>
                      <a:headEnd type="none" w="med" len="med"/>
                      <a:tailEnd type="none" w="med" len="med"/>
                    </a:lnB>
                    <a:solidFill>
                      <a:srgbClr val="002E5F"/>
                    </a:solidFill>
                  </a:tcPr>
                </a:tc>
                <a:extLst>
                  <a:ext uri="{0D108BD9-81ED-4DB2-BD59-A6C34878D82A}">
                    <a16:rowId xmlns:a16="http://schemas.microsoft.com/office/drawing/2014/main" val="3356820614"/>
                  </a:ext>
                </a:extLst>
              </a:tr>
              <a:tr h="2592539">
                <a:tc>
                  <a:txBody>
                    <a:bodyPr/>
                    <a:lstStyle/>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Comply with Framework Information requirements and </a:t>
                      </a:r>
                      <a:r>
                        <a:rPr lang="en-GB" sz="1600" i="1" dirty="0">
                          <a:solidFill>
                            <a:srgbClr val="002060"/>
                          </a:solidFill>
                          <a:latin typeface="Arial" panose="020B0604020202020204" pitchFamily="34" charset="0"/>
                          <a:cs typeface="Arial" panose="020B0604020202020204" pitchFamily="34" charset="0"/>
                        </a:rPr>
                        <a:t>conditions of contract,</a:t>
                      </a:r>
                      <a:endParaRPr lang="en-GB" sz="1600" dirty="0">
                        <a:solidFill>
                          <a:srgbClr val="002060"/>
                        </a:solidFill>
                        <a:latin typeface="Arial" panose="020B0604020202020204" pitchFamily="34" charset="0"/>
                        <a:cs typeface="Arial" panose="020B0604020202020204" pitchFamily="34" charset="0"/>
                      </a:endParaRPr>
                    </a:p>
                    <a:p>
                      <a:pPr marL="285750" indent="-285750">
                        <a:buClr>
                          <a:srgbClr val="009FD7"/>
                        </a:buClr>
                        <a:buFont typeface="Arial" panose="020B0604020202020204" pitchFamily="34" charset="0"/>
                        <a:buChar char="–"/>
                      </a:pPr>
                      <a:r>
                        <a:rPr lang="en-GB" sz="1600" dirty="0">
                          <a:solidFill>
                            <a:srgbClr val="002060"/>
                          </a:solidFill>
                          <a:latin typeface="Arial" panose="020B0604020202020204" pitchFamily="34" charset="0"/>
                          <a:cs typeface="Arial" panose="020B0604020202020204" pitchFamily="34" charset="0"/>
                        </a:rPr>
                        <a:t>Provides insurances as stated in the contract and,</a:t>
                      </a:r>
                    </a:p>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Works in  collaboration with the </a:t>
                      </a:r>
                      <a:r>
                        <a:rPr lang="en-GB" sz="1600" i="1" dirty="0">
                          <a:solidFill>
                            <a:srgbClr val="002060"/>
                          </a:solidFill>
                          <a:latin typeface="Arial" panose="020B0604020202020204" pitchFamily="34" charset="0"/>
                          <a:cs typeface="Arial" panose="020B0604020202020204" pitchFamily="34" charset="0"/>
                        </a:rPr>
                        <a:t>Client’s </a:t>
                      </a:r>
                      <a:r>
                        <a:rPr lang="en-GB" sz="1600" i="0" dirty="0">
                          <a:solidFill>
                            <a:srgbClr val="002060"/>
                          </a:solidFill>
                          <a:latin typeface="Arial" panose="020B0604020202020204" pitchFamily="34" charset="0"/>
                          <a:cs typeface="Arial" panose="020B0604020202020204" pitchFamily="34" charset="0"/>
                        </a:rPr>
                        <a:t>supply chain</a:t>
                      </a:r>
                      <a:endParaRPr lang="en-GB" sz="1600" dirty="0">
                        <a:solidFill>
                          <a:srgbClr val="002060"/>
                        </a:solidFill>
                        <a:latin typeface="Arial" panose="020B0604020202020204" pitchFamily="34" charset="0"/>
                        <a:cs typeface="Arial" panose="020B060402020202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285750" marR="0" lvl="0" indent="-285750" algn="l" defTabSz="914354" rtl="0" eaLnBrk="1" fontAlgn="auto" latinLnBrk="0" hangingPunct="1">
                        <a:lnSpc>
                          <a:spcPct val="100000"/>
                        </a:lnSpc>
                        <a:spcBef>
                          <a:spcPts val="0"/>
                        </a:spcBef>
                        <a:spcAft>
                          <a:spcPts val="0"/>
                        </a:spcAft>
                        <a:buClr>
                          <a:srgbClr val="009FD7"/>
                        </a:buClr>
                        <a:buSzTx/>
                        <a:buFont typeface="Arial" panose="020B0604020202020204" pitchFamily="34" charset="0"/>
                        <a:buChar char="–"/>
                        <a:tabLst/>
                        <a:defRPr/>
                      </a:pPr>
                      <a:r>
                        <a:rPr lang="en-GB" sz="1600" dirty="0">
                          <a:solidFill>
                            <a:srgbClr val="002060"/>
                          </a:solidFill>
                          <a:latin typeface="Arial" panose="020B0604020202020204" pitchFamily="34" charset="0"/>
                          <a:cs typeface="Arial" panose="020B0604020202020204" pitchFamily="34" charset="0"/>
                        </a:rPr>
                        <a:t>Prepare and submit the required plans including the business continuity plan and the quality plan if specified in the Framework Information. </a:t>
                      </a: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86878806"/>
                  </a:ext>
                </a:extLst>
              </a:tr>
            </a:tbl>
          </a:graphicData>
        </a:graphic>
      </p:graphicFrame>
    </p:spTree>
    <p:extLst>
      <p:ext uri="{BB962C8B-B14F-4D97-AF65-F5344CB8AC3E}">
        <p14:creationId xmlns:p14="http://schemas.microsoft.com/office/powerpoint/2010/main" val="321109975"/>
      </p:ext>
    </p:extLst>
  </p:cSld>
  <p:clrMapOvr>
    <a:masterClrMapping/>
  </p:clrMapOvr>
  <p:transition spd="slow">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2" imgH="282" progId="TCLayout.ActiveDocument.1">
                  <p:embed/>
                </p:oleObj>
              </mc:Choice>
              <mc:Fallback>
                <p:oleObj name="think-cell Slide" r:id="rId4"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p:txBody>
          <a:bodyPr vert="horz"/>
          <a:lstStyle/>
          <a:p>
            <a:r>
              <a:rPr lang="en-GB" sz="3200" dirty="0"/>
              <a:t>Other roles in NEC4</a:t>
            </a:r>
            <a:br>
              <a:rPr lang="en-GB" dirty="0"/>
            </a:br>
            <a:endParaRPr lang="en-GB" dirty="0"/>
          </a:p>
        </p:txBody>
      </p:sp>
    </p:spTree>
    <p:extLst>
      <p:ext uri="{BB962C8B-B14F-4D97-AF65-F5344CB8AC3E}">
        <p14:creationId xmlns:p14="http://schemas.microsoft.com/office/powerpoint/2010/main" val="3637204321"/>
      </p:ext>
    </p:extLst>
  </p:cSld>
  <p:clrMapOvr>
    <a:masterClrMapping/>
  </p:clrMapOvr>
  <p:transition spd="slow">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89E0F-84F4-4F23-8817-DDA74B28334F}"/>
              </a:ext>
            </a:extLst>
          </p:cNvPr>
          <p:cNvSpPr>
            <a:spLocks noGrp="1"/>
          </p:cNvSpPr>
          <p:nvPr>
            <p:ph type="title"/>
          </p:nvPr>
        </p:nvSpPr>
        <p:spPr/>
        <p:txBody>
          <a:bodyPr/>
          <a:lstStyle/>
          <a:p>
            <a:r>
              <a:rPr lang="en-GB" i="1" dirty="0"/>
              <a:t>Senior Representatives</a:t>
            </a:r>
          </a:p>
        </p:txBody>
      </p:sp>
      <p:sp>
        <p:nvSpPr>
          <p:cNvPr id="3" name="Content Placeholder 2">
            <a:extLst>
              <a:ext uri="{FF2B5EF4-FFF2-40B4-BE49-F238E27FC236}">
                <a16:creationId xmlns:a16="http://schemas.microsoft.com/office/drawing/2014/main" id="{F60A21D2-6994-430D-A154-6EF8750A4AD7}"/>
              </a:ext>
            </a:extLst>
          </p:cNvPr>
          <p:cNvSpPr>
            <a:spLocks noGrp="1"/>
          </p:cNvSpPr>
          <p:nvPr>
            <p:ph idx="1"/>
          </p:nvPr>
        </p:nvSpPr>
        <p:spPr/>
        <p:txBody>
          <a:bodyPr>
            <a:normAutofit/>
          </a:bodyPr>
          <a:lstStyle/>
          <a:p>
            <a:r>
              <a:rPr lang="en-GB" sz="2000" dirty="0">
                <a:solidFill>
                  <a:srgbClr val="002060"/>
                </a:solidFill>
              </a:rPr>
              <a:t>The </a:t>
            </a:r>
            <a:r>
              <a:rPr lang="en-GB" sz="2000" i="1" dirty="0">
                <a:solidFill>
                  <a:srgbClr val="002060"/>
                </a:solidFill>
              </a:rPr>
              <a:t>Senior Representatives of the Client/Purchaser </a:t>
            </a:r>
            <a:r>
              <a:rPr lang="en-GB" sz="2000" dirty="0">
                <a:solidFill>
                  <a:srgbClr val="002060"/>
                </a:solidFill>
              </a:rPr>
              <a:t>are identified in the Contract Data Part One and provide specialist knowledge when required. They attempt to resolve disputes before they reach adjudication. </a:t>
            </a:r>
          </a:p>
          <a:p>
            <a:r>
              <a:rPr lang="en-GB" sz="2000" dirty="0">
                <a:solidFill>
                  <a:srgbClr val="002060"/>
                </a:solidFill>
              </a:rPr>
              <a:t>The </a:t>
            </a:r>
            <a:r>
              <a:rPr lang="en-GB" sz="2000" i="1" dirty="0">
                <a:solidFill>
                  <a:srgbClr val="002060"/>
                </a:solidFill>
              </a:rPr>
              <a:t>Senior Representatives of the Client/Purchaser </a:t>
            </a:r>
            <a:r>
              <a:rPr lang="en-GB" sz="2000" dirty="0">
                <a:solidFill>
                  <a:srgbClr val="002060"/>
                </a:solidFill>
              </a:rPr>
              <a:t>are senior staff, who are not directly involved in the detail of the contract so that they can take an objective view.</a:t>
            </a:r>
          </a:p>
          <a:p>
            <a:r>
              <a:rPr lang="en-GB" sz="2000" dirty="0">
                <a:solidFill>
                  <a:srgbClr val="002060"/>
                </a:solidFill>
              </a:rPr>
              <a:t>NEC4 does not necessitate the use of the </a:t>
            </a:r>
            <a:r>
              <a:rPr lang="en-GB" sz="2000" i="1" dirty="0">
                <a:solidFill>
                  <a:srgbClr val="002060"/>
                </a:solidFill>
              </a:rPr>
              <a:t>Client/Purchaser’s Senior Representatives</a:t>
            </a:r>
            <a:r>
              <a:rPr lang="en-GB" sz="2000" dirty="0">
                <a:solidFill>
                  <a:srgbClr val="002060"/>
                </a:solidFill>
              </a:rPr>
              <a:t> but provides this as an option.</a:t>
            </a:r>
          </a:p>
        </p:txBody>
      </p:sp>
      <p:pic>
        <p:nvPicPr>
          <p:cNvPr id="4" name="Graphic 3" descr="Document with solid fill">
            <a:extLst>
              <a:ext uri="{FF2B5EF4-FFF2-40B4-BE49-F238E27FC236}">
                <a16:creationId xmlns:a16="http://schemas.microsoft.com/office/drawing/2014/main" id="{B29ABF61-68F8-4E5E-8AD6-39C21831DA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5" name="TextBox 4">
            <a:extLst>
              <a:ext uri="{FF2B5EF4-FFF2-40B4-BE49-F238E27FC236}">
                <a16:creationId xmlns:a16="http://schemas.microsoft.com/office/drawing/2014/main" id="{DA91E44A-1025-4B54-A5BE-88183AC7DDAF}"/>
              </a:ext>
            </a:extLst>
          </p:cNvPr>
          <p:cNvSpPr txBox="1"/>
          <p:nvPr/>
        </p:nvSpPr>
        <p:spPr>
          <a:xfrm>
            <a:off x="10468947" y="917899"/>
            <a:ext cx="1517424" cy="584775"/>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 PSC, TSC &amp; SC</a:t>
            </a:r>
          </a:p>
        </p:txBody>
      </p:sp>
    </p:spTree>
    <p:extLst>
      <p:ext uri="{BB962C8B-B14F-4D97-AF65-F5344CB8AC3E}">
        <p14:creationId xmlns:p14="http://schemas.microsoft.com/office/powerpoint/2010/main" val="905796475"/>
      </p:ext>
    </p:extLst>
  </p:cSld>
  <p:clrMapOvr>
    <a:masterClrMapping/>
  </p:clrMapOvr>
  <p:transition spd="slow" advTm="17603">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3C89-7058-4334-BFE4-8EE838085D0F}"/>
              </a:ext>
            </a:extLst>
          </p:cNvPr>
          <p:cNvSpPr>
            <a:spLocks noGrp="1"/>
          </p:cNvSpPr>
          <p:nvPr>
            <p:ph type="title"/>
          </p:nvPr>
        </p:nvSpPr>
        <p:spPr/>
        <p:txBody>
          <a:bodyPr/>
          <a:lstStyle/>
          <a:p>
            <a:r>
              <a:rPr lang="en-GB" i="1" dirty="0"/>
              <a:t>Adjudicator</a:t>
            </a:r>
          </a:p>
        </p:txBody>
      </p:sp>
      <p:sp>
        <p:nvSpPr>
          <p:cNvPr id="3" name="Content Placeholder 2">
            <a:extLst>
              <a:ext uri="{FF2B5EF4-FFF2-40B4-BE49-F238E27FC236}">
                <a16:creationId xmlns:a16="http://schemas.microsoft.com/office/drawing/2014/main" id="{FBF4EC3B-8961-497F-9287-661BEA17537F}"/>
              </a:ext>
            </a:extLst>
          </p:cNvPr>
          <p:cNvSpPr>
            <a:spLocks noGrp="1"/>
          </p:cNvSpPr>
          <p:nvPr>
            <p:ph idx="1"/>
          </p:nvPr>
        </p:nvSpPr>
        <p:spPr>
          <a:xfrm>
            <a:off x="550863" y="1449388"/>
            <a:ext cx="11090275" cy="4500562"/>
          </a:xfrm>
        </p:spPr>
        <p:txBody>
          <a:bodyPr>
            <a:normAutofit/>
          </a:bodyPr>
          <a:lstStyle/>
          <a:p>
            <a:r>
              <a:rPr lang="en-GB" sz="2000" dirty="0">
                <a:solidFill>
                  <a:srgbClr val="002060"/>
                </a:solidFill>
              </a:rPr>
              <a:t>Disputes must be referred to adjudication before being referred to arbitration.</a:t>
            </a:r>
          </a:p>
          <a:p>
            <a:r>
              <a:rPr lang="en-GB" sz="2000" dirty="0">
                <a:solidFill>
                  <a:srgbClr val="002060"/>
                </a:solidFill>
              </a:rPr>
              <a:t>The </a:t>
            </a:r>
            <a:r>
              <a:rPr lang="en-GB" sz="2000" i="1" dirty="0">
                <a:solidFill>
                  <a:srgbClr val="002060"/>
                </a:solidFill>
              </a:rPr>
              <a:t>Adjudicator</a:t>
            </a:r>
            <a:r>
              <a:rPr lang="en-GB" sz="2000" dirty="0">
                <a:solidFill>
                  <a:srgbClr val="002060"/>
                </a:solidFill>
              </a:rPr>
              <a:t> makes decisions when either contracting Party refers a dispute to them. They are impartial and provide decisions on disputes within stated time limits. If any of the Parties does not accept the decision, they may take the dispute to </a:t>
            </a:r>
            <a:r>
              <a:rPr lang="en-GB" sz="2000" i="1" dirty="0">
                <a:solidFill>
                  <a:srgbClr val="002060"/>
                </a:solidFill>
              </a:rPr>
              <a:t>tribunal</a:t>
            </a:r>
            <a:r>
              <a:rPr lang="en-GB" sz="2000" dirty="0">
                <a:solidFill>
                  <a:srgbClr val="002060"/>
                </a:solidFill>
              </a:rPr>
              <a:t>. </a:t>
            </a:r>
          </a:p>
          <a:p>
            <a:r>
              <a:rPr lang="en-GB" sz="2000" i="1" dirty="0">
                <a:solidFill>
                  <a:srgbClr val="002060"/>
                </a:solidFill>
              </a:rPr>
              <a:t>Adjudicator’s</a:t>
            </a:r>
            <a:r>
              <a:rPr lang="en-GB" sz="2000" dirty="0">
                <a:solidFill>
                  <a:srgbClr val="002060"/>
                </a:solidFill>
              </a:rPr>
              <a:t> fees should be shared by the Parties unless otherwise stated.</a:t>
            </a:r>
          </a:p>
          <a:p>
            <a:r>
              <a:rPr lang="en-GB" sz="2000" dirty="0">
                <a:solidFill>
                  <a:srgbClr val="002060"/>
                </a:solidFill>
              </a:rPr>
              <a:t>Normally appointed by the Institution of Civil Engineers as their nominating body. The </a:t>
            </a:r>
            <a:r>
              <a:rPr lang="en-GB" sz="2000" i="1" dirty="0">
                <a:solidFill>
                  <a:srgbClr val="002060"/>
                </a:solidFill>
              </a:rPr>
              <a:t>Adjudicator</a:t>
            </a:r>
            <a:r>
              <a:rPr lang="en-GB" sz="2000" dirty="0">
                <a:solidFill>
                  <a:srgbClr val="002060"/>
                </a:solidFill>
              </a:rPr>
              <a:t> is the person chosen by the Parties from an agreed list of adjudicators published by the Institution of Civil Engineers.</a:t>
            </a:r>
          </a:p>
          <a:p>
            <a:r>
              <a:rPr lang="en-GB" sz="2000" dirty="0">
                <a:solidFill>
                  <a:srgbClr val="002060"/>
                </a:solidFill>
              </a:rPr>
              <a:t>Clauses related to resolving and avoiding disputes are main option W1, W2 or W3 in the NEC4 </a:t>
            </a:r>
            <a:r>
              <a:rPr lang="en-GB" sz="2000" i="1" dirty="0">
                <a:solidFill>
                  <a:srgbClr val="002060"/>
                </a:solidFill>
              </a:rPr>
              <a:t>conditions of contract </a:t>
            </a:r>
            <a:r>
              <a:rPr lang="en-GB" sz="2000" dirty="0">
                <a:solidFill>
                  <a:srgbClr val="002060"/>
                </a:solidFill>
              </a:rPr>
              <a:t>for ECC, PSC and TSC</a:t>
            </a:r>
            <a:r>
              <a:rPr lang="en-GB" sz="2000" i="1" dirty="0">
                <a:solidFill>
                  <a:srgbClr val="002060"/>
                </a:solidFill>
              </a:rPr>
              <a:t>. </a:t>
            </a:r>
            <a:endParaRPr lang="en-GB" sz="2000" dirty="0">
              <a:solidFill>
                <a:srgbClr val="002060"/>
              </a:solidFill>
            </a:endParaRPr>
          </a:p>
          <a:p>
            <a:endParaRPr lang="en-GB" dirty="0">
              <a:solidFill>
                <a:srgbClr val="002060"/>
              </a:solidFill>
            </a:endParaRPr>
          </a:p>
        </p:txBody>
      </p:sp>
      <p:pic>
        <p:nvPicPr>
          <p:cNvPr id="16" name="Graphic 15" descr="Document with solid fill">
            <a:extLst>
              <a:ext uri="{FF2B5EF4-FFF2-40B4-BE49-F238E27FC236}">
                <a16:creationId xmlns:a16="http://schemas.microsoft.com/office/drawing/2014/main" id="{C81EBF83-B816-4E10-9CED-51FAD13A4C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17" name="TextBox 16">
            <a:extLst>
              <a:ext uri="{FF2B5EF4-FFF2-40B4-BE49-F238E27FC236}">
                <a16:creationId xmlns:a16="http://schemas.microsoft.com/office/drawing/2014/main" id="{BDFA3F0C-5008-4FB2-882F-0E47BF318FE5}"/>
              </a:ext>
            </a:extLst>
          </p:cNvPr>
          <p:cNvSpPr txBox="1"/>
          <p:nvPr/>
        </p:nvSpPr>
        <p:spPr>
          <a:xfrm>
            <a:off x="10468947" y="917899"/>
            <a:ext cx="1517424" cy="584775"/>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 PSC, TSC &amp; SC</a:t>
            </a:r>
          </a:p>
        </p:txBody>
      </p:sp>
    </p:spTree>
    <p:extLst>
      <p:ext uri="{BB962C8B-B14F-4D97-AF65-F5344CB8AC3E}">
        <p14:creationId xmlns:p14="http://schemas.microsoft.com/office/powerpoint/2010/main" val="2333269432"/>
      </p:ext>
    </p:extLst>
  </p:cSld>
  <p:clrMapOvr>
    <a:masterClrMapping/>
  </p:clrMapOvr>
  <p:transition spd="slow" advTm="28466">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BB0C2-FC0E-472D-A969-579C79A39557}"/>
              </a:ext>
            </a:extLst>
          </p:cNvPr>
          <p:cNvSpPr>
            <a:spLocks noGrp="1"/>
          </p:cNvSpPr>
          <p:nvPr>
            <p:ph type="title"/>
          </p:nvPr>
        </p:nvSpPr>
        <p:spPr/>
        <p:txBody>
          <a:bodyPr/>
          <a:lstStyle/>
          <a:p>
            <a:r>
              <a:rPr lang="en-GB" i="1" dirty="0"/>
              <a:t>Key persons </a:t>
            </a:r>
            <a:r>
              <a:rPr lang="en-GB" dirty="0"/>
              <a:t>(roles required by National Highways) </a:t>
            </a:r>
          </a:p>
        </p:txBody>
      </p:sp>
      <p:sp>
        <p:nvSpPr>
          <p:cNvPr id="3" name="Content Placeholder 2">
            <a:extLst>
              <a:ext uri="{FF2B5EF4-FFF2-40B4-BE49-F238E27FC236}">
                <a16:creationId xmlns:a16="http://schemas.microsoft.com/office/drawing/2014/main" id="{607E460E-5E36-4DE6-BEF7-5A2E7614A992}"/>
              </a:ext>
            </a:extLst>
          </p:cNvPr>
          <p:cNvSpPr>
            <a:spLocks noGrp="1"/>
          </p:cNvSpPr>
          <p:nvPr>
            <p:ph idx="1"/>
          </p:nvPr>
        </p:nvSpPr>
        <p:spPr/>
        <p:txBody>
          <a:bodyPr>
            <a:normAutofit/>
          </a:bodyPr>
          <a:lstStyle/>
          <a:p>
            <a:r>
              <a:rPr lang="en-GB" sz="2000" i="1" dirty="0">
                <a:solidFill>
                  <a:srgbClr val="002060"/>
                </a:solidFill>
              </a:rPr>
              <a:t>key persons </a:t>
            </a:r>
            <a:r>
              <a:rPr lang="en-GB" sz="2000" dirty="0">
                <a:solidFill>
                  <a:srgbClr val="002060"/>
                </a:solidFill>
              </a:rPr>
              <a:t>are not included in SC and SSC.</a:t>
            </a:r>
            <a:endParaRPr lang="en-GB" sz="2000" i="1" dirty="0">
              <a:solidFill>
                <a:srgbClr val="002060"/>
              </a:solidFill>
            </a:endParaRPr>
          </a:p>
          <a:p>
            <a:r>
              <a:rPr lang="en-GB" sz="2000" dirty="0">
                <a:solidFill>
                  <a:srgbClr val="002060"/>
                </a:solidFill>
              </a:rPr>
              <a:t>For other forms of contract, National Highways may dictate </a:t>
            </a:r>
            <a:r>
              <a:rPr lang="en-GB" sz="2000" i="1" dirty="0">
                <a:solidFill>
                  <a:srgbClr val="002060"/>
                </a:solidFill>
              </a:rPr>
              <a:t>key persons</a:t>
            </a:r>
            <a:r>
              <a:rPr lang="en-GB" sz="2000" dirty="0">
                <a:solidFill>
                  <a:srgbClr val="002060"/>
                </a:solidFill>
              </a:rPr>
              <a:t> to be named by the </a:t>
            </a:r>
            <a:r>
              <a:rPr lang="en-GB" sz="2000" i="1" dirty="0">
                <a:solidFill>
                  <a:srgbClr val="002060"/>
                </a:solidFill>
              </a:rPr>
              <a:t>Contractor/Consultant</a:t>
            </a:r>
            <a:r>
              <a:rPr lang="en-GB" sz="2000" dirty="0">
                <a:solidFill>
                  <a:srgbClr val="002060"/>
                </a:solidFill>
              </a:rPr>
              <a:t> within Contract Data Part Two.  </a:t>
            </a:r>
          </a:p>
          <a:p>
            <a:r>
              <a:rPr lang="en-GB" sz="2000" dirty="0">
                <a:solidFill>
                  <a:srgbClr val="002060"/>
                </a:solidFill>
              </a:rPr>
              <a:t>Example roles include: </a:t>
            </a:r>
          </a:p>
          <a:p>
            <a:pPr lvl="1"/>
            <a:r>
              <a:rPr lang="en-GB" dirty="0">
                <a:solidFill>
                  <a:srgbClr val="002060"/>
                </a:solidFill>
              </a:rPr>
              <a:t>Communications manager,</a:t>
            </a:r>
          </a:p>
          <a:p>
            <a:pPr lvl="1"/>
            <a:r>
              <a:rPr lang="en-GB" dirty="0">
                <a:solidFill>
                  <a:srgbClr val="002060"/>
                </a:solidFill>
              </a:rPr>
              <a:t>Commercial manager,</a:t>
            </a:r>
          </a:p>
          <a:p>
            <a:pPr lvl="1"/>
            <a:r>
              <a:rPr lang="en-GB" dirty="0">
                <a:solidFill>
                  <a:srgbClr val="002060"/>
                </a:solidFill>
              </a:rPr>
              <a:t>Environmental manager,</a:t>
            </a:r>
          </a:p>
          <a:p>
            <a:pPr lvl="1"/>
            <a:r>
              <a:rPr lang="en-GB" dirty="0">
                <a:solidFill>
                  <a:srgbClr val="002060"/>
                </a:solidFill>
              </a:rPr>
              <a:t>Health and safety manager and,</a:t>
            </a:r>
          </a:p>
          <a:p>
            <a:pPr lvl="1"/>
            <a:r>
              <a:rPr lang="en-GB" dirty="0">
                <a:solidFill>
                  <a:srgbClr val="002060"/>
                </a:solidFill>
              </a:rPr>
              <a:t>Framework director.</a:t>
            </a:r>
          </a:p>
          <a:p>
            <a:r>
              <a:rPr lang="en-GB" sz="2000" dirty="0">
                <a:solidFill>
                  <a:srgbClr val="002060"/>
                </a:solidFill>
              </a:rPr>
              <a:t>The </a:t>
            </a:r>
            <a:r>
              <a:rPr lang="en-GB" sz="2000" i="1" dirty="0">
                <a:solidFill>
                  <a:srgbClr val="002060"/>
                </a:solidFill>
              </a:rPr>
              <a:t>Contractor/Consultant</a:t>
            </a:r>
            <a:r>
              <a:rPr lang="en-GB" sz="2000" dirty="0">
                <a:solidFill>
                  <a:srgbClr val="002060"/>
                </a:solidFill>
              </a:rPr>
              <a:t> submits CVs for the </a:t>
            </a:r>
            <a:r>
              <a:rPr lang="en-GB" sz="2000" i="1" dirty="0">
                <a:solidFill>
                  <a:srgbClr val="002060"/>
                </a:solidFill>
              </a:rPr>
              <a:t>key persons </a:t>
            </a:r>
            <a:r>
              <a:rPr lang="en-GB" sz="2000" dirty="0">
                <a:solidFill>
                  <a:srgbClr val="002060"/>
                </a:solidFill>
              </a:rPr>
              <a:t>identified</a:t>
            </a:r>
            <a:r>
              <a:rPr lang="en-GB" sz="2000" i="1" dirty="0">
                <a:solidFill>
                  <a:srgbClr val="002060"/>
                </a:solidFill>
              </a:rPr>
              <a:t> </a:t>
            </a:r>
            <a:r>
              <a:rPr lang="en-GB" sz="2000" dirty="0">
                <a:solidFill>
                  <a:srgbClr val="002060"/>
                </a:solidFill>
              </a:rPr>
              <a:t>within Contract Data Part Two as part of its tender submission. CVs are often assessed in the quality submission during tender.</a:t>
            </a:r>
          </a:p>
        </p:txBody>
      </p:sp>
      <p:pic>
        <p:nvPicPr>
          <p:cNvPr id="5" name="Graphic 4" descr="Document with solid fill">
            <a:extLst>
              <a:ext uri="{FF2B5EF4-FFF2-40B4-BE49-F238E27FC236}">
                <a16:creationId xmlns:a16="http://schemas.microsoft.com/office/drawing/2014/main" id="{EB7C664D-618C-3750-4F7F-270DF91532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70459" y="98407"/>
            <a:ext cx="914400" cy="914400"/>
          </a:xfrm>
          <a:prstGeom prst="rect">
            <a:avLst/>
          </a:prstGeom>
        </p:spPr>
      </p:pic>
      <p:sp>
        <p:nvSpPr>
          <p:cNvPr id="6" name="TextBox 5">
            <a:extLst>
              <a:ext uri="{FF2B5EF4-FFF2-40B4-BE49-F238E27FC236}">
                <a16:creationId xmlns:a16="http://schemas.microsoft.com/office/drawing/2014/main" id="{BA3391CF-ADBB-C04C-0D4C-A0AF795917BB}"/>
              </a:ext>
            </a:extLst>
          </p:cNvPr>
          <p:cNvSpPr txBox="1"/>
          <p:nvPr/>
        </p:nvSpPr>
        <p:spPr>
          <a:xfrm>
            <a:off x="10468947" y="917899"/>
            <a:ext cx="1517424" cy="830997"/>
          </a:xfrm>
          <a:prstGeom prst="rect">
            <a:avLst/>
          </a:prstGeom>
          <a:noFill/>
        </p:spPr>
        <p:txBody>
          <a:bodyPr wrap="square" rtlCol="0">
            <a:spAutoFit/>
          </a:bodyPr>
          <a:lstStyle/>
          <a:p>
            <a:pPr algn="ctr"/>
            <a:r>
              <a:rPr lang="en-GB" sz="1600" dirty="0">
                <a:solidFill>
                  <a:schemeClr val="tx2"/>
                </a:solidFill>
                <a:latin typeface="Arial" panose="020B0604020202020204" pitchFamily="34" charset="0"/>
                <a:cs typeface="Arial" panose="020B0604020202020204" pitchFamily="34" charset="0"/>
              </a:rPr>
              <a:t>ECC, ECSC, PSC, PSSC, TSC &amp; TSSC</a:t>
            </a:r>
          </a:p>
        </p:txBody>
      </p:sp>
    </p:spTree>
    <p:extLst>
      <p:ext uri="{BB962C8B-B14F-4D97-AF65-F5344CB8AC3E}">
        <p14:creationId xmlns:p14="http://schemas.microsoft.com/office/powerpoint/2010/main" val="3229205784"/>
      </p:ext>
    </p:extLst>
  </p:cSld>
  <p:clrMapOvr>
    <a:masterClrMapping/>
  </p:clrMapOvr>
  <p:transition spd="slow">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7AC4C-6749-4325-B601-3A97DEA0296A}"/>
              </a:ext>
            </a:extLst>
          </p:cNvPr>
          <p:cNvSpPr>
            <a:spLocks noGrp="1"/>
          </p:cNvSpPr>
          <p:nvPr>
            <p:ph type="title"/>
          </p:nvPr>
        </p:nvSpPr>
        <p:spPr/>
        <p:txBody>
          <a:bodyPr>
            <a:normAutofit/>
          </a:bodyPr>
          <a:lstStyle/>
          <a:p>
            <a:r>
              <a:rPr lang="en-GB" dirty="0"/>
              <a:t>Awareness Guide learning outcomes recap</a:t>
            </a:r>
          </a:p>
        </p:txBody>
      </p:sp>
      <p:sp>
        <p:nvSpPr>
          <p:cNvPr id="3" name="Content Placeholder 2">
            <a:extLst>
              <a:ext uri="{FF2B5EF4-FFF2-40B4-BE49-F238E27FC236}">
                <a16:creationId xmlns:a16="http://schemas.microsoft.com/office/drawing/2014/main" id="{DCD19F45-D2E5-4891-B016-9E1879EDC736}"/>
              </a:ext>
            </a:extLst>
          </p:cNvPr>
          <p:cNvSpPr>
            <a:spLocks noGrp="1"/>
          </p:cNvSpPr>
          <p:nvPr>
            <p:ph idx="1"/>
          </p:nvPr>
        </p:nvSpPr>
        <p:spPr/>
        <p:txBody>
          <a:bodyPr/>
          <a:lstStyle/>
          <a:p>
            <a:pPr marL="0" indent="0">
              <a:buNone/>
            </a:pPr>
            <a:r>
              <a:rPr lang="en-GB" sz="2000" dirty="0">
                <a:solidFill>
                  <a:srgbClr val="002060"/>
                </a:solidFill>
              </a:rPr>
              <a:t>You should now:</a:t>
            </a:r>
          </a:p>
          <a:p>
            <a:r>
              <a:rPr lang="en-GB" sz="2000" dirty="0">
                <a:solidFill>
                  <a:srgbClr val="002060"/>
                </a:solidFill>
              </a:rPr>
              <a:t>Understand the NEC4 writing style.</a:t>
            </a:r>
          </a:p>
          <a:p>
            <a:r>
              <a:rPr lang="en-GB" sz="2000" dirty="0">
                <a:solidFill>
                  <a:srgbClr val="002060"/>
                </a:solidFill>
              </a:rPr>
              <a:t>Understand the roles and responsibilities including those on the Client </a:t>
            </a:r>
          </a:p>
          <a:p>
            <a:pPr marL="457200" indent="-457200">
              <a:buFont typeface="+mj-lt"/>
              <a:buAutoNum type="arabicPeriod"/>
            </a:pPr>
            <a:endParaRPr lang="en-GB" dirty="0"/>
          </a:p>
        </p:txBody>
      </p:sp>
    </p:spTree>
    <p:extLst>
      <p:ext uri="{BB962C8B-B14F-4D97-AF65-F5344CB8AC3E}">
        <p14:creationId xmlns:p14="http://schemas.microsoft.com/office/powerpoint/2010/main" val="1062718577"/>
      </p:ext>
    </p:extLst>
  </p:cSld>
  <p:clrMapOvr>
    <a:masterClrMapping/>
  </p:clrMapOvr>
  <p:transition spd="slow" advTm="12680">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2" imgH="282" progId="TCLayout.ActiveDocument.1">
                  <p:embed/>
                </p:oleObj>
              </mc:Choice>
              <mc:Fallback>
                <p:oleObj name="think-cell Slide" r:id="rId4"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a:xfrm>
            <a:off x="562927" y="2007605"/>
            <a:ext cx="10817646" cy="1876362"/>
          </a:xfrm>
        </p:spPr>
        <p:txBody>
          <a:bodyPr vert="horz"/>
          <a:lstStyle/>
          <a:p>
            <a:r>
              <a:rPr lang="en-GB" sz="3200" dirty="0"/>
              <a:t>For further questions please visit</a:t>
            </a:r>
            <a:endParaRPr lang="en-GB" dirty="0"/>
          </a:p>
        </p:txBody>
      </p:sp>
      <p:sp>
        <p:nvSpPr>
          <p:cNvPr id="4" name="Date Placeholder 3">
            <a:extLst>
              <a:ext uri="{FF2B5EF4-FFF2-40B4-BE49-F238E27FC236}">
                <a16:creationId xmlns:a16="http://schemas.microsoft.com/office/drawing/2014/main" id="{61293C91-F8FA-2603-3E83-2B3341C22CE8}"/>
              </a:ext>
            </a:extLst>
          </p:cNvPr>
          <p:cNvSpPr>
            <a:spLocks noGrp="1"/>
          </p:cNvSpPr>
          <p:nvPr>
            <p:ph type="dt" sz="half" idx="10"/>
          </p:nvPr>
        </p:nvSpPr>
        <p:spPr>
          <a:xfrm>
            <a:off x="562927" y="3429000"/>
            <a:ext cx="7920170" cy="671462"/>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effectLst/>
                <a:hlinkClick r:id="rId6" tooltip="https://www.supplychainschool.co.uk/partners/national-highways/">
                  <a:extLst>
                    <a:ext uri="{A12FA001-AC4F-418D-AE19-62706E023703}">
                      <ahyp:hlinkClr xmlns:ahyp="http://schemas.microsoft.com/office/drawing/2018/hyperlinkcolor" val="tx"/>
                    </a:ext>
                  </a:extLst>
                </a:hlinkClick>
              </a:rPr>
              <a:t>https://www.supplychainschool.co.uk/partners/national-highways/</a:t>
            </a:r>
            <a:endParaRPr kumimoji="0" lang="en-GB" sz="1800" b="0" i="0"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88689244"/>
      </p:ext>
    </p:extLst>
  </p:cSld>
  <p:clrMapOvr>
    <a:masterClrMapping/>
  </p:clrMapOvr>
  <p:transition spd="slow" advTm="1589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3A54E33-5A1C-46C0-92F8-E607D059748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2" imgH="282" progId="TCLayout.ActiveDocument.1">
                  <p:embed/>
                </p:oleObj>
              </mc:Choice>
              <mc:Fallback>
                <p:oleObj name="think-cell Slide" r:id="rId4" imgW="282" imgH="282" progId="TCLayout.ActiveDocument.1">
                  <p:embed/>
                  <p:pic>
                    <p:nvPicPr>
                      <p:cNvPr id="3" name="Object 2" hidden="1">
                        <a:extLst>
                          <a:ext uri="{FF2B5EF4-FFF2-40B4-BE49-F238E27FC236}">
                            <a16:creationId xmlns:a16="http://schemas.microsoft.com/office/drawing/2014/main" id="{43A54E33-5A1C-46C0-92F8-E607D059748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a:extLst>
              <a:ext uri="{FF2B5EF4-FFF2-40B4-BE49-F238E27FC236}">
                <a16:creationId xmlns:a16="http://schemas.microsoft.com/office/drawing/2014/main" id="{C00AB3F4-AF49-4543-BC94-8FE2F744EB51}"/>
              </a:ext>
            </a:extLst>
          </p:cNvPr>
          <p:cNvSpPr>
            <a:spLocks noGrp="1"/>
          </p:cNvSpPr>
          <p:nvPr>
            <p:ph type="ctrTitle"/>
          </p:nvPr>
        </p:nvSpPr>
        <p:spPr/>
        <p:txBody>
          <a:bodyPr vert="horz"/>
          <a:lstStyle/>
          <a:p>
            <a:r>
              <a:rPr lang="en-GB" sz="3200" dirty="0"/>
              <a:t>NEC4 writing style</a:t>
            </a:r>
            <a:br>
              <a:rPr lang="en-GB" dirty="0"/>
            </a:br>
            <a:endParaRPr lang="en-GB" dirty="0"/>
          </a:p>
        </p:txBody>
      </p:sp>
    </p:spTree>
    <p:extLst>
      <p:ext uri="{BB962C8B-B14F-4D97-AF65-F5344CB8AC3E}">
        <p14:creationId xmlns:p14="http://schemas.microsoft.com/office/powerpoint/2010/main" val="1670904407"/>
      </p:ext>
    </p:extLst>
  </p:cSld>
  <p:clrMapOvr>
    <a:masterClrMapping/>
  </p:clrMapOvr>
  <p:transition spd="slow">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348CA7-82FF-431D-B47D-03BEBDC093A3}"/>
              </a:ext>
            </a:extLst>
          </p:cNvPr>
          <p:cNvSpPr/>
          <p:nvPr/>
        </p:nvSpPr>
        <p:spPr>
          <a:xfrm>
            <a:off x="746395" y="1284468"/>
            <a:ext cx="9824285" cy="4784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a:t>
            </a:r>
            <a:r>
              <a:rPr lang="en-GB" sz="2000" dirty="0">
                <a:solidFill>
                  <a:schemeClr val="tx1"/>
                </a:solidFill>
                <a:latin typeface="Arial" panose="020B0604020202020204" pitchFamily="34" charset="0"/>
                <a:cs typeface="Arial" panose="020B0604020202020204" pitchFamily="34" charset="0"/>
              </a:rPr>
              <a:t>Black</a:t>
            </a:r>
            <a:r>
              <a:rPr lang="en-GB" sz="2000" dirty="0">
                <a:solidFill>
                  <a:srgbClr val="002060"/>
                </a:solidFill>
                <a:latin typeface="Arial" panose="020B0604020202020204" pitchFamily="34" charset="0"/>
                <a:cs typeface="Arial" panose="020B0604020202020204" pitchFamily="34" charset="0"/>
              </a:rPr>
              <a:t>” text: text in the model contract documents which may not be amended without agreement of CD&amp;A. For further details see Awareness Guide 3.</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Commercial Delivery (CD): team within National Highways.</a:t>
            </a:r>
          </a:p>
          <a:p>
            <a:pPr marL="342900" indent="-342900">
              <a:spcBef>
                <a:spcPts val="600"/>
              </a:spcBef>
              <a:spcAft>
                <a:spcPts val="1200"/>
              </a:spcAft>
              <a:buClr>
                <a:srgbClr val="008BCB"/>
              </a:buClr>
              <a:buFont typeface="Wingdings" panose="05000000000000000000" pitchFamily="2" charset="2"/>
              <a:buChar char="§"/>
            </a:pPr>
            <a:r>
              <a:rPr lang="en-GB" sz="2000" i="1" dirty="0">
                <a:solidFill>
                  <a:srgbClr val="002060"/>
                </a:solidFill>
                <a:latin typeface="Arial" panose="020B0604020202020204" pitchFamily="34" charset="0"/>
                <a:cs typeface="Arial" panose="020B0604020202020204" pitchFamily="34" charset="0"/>
              </a:rPr>
              <a:t>Conditions of contract</a:t>
            </a:r>
            <a:r>
              <a:rPr lang="en-GB" sz="2000" dirty="0">
                <a:solidFill>
                  <a:srgbClr val="002060"/>
                </a:solidFill>
                <a:latin typeface="Arial" panose="020B0604020202020204" pitchFamily="34" charset="0"/>
                <a:cs typeface="Arial" panose="020B0604020202020204" pitchFamily="34" charset="0"/>
              </a:rPr>
              <a:t>: the contract clauses including NEC4 and National Highways Z clauses.</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Contract Data: forms part of the </a:t>
            </a:r>
            <a:r>
              <a:rPr lang="en-GB" sz="2000" i="1" dirty="0">
                <a:solidFill>
                  <a:srgbClr val="002060"/>
                </a:solidFill>
                <a:latin typeface="Arial" panose="020B0604020202020204" pitchFamily="34" charset="0"/>
                <a:cs typeface="Arial" panose="020B0604020202020204" pitchFamily="34" charset="0"/>
              </a:rPr>
              <a:t>conditions of contract.</a:t>
            </a: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Contract Development and Assurance (CD&amp;A)</a:t>
            </a: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4A4A4A"/>
              </a:solidFill>
              <a:latin typeface="Arial" panose="020B0604020202020204" pitchFamily="34" charset="0"/>
              <a:cs typeface="Arial" panose="020B0604020202020204" pitchFamily="34" charset="0"/>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p:txBody>
      </p:sp>
      <p:sp>
        <p:nvSpPr>
          <p:cNvPr id="17" name="Title 1">
            <a:extLst>
              <a:ext uri="{FF2B5EF4-FFF2-40B4-BE49-F238E27FC236}">
                <a16:creationId xmlns:a16="http://schemas.microsoft.com/office/drawing/2014/main" id="{82346B97-026F-4924-A212-0EC0190E1748}"/>
              </a:ext>
            </a:extLst>
          </p:cNvPr>
          <p:cNvSpPr txBox="1">
            <a:spLocks/>
          </p:cNvSpPr>
          <p:nvPr/>
        </p:nvSpPr>
        <p:spPr>
          <a:xfrm>
            <a:off x="550863" y="165328"/>
            <a:ext cx="11090275" cy="942382"/>
          </a:xfrm>
          <a:prstGeom prst="rect">
            <a:avLst/>
          </a:prstGeom>
        </p:spPr>
        <p:txBody>
          <a:bodyPr lIns="91440" tIns="45720" rIns="91440" bIns="45720" anchor="ctr">
            <a:normAutofit/>
          </a:bodyPr>
          <a:lst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a:lstStyle>
          <a:p>
            <a:r>
              <a:rPr lang="en-GB" dirty="0">
                <a:latin typeface="Arial"/>
                <a:cs typeface="Arial"/>
              </a:rPr>
              <a:t>Glossary of terms</a:t>
            </a:r>
          </a:p>
        </p:txBody>
      </p:sp>
    </p:spTree>
    <p:extLst>
      <p:ext uri="{BB962C8B-B14F-4D97-AF65-F5344CB8AC3E}">
        <p14:creationId xmlns:p14="http://schemas.microsoft.com/office/powerpoint/2010/main" val="3797489550"/>
      </p:ext>
    </p:extLst>
  </p:cSld>
  <p:clrMapOvr>
    <a:masterClrMapping/>
  </p:clrMapOvr>
  <p:transition spd="slow">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348CA7-82FF-431D-B47D-03BEBDC093A3}"/>
              </a:ext>
            </a:extLst>
          </p:cNvPr>
          <p:cNvSpPr/>
          <p:nvPr/>
        </p:nvSpPr>
        <p:spPr>
          <a:xfrm>
            <a:off x="737341" y="1036569"/>
            <a:ext cx="9824285" cy="4784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Defect: part of the </a:t>
            </a:r>
            <a:r>
              <a:rPr lang="en-GB" sz="2000" i="1" dirty="0">
                <a:solidFill>
                  <a:srgbClr val="002060"/>
                </a:solidFill>
                <a:latin typeface="Arial" panose="020B0604020202020204" pitchFamily="34" charset="0"/>
                <a:cs typeface="Arial" panose="020B0604020202020204" pitchFamily="34" charset="0"/>
              </a:rPr>
              <a:t>service </a:t>
            </a:r>
            <a:r>
              <a:rPr lang="en-GB" sz="2000" dirty="0">
                <a:solidFill>
                  <a:srgbClr val="002060"/>
                </a:solidFill>
                <a:latin typeface="Arial" panose="020B0604020202020204" pitchFamily="34" charset="0"/>
                <a:cs typeface="Arial" panose="020B0604020202020204" pitchFamily="34" charset="0"/>
              </a:rPr>
              <a:t>or </a:t>
            </a:r>
            <a:r>
              <a:rPr lang="en-GB" sz="2000" i="1" dirty="0">
                <a:solidFill>
                  <a:srgbClr val="002060"/>
                </a:solidFill>
                <a:latin typeface="Arial" panose="020B0604020202020204" pitchFamily="34" charset="0"/>
                <a:cs typeface="Arial" panose="020B0604020202020204" pitchFamily="34" charset="0"/>
              </a:rPr>
              <a:t>works </a:t>
            </a:r>
            <a:r>
              <a:rPr lang="en-GB" sz="2000" dirty="0">
                <a:solidFill>
                  <a:srgbClr val="002060"/>
                </a:solidFill>
                <a:latin typeface="Arial" panose="020B0604020202020204" pitchFamily="34" charset="0"/>
                <a:cs typeface="Arial" panose="020B0604020202020204" pitchFamily="34" charset="0"/>
              </a:rPr>
              <a:t>not in accordance with the Scope.</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defect: shortcoming or imperfection in an asset (e.g. pothole).</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Defined terms (capitalised): definition of term provided in NEC contract, National Highways Clause Z1 or Annex 01 of the Scope.</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Design Manual for Roads and Bridges (DMRB): Design standards applicable to the Strategic Road Network.</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Identified terms (italics): terms identified in Contract Data Parts One and Two     e.g. </a:t>
            </a:r>
            <a:r>
              <a:rPr lang="en-GB" sz="2000" i="1" dirty="0">
                <a:solidFill>
                  <a:srgbClr val="002060"/>
                </a:solidFill>
                <a:latin typeface="Arial" panose="020B0604020202020204" pitchFamily="34" charset="0"/>
                <a:cs typeface="Arial" panose="020B0604020202020204" pitchFamily="34" charset="0"/>
              </a:rPr>
              <a:t>Contractor, Site.</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Model contract document: contract documents incorporating National Highways standard requirements. </a:t>
            </a: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a:spcBef>
                <a:spcPts val="600"/>
              </a:spcBef>
              <a:spcAft>
                <a:spcPts val="1200"/>
              </a:spcAft>
              <a:buClr>
                <a:srgbClr val="008BCB"/>
              </a:buCl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4A4A4A"/>
              </a:solidFill>
              <a:latin typeface="Arial" panose="020B0604020202020204" pitchFamily="34" charset="0"/>
              <a:cs typeface="Arial" panose="020B0604020202020204" pitchFamily="34" charset="0"/>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p:txBody>
      </p:sp>
      <p:sp>
        <p:nvSpPr>
          <p:cNvPr id="17" name="Title 1">
            <a:extLst>
              <a:ext uri="{FF2B5EF4-FFF2-40B4-BE49-F238E27FC236}">
                <a16:creationId xmlns:a16="http://schemas.microsoft.com/office/drawing/2014/main" id="{82346B97-026F-4924-A212-0EC0190E1748}"/>
              </a:ext>
            </a:extLst>
          </p:cNvPr>
          <p:cNvSpPr txBox="1">
            <a:spLocks/>
          </p:cNvSpPr>
          <p:nvPr/>
        </p:nvSpPr>
        <p:spPr>
          <a:xfrm>
            <a:off x="550863" y="165328"/>
            <a:ext cx="11090275" cy="942382"/>
          </a:xfrm>
          <a:prstGeom prst="rect">
            <a:avLst/>
          </a:prstGeom>
        </p:spPr>
        <p:txBody>
          <a:bodyPr lIns="91440" tIns="45720" rIns="91440" bIns="45720" anchor="ctr">
            <a:normAutofit/>
          </a:bodyPr>
          <a:lst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a:lstStyle>
          <a:p>
            <a:r>
              <a:rPr lang="en-GB" dirty="0">
                <a:latin typeface="Arial"/>
                <a:cs typeface="Arial"/>
              </a:rPr>
              <a:t>Glossary of terms</a:t>
            </a:r>
          </a:p>
        </p:txBody>
      </p:sp>
    </p:spTree>
    <p:extLst>
      <p:ext uri="{BB962C8B-B14F-4D97-AF65-F5344CB8AC3E}">
        <p14:creationId xmlns:p14="http://schemas.microsoft.com/office/powerpoint/2010/main" val="1702161013"/>
      </p:ext>
    </p:extLst>
  </p:cSld>
  <p:clrMapOvr>
    <a:masterClrMapping/>
  </p:clrMapOvr>
  <p:transition spd="slow">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348CA7-82FF-431D-B47D-03BEBDC093A3}"/>
              </a:ext>
            </a:extLst>
          </p:cNvPr>
          <p:cNvSpPr/>
          <p:nvPr/>
        </p:nvSpPr>
        <p:spPr>
          <a:xfrm>
            <a:off x="550862" y="1107710"/>
            <a:ext cx="9824285" cy="4784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New Engineering Contract (4</a:t>
            </a:r>
            <a:r>
              <a:rPr lang="en-GB" sz="2000" baseline="30000" dirty="0">
                <a:solidFill>
                  <a:srgbClr val="002060"/>
                </a:solidFill>
                <a:latin typeface="Arial" panose="020B0604020202020204" pitchFamily="34" charset="0"/>
                <a:cs typeface="Arial" panose="020B0604020202020204" pitchFamily="34" charset="0"/>
              </a:rPr>
              <a:t>th</a:t>
            </a:r>
            <a:r>
              <a:rPr lang="en-GB" sz="2000" dirty="0">
                <a:solidFill>
                  <a:srgbClr val="002060"/>
                </a:solidFill>
                <a:latin typeface="Arial" panose="020B0604020202020204" pitchFamily="34" charset="0"/>
                <a:cs typeface="Arial" panose="020B0604020202020204" pitchFamily="34" charset="0"/>
              </a:rPr>
              <a:t> edition) (NEC4): suite of contracts published by the ICE which includes:</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ECC: Engineering and Construction Contract,</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ECSC: Engineering and Construction Short Contract, </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PSC: Professional Service Contract,</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PSSC: Professional Service Short Contract,</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TSC: Term Service Contract,</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TSSC: Term Service Short Contract,</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FC: Framework Contract,</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SC: Supply Contract, and</a:t>
            </a:r>
          </a:p>
          <a:p>
            <a:pPr marL="800100" lvl="1"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other contracts within the NEC4 suite are rarely used by National Highways.</a:t>
            </a: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4A4A4A"/>
              </a:solidFill>
              <a:latin typeface="Arial" panose="020B0604020202020204" pitchFamily="34" charset="0"/>
              <a:cs typeface="Arial" panose="020B0604020202020204" pitchFamily="34" charset="0"/>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p:txBody>
      </p:sp>
      <p:sp>
        <p:nvSpPr>
          <p:cNvPr id="17" name="Title 1">
            <a:extLst>
              <a:ext uri="{FF2B5EF4-FFF2-40B4-BE49-F238E27FC236}">
                <a16:creationId xmlns:a16="http://schemas.microsoft.com/office/drawing/2014/main" id="{82346B97-026F-4924-A212-0EC0190E1748}"/>
              </a:ext>
            </a:extLst>
          </p:cNvPr>
          <p:cNvSpPr txBox="1">
            <a:spLocks/>
          </p:cNvSpPr>
          <p:nvPr/>
        </p:nvSpPr>
        <p:spPr>
          <a:xfrm>
            <a:off x="550863" y="165328"/>
            <a:ext cx="11090275" cy="942382"/>
          </a:xfrm>
          <a:prstGeom prst="rect">
            <a:avLst/>
          </a:prstGeom>
        </p:spPr>
        <p:txBody>
          <a:bodyPr lIns="91440" tIns="45720" rIns="91440" bIns="45720" anchor="ctr">
            <a:normAutofit/>
          </a:bodyPr>
          <a:lst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a:lstStyle>
          <a:p>
            <a:r>
              <a:rPr lang="en-GB" dirty="0">
                <a:latin typeface="Arial"/>
                <a:cs typeface="Arial"/>
              </a:rPr>
              <a:t>Glossary of terms</a:t>
            </a:r>
          </a:p>
        </p:txBody>
      </p:sp>
    </p:spTree>
    <p:extLst>
      <p:ext uri="{BB962C8B-B14F-4D97-AF65-F5344CB8AC3E}">
        <p14:creationId xmlns:p14="http://schemas.microsoft.com/office/powerpoint/2010/main" val="4163588414"/>
      </p:ext>
    </p:extLst>
  </p:cSld>
  <p:clrMapOvr>
    <a:masterClrMapping/>
  </p:clrMapOvr>
  <p:transition spd="slow">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348CA7-82FF-431D-B47D-03BEBDC093A3}"/>
              </a:ext>
            </a:extLst>
          </p:cNvPr>
          <p:cNvSpPr/>
          <p:nvPr/>
        </p:nvSpPr>
        <p:spPr>
          <a:xfrm>
            <a:off x="746395" y="1284468"/>
            <a:ext cx="9824285" cy="4784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Operational Guidance Note (OGN): national guidance relating to the operation of the Strategic Road Network.</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Procurement Delivery Group (PDG): National Highways group which steers the development of the Commercial and Procurement Strategy (CPS). </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Procurement Division (PD): team within National Highways.</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a:t>
            </a:r>
            <a:r>
              <a:rPr lang="en-GB" sz="2000" dirty="0">
                <a:solidFill>
                  <a:srgbClr val="FF0000"/>
                </a:solidFill>
                <a:latin typeface="Arial" panose="020B0604020202020204" pitchFamily="34" charset="0"/>
                <a:cs typeface="Arial" panose="020B0604020202020204" pitchFamily="34" charset="0"/>
              </a:rPr>
              <a:t>Red</a:t>
            </a:r>
            <a:r>
              <a:rPr lang="en-GB" sz="2000" dirty="0">
                <a:solidFill>
                  <a:srgbClr val="002060"/>
                </a:solidFill>
                <a:latin typeface="Arial" panose="020B0604020202020204" pitchFamily="34" charset="0"/>
                <a:cs typeface="Arial" panose="020B0604020202020204" pitchFamily="34" charset="0"/>
              </a:rPr>
              <a:t>” text: text in the model contract documents which may be altered by the Compiler. For further details see Awareness Guide 3.</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Selection Questionnaire (SQ): questionnaire used during tender.</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Small and Medium-sized Enterprises (SMEs): small and medium sized suppliers to National Highways.</a:t>
            </a: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a:spcBef>
                <a:spcPts val="600"/>
              </a:spcBef>
              <a:spcAft>
                <a:spcPts val="1200"/>
              </a:spcAft>
              <a:buClr>
                <a:srgbClr val="008BCB"/>
              </a:buCl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4A4A4A"/>
              </a:solidFill>
              <a:latin typeface="Arial" panose="020B0604020202020204" pitchFamily="34" charset="0"/>
              <a:cs typeface="Arial" panose="020B0604020202020204" pitchFamily="34" charset="0"/>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p:txBody>
      </p:sp>
      <p:sp>
        <p:nvSpPr>
          <p:cNvPr id="17" name="Title 1">
            <a:extLst>
              <a:ext uri="{FF2B5EF4-FFF2-40B4-BE49-F238E27FC236}">
                <a16:creationId xmlns:a16="http://schemas.microsoft.com/office/drawing/2014/main" id="{82346B97-026F-4924-A212-0EC0190E1748}"/>
              </a:ext>
            </a:extLst>
          </p:cNvPr>
          <p:cNvSpPr txBox="1">
            <a:spLocks/>
          </p:cNvSpPr>
          <p:nvPr/>
        </p:nvSpPr>
        <p:spPr>
          <a:xfrm>
            <a:off x="550863" y="165328"/>
            <a:ext cx="11090275" cy="942382"/>
          </a:xfrm>
          <a:prstGeom prst="rect">
            <a:avLst/>
          </a:prstGeom>
        </p:spPr>
        <p:txBody>
          <a:bodyPr lIns="91440" tIns="45720" rIns="91440" bIns="45720" anchor="ctr">
            <a:normAutofit/>
          </a:bodyPr>
          <a:lst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a:lstStyle>
          <a:p>
            <a:r>
              <a:rPr lang="en-GB" dirty="0">
                <a:latin typeface="Arial"/>
                <a:cs typeface="Arial"/>
              </a:rPr>
              <a:t>Glossary of terms</a:t>
            </a:r>
          </a:p>
        </p:txBody>
      </p:sp>
    </p:spTree>
    <p:extLst>
      <p:ext uri="{BB962C8B-B14F-4D97-AF65-F5344CB8AC3E}">
        <p14:creationId xmlns:p14="http://schemas.microsoft.com/office/powerpoint/2010/main" val="3764526017"/>
      </p:ext>
    </p:extLst>
  </p:cSld>
  <p:clrMapOvr>
    <a:masterClrMapping/>
  </p:clrMapOvr>
  <p:transition spd="slow">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348CA7-82FF-431D-B47D-03BEBDC093A3}"/>
              </a:ext>
            </a:extLst>
          </p:cNvPr>
          <p:cNvSpPr/>
          <p:nvPr/>
        </p:nvSpPr>
        <p:spPr>
          <a:xfrm>
            <a:off x="746395" y="1284468"/>
            <a:ext cx="9824285" cy="4784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Strategic Road Network (SRN): highway network managed by National Highways.</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Task Order: used in some Framework Contracts to define a piece of work awarded to the </a:t>
            </a:r>
            <a:r>
              <a:rPr lang="en-GB" sz="2000" i="1" dirty="0">
                <a:solidFill>
                  <a:srgbClr val="002060"/>
                </a:solidFill>
                <a:latin typeface="Arial" panose="020B0604020202020204" pitchFamily="34" charset="0"/>
                <a:cs typeface="Arial" panose="020B0604020202020204" pitchFamily="34" charset="0"/>
              </a:rPr>
              <a:t>Contractor</a:t>
            </a:r>
            <a:r>
              <a:rPr lang="en-GB" sz="2000" dirty="0">
                <a:solidFill>
                  <a:srgbClr val="002060"/>
                </a:solidFill>
                <a:latin typeface="Arial" panose="020B0604020202020204" pitchFamily="34" charset="0"/>
                <a:cs typeface="Arial" panose="020B0604020202020204" pitchFamily="34" charset="0"/>
              </a:rPr>
              <a:t> e.g. undertake a survey or design a new junction.</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Tribunal: form of dispute resolution (e.g. arbitration or adjudication). </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Work Order: used in some Framework Contracts to define a piece of work awarded to the </a:t>
            </a:r>
            <a:r>
              <a:rPr lang="en-GB" sz="2000" i="1" dirty="0">
                <a:solidFill>
                  <a:srgbClr val="002060"/>
                </a:solidFill>
                <a:latin typeface="Arial" panose="020B0604020202020204" pitchFamily="34" charset="0"/>
                <a:cs typeface="Arial" panose="020B0604020202020204" pitchFamily="34" charset="0"/>
              </a:rPr>
              <a:t>Contractor. </a:t>
            </a:r>
            <a:r>
              <a:rPr lang="en-GB" sz="2000" dirty="0">
                <a:solidFill>
                  <a:srgbClr val="002060"/>
                </a:solidFill>
                <a:latin typeface="Arial" panose="020B0604020202020204" pitchFamily="34" charset="0"/>
                <a:cs typeface="Arial" panose="020B0604020202020204" pitchFamily="34" charset="0"/>
              </a:rPr>
              <a:t>E.g. undertake a survey or design a new junction.</a:t>
            </a:r>
          </a:p>
          <a:p>
            <a:pPr marL="342900" indent="-342900">
              <a:spcBef>
                <a:spcPts val="600"/>
              </a:spcBef>
              <a:spcAft>
                <a:spcPts val="1200"/>
              </a:spcAft>
              <a:buClr>
                <a:srgbClr val="008BCB"/>
              </a:buClr>
              <a:buFont typeface="Wingdings" panose="05000000000000000000" pitchFamily="2" charset="2"/>
              <a:buChar char="§"/>
            </a:pPr>
            <a:r>
              <a:rPr lang="en-GB" sz="2000" dirty="0">
                <a:solidFill>
                  <a:srgbClr val="002060"/>
                </a:solidFill>
                <a:latin typeface="Arial" panose="020B0604020202020204" pitchFamily="34" charset="0"/>
                <a:cs typeface="Arial" panose="020B0604020202020204" pitchFamily="34" charset="0"/>
              </a:rPr>
              <a:t>Z Clauses: clauses written by the Client which add to, remove, replace or amend existing NEC contract clauses. </a:t>
            </a: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a:spcBef>
                <a:spcPts val="600"/>
              </a:spcBef>
              <a:spcAft>
                <a:spcPts val="1200"/>
              </a:spcAft>
              <a:buClr>
                <a:srgbClr val="008BCB"/>
              </a:buCl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highlight>
                <a:srgbClr val="FFFF00"/>
              </a:highlight>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002060"/>
              </a:solidFill>
              <a:latin typeface="Arial" panose="020B0604020202020204" pitchFamily="34" charset="0"/>
              <a:cs typeface="Arial" panose="020B0604020202020204" pitchFamily="34" charset="0"/>
            </a:endParaRPr>
          </a:p>
          <a:p>
            <a:pPr marL="342900" indent="-342900">
              <a:spcBef>
                <a:spcPts val="600"/>
              </a:spcBef>
              <a:spcAft>
                <a:spcPts val="1200"/>
              </a:spcAft>
              <a:buClr>
                <a:srgbClr val="008BCB"/>
              </a:buClr>
              <a:buFont typeface="Wingdings" panose="05000000000000000000" pitchFamily="2" charset="2"/>
              <a:buChar char="§"/>
            </a:pPr>
            <a:endParaRPr lang="en-GB" sz="2000" dirty="0">
              <a:solidFill>
                <a:srgbClr val="4A4A4A"/>
              </a:solidFill>
              <a:latin typeface="Arial" panose="020B0604020202020204" pitchFamily="34" charset="0"/>
              <a:cs typeface="Arial" panose="020B0604020202020204" pitchFamily="34" charset="0"/>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a:p>
            <a:pPr marL="342900" indent="-342900">
              <a:spcBef>
                <a:spcPts val="600"/>
              </a:spcBef>
              <a:spcAft>
                <a:spcPts val="1200"/>
              </a:spcAft>
              <a:buFont typeface="Wingdings" panose="05000000000000000000" pitchFamily="2" charset="2"/>
              <a:buChar char="§"/>
            </a:pPr>
            <a:endParaRPr lang="en-GB" sz="2000" dirty="0">
              <a:solidFill>
                <a:srgbClr val="002060"/>
              </a:solidFill>
              <a:latin typeface="Arial"/>
              <a:cs typeface="Arial"/>
            </a:endParaRPr>
          </a:p>
        </p:txBody>
      </p:sp>
      <p:sp>
        <p:nvSpPr>
          <p:cNvPr id="17" name="Title 1">
            <a:extLst>
              <a:ext uri="{FF2B5EF4-FFF2-40B4-BE49-F238E27FC236}">
                <a16:creationId xmlns:a16="http://schemas.microsoft.com/office/drawing/2014/main" id="{82346B97-026F-4924-A212-0EC0190E1748}"/>
              </a:ext>
            </a:extLst>
          </p:cNvPr>
          <p:cNvSpPr txBox="1">
            <a:spLocks/>
          </p:cNvSpPr>
          <p:nvPr/>
        </p:nvSpPr>
        <p:spPr>
          <a:xfrm>
            <a:off x="550863" y="165328"/>
            <a:ext cx="11090275" cy="942382"/>
          </a:xfrm>
          <a:prstGeom prst="rect">
            <a:avLst/>
          </a:prstGeom>
        </p:spPr>
        <p:txBody>
          <a:bodyPr lIns="91440" tIns="45720" rIns="91440" bIns="45720" anchor="ctr">
            <a:normAutofit/>
          </a:bodyPr>
          <a:lstStyle>
            <a:lvl1pPr algn="l" defTabSz="914354" rtl="0" eaLnBrk="1" latinLnBrk="0" hangingPunct="1">
              <a:lnSpc>
                <a:spcPct val="90000"/>
              </a:lnSpc>
              <a:spcBef>
                <a:spcPct val="0"/>
              </a:spcBef>
              <a:buNone/>
              <a:defRPr sz="3200" b="1" kern="1200">
                <a:solidFill>
                  <a:srgbClr val="002E5F"/>
                </a:solidFill>
                <a:latin typeface="Arial" panose="020B0604020202020204" pitchFamily="34" charset="0"/>
                <a:ea typeface="+mj-ea"/>
                <a:cs typeface="Arial" panose="020B0604020202020204" pitchFamily="34" charset="0"/>
              </a:defRPr>
            </a:lvl1pPr>
          </a:lstStyle>
          <a:p>
            <a:r>
              <a:rPr lang="en-GB" dirty="0">
                <a:latin typeface="Arial"/>
                <a:cs typeface="Arial"/>
              </a:rPr>
              <a:t>Glossary of terms</a:t>
            </a:r>
          </a:p>
        </p:txBody>
      </p:sp>
    </p:spTree>
    <p:extLst>
      <p:ext uri="{BB962C8B-B14F-4D97-AF65-F5344CB8AC3E}">
        <p14:creationId xmlns:p14="http://schemas.microsoft.com/office/powerpoint/2010/main" val="877660907"/>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A0FD-1057-41AC-9B2A-13CAF3582CF8}"/>
              </a:ext>
            </a:extLst>
          </p:cNvPr>
          <p:cNvSpPr>
            <a:spLocks noGrp="1"/>
          </p:cNvSpPr>
          <p:nvPr>
            <p:ph type="title"/>
          </p:nvPr>
        </p:nvSpPr>
        <p:spPr/>
        <p:txBody>
          <a:bodyPr/>
          <a:lstStyle/>
          <a:p>
            <a:r>
              <a:rPr lang="en-GB" dirty="0"/>
              <a:t>NEC writing style </a:t>
            </a:r>
          </a:p>
        </p:txBody>
      </p:sp>
      <p:sp>
        <p:nvSpPr>
          <p:cNvPr id="3" name="Content Placeholder 2">
            <a:extLst>
              <a:ext uri="{FF2B5EF4-FFF2-40B4-BE49-F238E27FC236}">
                <a16:creationId xmlns:a16="http://schemas.microsoft.com/office/drawing/2014/main" id="{7CEDA8DA-0249-4737-8BB8-A0B4A84F9B6D}"/>
              </a:ext>
            </a:extLst>
          </p:cNvPr>
          <p:cNvSpPr>
            <a:spLocks noGrp="1"/>
          </p:cNvSpPr>
          <p:nvPr>
            <p:ph idx="1"/>
          </p:nvPr>
        </p:nvSpPr>
        <p:spPr>
          <a:xfrm>
            <a:off x="439331" y="1307509"/>
            <a:ext cx="11090275" cy="4528848"/>
          </a:xfrm>
        </p:spPr>
        <p:txBody>
          <a:bodyPr>
            <a:normAutofit/>
          </a:bodyPr>
          <a:lstStyle/>
          <a:p>
            <a:pPr>
              <a:lnSpc>
                <a:spcPct val="120000"/>
              </a:lnSpc>
              <a:spcBef>
                <a:spcPts val="0"/>
              </a:spcBef>
            </a:pPr>
            <a:r>
              <a:rPr lang="en-GB" sz="2000" dirty="0">
                <a:solidFill>
                  <a:srgbClr val="002060"/>
                </a:solidFill>
                <a:latin typeface="Arial" panose="020B0604020202020204" pitchFamily="34" charset="0"/>
                <a:cs typeface="Arial" panose="020B0604020202020204" pitchFamily="34" charset="0"/>
              </a:rPr>
              <a:t>The NEC contracts have a writing style common across all forms of contract</a:t>
            </a:r>
          </a:p>
          <a:p>
            <a:pPr>
              <a:lnSpc>
                <a:spcPct val="120000"/>
              </a:lnSpc>
              <a:spcBef>
                <a:spcPts val="0"/>
              </a:spcBef>
            </a:pPr>
            <a:r>
              <a:rPr lang="en-GB" sz="2000" dirty="0">
                <a:solidFill>
                  <a:srgbClr val="002060"/>
                </a:solidFill>
              </a:rPr>
              <a:t>This writing style is used in National Highways contract documents including the </a:t>
            </a:r>
            <a:r>
              <a:rPr lang="en-GB" sz="2000" i="1" dirty="0">
                <a:solidFill>
                  <a:srgbClr val="002060"/>
                </a:solidFill>
              </a:rPr>
              <a:t>conditions of contract</a:t>
            </a:r>
            <a:r>
              <a:rPr lang="en-GB" sz="2000" dirty="0">
                <a:solidFill>
                  <a:srgbClr val="002060"/>
                </a:solidFill>
              </a:rPr>
              <a:t>, the Scope and the Instructions for Tenderers (</a:t>
            </a:r>
            <a:r>
              <a:rPr lang="en-GB" sz="2000" dirty="0" err="1">
                <a:solidFill>
                  <a:srgbClr val="002060"/>
                </a:solidFill>
              </a:rPr>
              <a:t>IfT</a:t>
            </a:r>
            <a:r>
              <a:rPr lang="en-GB" sz="2000" dirty="0">
                <a:solidFill>
                  <a:srgbClr val="002060"/>
                </a:solidFill>
              </a:rPr>
              <a:t>).</a:t>
            </a:r>
          </a:p>
          <a:p>
            <a:pPr>
              <a:lnSpc>
                <a:spcPct val="120000"/>
              </a:lnSpc>
              <a:spcBef>
                <a:spcPts val="0"/>
              </a:spcBef>
            </a:pPr>
            <a:r>
              <a:rPr lang="en-GB" sz="2000" dirty="0">
                <a:solidFill>
                  <a:srgbClr val="002060"/>
                </a:solidFill>
                <a:latin typeface="Arial" panose="020B0604020202020204" pitchFamily="34" charset="0"/>
                <a:cs typeface="Arial" panose="020B0604020202020204" pitchFamily="34" charset="0"/>
              </a:rPr>
              <a:t>The core principle</a:t>
            </a:r>
            <a:r>
              <a:rPr lang="en-GB" sz="2000" dirty="0">
                <a:solidFill>
                  <a:srgbClr val="002060"/>
                </a:solidFill>
              </a:rPr>
              <a:t>s of the NEC contract suite are flexibility, simplicity/clarity and a stimulus for good management. </a:t>
            </a:r>
          </a:p>
          <a:p>
            <a:pPr>
              <a:lnSpc>
                <a:spcPct val="120000"/>
              </a:lnSpc>
              <a:spcBef>
                <a:spcPts val="0"/>
              </a:spcBef>
            </a:pPr>
            <a:r>
              <a:rPr lang="en-GB" sz="2000" dirty="0">
                <a:solidFill>
                  <a:srgbClr val="002060"/>
                </a:solidFill>
                <a:latin typeface="Arial" panose="020B0604020202020204" pitchFamily="34" charset="0"/>
                <a:cs typeface="Arial" panose="020B0604020202020204" pitchFamily="34" charset="0"/>
              </a:rPr>
              <a:t>The writing style used helps to meet these core principles by ensuring consistency across different forms of contract (e.g. ECC, PSC etc) and avoiding ambiguity.</a:t>
            </a:r>
            <a:endParaRPr lang="en-GB"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739747"/>
      </p:ext>
    </p:extLst>
  </p:cSld>
  <p:clrMapOvr>
    <a:masterClrMapping/>
  </p:clrMapOvr>
  <p:transition spd="slow" advTm="33410">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AF98-655A-4AA1-AEEE-E9B3DA61C1FE}"/>
              </a:ext>
            </a:extLst>
          </p:cNvPr>
          <p:cNvSpPr>
            <a:spLocks noGrp="1"/>
          </p:cNvSpPr>
          <p:nvPr>
            <p:ph type="title"/>
          </p:nvPr>
        </p:nvSpPr>
        <p:spPr/>
        <p:txBody>
          <a:bodyPr/>
          <a:lstStyle/>
          <a:p>
            <a:r>
              <a:rPr lang="en-GB" dirty="0"/>
              <a:t>Correct writing style for NEC4 contracts</a:t>
            </a:r>
          </a:p>
        </p:txBody>
      </p:sp>
      <p:sp>
        <p:nvSpPr>
          <p:cNvPr id="3" name="Content Placeholder 2">
            <a:extLst>
              <a:ext uri="{FF2B5EF4-FFF2-40B4-BE49-F238E27FC236}">
                <a16:creationId xmlns:a16="http://schemas.microsoft.com/office/drawing/2014/main" id="{C7938740-BED0-425A-96EA-E40809FF47C3}"/>
              </a:ext>
            </a:extLst>
          </p:cNvPr>
          <p:cNvSpPr>
            <a:spLocks noGrp="1"/>
          </p:cNvSpPr>
          <p:nvPr>
            <p:ph idx="1"/>
          </p:nvPr>
        </p:nvSpPr>
        <p:spPr>
          <a:xfrm>
            <a:off x="550864" y="1449387"/>
            <a:ext cx="11361050" cy="4926699"/>
          </a:xfrm>
        </p:spPr>
        <p:txBody>
          <a:bodyPr>
            <a:normAutofit fontScale="92500" lnSpcReduction="10000"/>
          </a:bodyPr>
          <a:lstStyle/>
          <a:p>
            <a:r>
              <a:rPr lang="en-GB" u="sng" dirty="0">
                <a:solidFill>
                  <a:srgbClr val="002060"/>
                </a:solidFill>
              </a:rPr>
              <a:t>Capitalised words</a:t>
            </a:r>
          </a:p>
          <a:p>
            <a:pPr lvl="1"/>
            <a:r>
              <a:rPr lang="en-GB" dirty="0">
                <a:solidFill>
                  <a:srgbClr val="002060"/>
                </a:solidFill>
              </a:rPr>
              <a:t>capitalised words are defined terms, for example the Completion Date as defined in the </a:t>
            </a:r>
            <a:r>
              <a:rPr lang="en-GB" i="1" dirty="0">
                <a:solidFill>
                  <a:srgbClr val="002060"/>
                </a:solidFill>
              </a:rPr>
              <a:t>conditions of contract.</a:t>
            </a:r>
            <a:endParaRPr lang="en-GB" dirty="0">
              <a:solidFill>
                <a:srgbClr val="002060"/>
              </a:solidFill>
            </a:endParaRPr>
          </a:p>
          <a:p>
            <a:pPr lvl="1"/>
            <a:r>
              <a:rPr lang="en-GB" dirty="0">
                <a:solidFill>
                  <a:srgbClr val="002060"/>
                </a:solidFill>
              </a:rPr>
              <a:t>if not defined in the </a:t>
            </a:r>
            <a:r>
              <a:rPr lang="en-GB" i="1" dirty="0">
                <a:solidFill>
                  <a:srgbClr val="002060"/>
                </a:solidFill>
              </a:rPr>
              <a:t>conditions of contract</a:t>
            </a:r>
            <a:r>
              <a:rPr lang="en-GB" dirty="0">
                <a:solidFill>
                  <a:srgbClr val="002060"/>
                </a:solidFill>
              </a:rPr>
              <a:t> or the NEC4 a definition should be provided in the Scope,</a:t>
            </a:r>
          </a:p>
          <a:p>
            <a:pPr lvl="1"/>
            <a:r>
              <a:rPr lang="en-GB" dirty="0">
                <a:solidFill>
                  <a:srgbClr val="002060"/>
                </a:solidFill>
              </a:rPr>
              <a:t>nouns can also be capitalised with no definitions required,</a:t>
            </a:r>
          </a:p>
          <a:p>
            <a:pPr lvl="1"/>
            <a:r>
              <a:rPr lang="en-GB" dirty="0">
                <a:solidFill>
                  <a:srgbClr val="002060"/>
                </a:solidFill>
              </a:rPr>
              <a:t>there should be no duplications of definitions between the NEC, </a:t>
            </a:r>
            <a:r>
              <a:rPr lang="en-GB" i="1" dirty="0">
                <a:solidFill>
                  <a:srgbClr val="002060"/>
                </a:solidFill>
              </a:rPr>
              <a:t>conditions of contract </a:t>
            </a:r>
            <a:r>
              <a:rPr lang="en-GB" dirty="0">
                <a:solidFill>
                  <a:srgbClr val="002060"/>
                </a:solidFill>
              </a:rPr>
              <a:t>and the Scope,</a:t>
            </a:r>
          </a:p>
          <a:p>
            <a:pPr lvl="1"/>
            <a:r>
              <a:rPr lang="en-GB" dirty="0">
                <a:solidFill>
                  <a:srgbClr val="002060"/>
                </a:solidFill>
              </a:rPr>
              <a:t>capital letters at the start of each bullet point must not be used and</a:t>
            </a:r>
          </a:p>
          <a:p>
            <a:pPr lvl="1"/>
            <a:r>
              <a:rPr lang="en-GB" dirty="0">
                <a:solidFill>
                  <a:srgbClr val="002060"/>
                </a:solidFill>
              </a:rPr>
              <a:t>text in tables should not be capitalised unless it is a defined term.</a:t>
            </a:r>
          </a:p>
          <a:p>
            <a:pPr marL="276212" lvl="1" indent="0">
              <a:buNone/>
            </a:pPr>
            <a:endParaRPr lang="en-GB" dirty="0">
              <a:solidFill>
                <a:srgbClr val="002060"/>
              </a:solidFill>
            </a:endParaRPr>
          </a:p>
          <a:p>
            <a:r>
              <a:rPr lang="en-GB" i="1" u="sng" dirty="0">
                <a:solidFill>
                  <a:srgbClr val="002060"/>
                </a:solidFill>
              </a:rPr>
              <a:t>Italicised Words</a:t>
            </a:r>
          </a:p>
          <a:p>
            <a:pPr lvl="1"/>
            <a:r>
              <a:rPr lang="en-GB" dirty="0">
                <a:solidFill>
                  <a:srgbClr val="002060"/>
                </a:solidFill>
              </a:rPr>
              <a:t>refer to terms identified in the Contract Data Part One and Two,</a:t>
            </a:r>
          </a:p>
          <a:p>
            <a:pPr lvl="1"/>
            <a:r>
              <a:rPr lang="en-GB" dirty="0">
                <a:solidFill>
                  <a:srgbClr val="002060"/>
                </a:solidFill>
              </a:rPr>
              <a:t>examples include </a:t>
            </a:r>
            <a:r>
              <a:rPr lang="en-GB" i="1" dirty="0">
                <a:solidFill>
                  <a:srgbClr val="002060"/>
                </a:solidFill>
              </a:rPr>
              <a:t>Contractor, </a:t>
            </a:r>
            <a:r>
              <a:rPr lang="en-GB" dirty="0">
                <a:solidFill>
                  <a:srgbClr val="002060"/>
                </a:solidFill>
              </a:rPr>
              <a:t>the name of the </a:t>
            </a:r>
            <a:r>
              <a:rPr lang="en-GB" i="1" dirty="0">
                <a:solidFill>
                  <a:srgbClr val="002060"/>
                </a:solidFill>
              </a:rPr>
              <a:t>Contractor</a:t>
            </a:r>
            <a:r>
              <a:rPr lang="en-GB" dirty="0">
                <a:solidFill>
                  <a:srgbClr val="002060"/>
                </a:solidFill>
              </a:rPr>
              <a:t> will be stated in the Contract Data Part Two and</a:t>
            </a:r>
          </a:p>
          <a:p>
            <a:pPr lvl="1"/>
            <a:r>
              <a:rPr lang="en-GB" dirty="0">
                <a:solidFill>
                  <a:srgbClr val="002060"/>
                </a:solidFill>
              </a:rPr>
              <a:t>no other terms in the Scope should be italicised.</a:t>
            </a:r>
          </a:p>
        </p:txBody>
      </p:sp>
    </p:spTree>
    <p:extLst>
      <p:ext uri="{BB962C8B-B14F-4D97-AF65-F5344CB8AC3E}">
        <p14:creationId xmlns:p14="http://schemas.microsoft.com/office/powerpoint/2010/main" val="2360730387"/>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A0FD-1057-41AC-9B2A-13CAF3582CF8}"/>
              </a:ext>
            </a:extLst>
          </p:cNvPr>
          <p:cNvSpPr>
            <a:spLocks noGrp="1"/>
          </p:cNvSpPr>
          <p:nvPr>
            <p:ph type="title"/>
          </p:nvPr>
        </p:nvSpPr>
        <p:spPr/>
        <p:txBody>
          <a:bodyPr/>
          <a:lstStyle/>
          <a:p>
            <a:r>
              <a:rPr lang="en-GB" dirty="0"/>
              <a:t>NEC terminology </a:t>
            </a:r>
          </a:p>
        </p:txBody>
      </p:sp>
      <p:sp>
        <p:nvSpPr>
          <p:cNvPr id="3" name="Content Placeholder 2">
            <a:extLst>
              <a:ext uri="{FF2B5EF4-FFF2-40B4-BE49-F238E27FC236}">
                <a16:creationId xmlns:a16="http://schemas.microsoft.com/office/drawing/2014/main" id="{7CEDA8DA-0249-4737-8BB8-A0B4A84F9B6D}"/>
              </a:ext>
            </a:extLst>
          </p:cNvPr>
          <p:cNvSpPr>
            <a:spLocks noGrp="1"/>
          </p:cNvSpPr>
          <p:nvPr>
            <p:ph idx="1"/>
          </p:nvPr>
        </p:nvSpPr>
        <p:spPr>
          <a:xfrm>
            <a:off x="439331" y="1307508"/>
            <a:ext cx="11090275" cy="5779637"/>
          </a:xfrm>
        </p:spPr>
        <p:txBody>
          <a:bodyPr>
            <a:normAutofit/>
          </a:bodyPr>
          <a:lstStyle/>
          <a:p>
            <a:pPr>
              <a:lnSpc>
                <a:spcPct val="120000"/>
              </a:lnSpc>
              <a:spcBef>
                <a:spcPts val="0"/>
              </a:spcBef>
            </a:pPr>
            <a:r>
              <a:rPr lang="en-GB" sz="2000" b="1" u="sng" dirty="0">
                <a:solidFill>
                  <a:srgbClr val="002060"/>
                </a:solidFill>
              </a:rPr>
              <a:t>S</a:t>
            </a:r>
            <a:r>
              <a:rPr lang="en-GB" sz="2000" dirty="0">
                <a:solidFill>
                  <a:srgbClr val="002060"/>
                </a:solidFill>
              </a:rPr>
              <a:t>ubcontractor(s):</a:t>
            </a:r>
          </a:p>
          <a:p>
            <a:pPr lvl="1">
              <a:lnSpc>
                <a:spcPct val="120000"/>
              </a:lnSpc>
              <a:spcBef>
                <a:spcPts val="0"/>
              </a:spcBef>
              <a:buFont typeface="Arial" panose="020B0604020202020204" pitchFamily="34" charset="0"/>
              <a:buChar char="–"/>
            </a:pPr>
            <a:r>
              <a:rPr lang="en-GB" dirty="0">
                <a:solidFill>
                  <a:srgbClr val="002060"/>
                </a:solidFill>
              </a:rPr>
              <a:t>Applies to a named Subcontractor. This is a person or organisation who has a contract with the </a:t>
            </a:r>
            <a:r>
              <a:rPr lang="en-GB" i="1" dirty="0">
                <a:solidFill>
                  <a:srgbClr val="002060"/>
                </a:solidFill>
              </a:rPr>
              <a:t>Contractor,</a:t>
            </a:r>
            <a:r>
              <a:rPr lang="en-GB" dirty="0">
                <a:solidFill>
                  <a:srgbClr val="002060"/>
                </a:solidFill>
              </a:rPr>
              <a:t> </a:t>
            </a:r>
            <a:r>
              <a:rPr lang="en-GB" i="1" dirty="0">
                <a:solidFill>
                  <a:srgbClr val="002060"/>
                </a:solidFill>
              </a:rPr>
              <a:t>Consultant </a:t>
            </a:r>
            <a:r>
              <a:rPr lang="en-GB" dirty="0">
                <a:solidFill>
                  <a:srgbClr val="002060"/>
                </a:solidFill>
              </a:rPr>
              <a:t>or </a:t>
            </a:r>
            <a:r>
              <a:rPr lang="en-GB" i="1" dirty="0">
                <a:solidFill>
                  <a:srgbClr val="002060"/>
                </a:solidFill>
              </a:rPr>
              <a:t>Supplier</a:t>
            </a:r>
            <a:r>
              <a:rPr lang="en-GB" dirty="0">
                <a:solidFill>
                  <a:srgbClr val="002060"/>
                </a:solidFill>
              </a:rPr>
              <a:t> as defined in clause NEC4 clause 11.2.</a:t>
            </a:r>
            <a:endParaRPr lang="en-GB" b="1" u="sng" dirty="0">
              <a:solidFill>
                <a:srgbClr val="002060"/>
              </a:solidFill>
              <a:latin typeface="Arial" panose="020B0604020202020204" pitchFamily="34" charset="0"/>
              <a:cs typeface="Arial" panose="020B0604020202020204" pitchFamily="34" charset="0"/>
            </a:endParaRPr>
          </a:p>
          <a:p>
            <a:pPr>
              <a:lnSpc>
                <a:spcPct val="120000"/>
              </a:lnSpc>
              <a:spcBef>
                <a:spcPts val="0"/>
              </a:spcBef>
            </a:pPr>
            <a:r>
              <a:rPr lang="en-GB" sz="2000" b="1" u="sng">
                <a:solidFill>
                  <a:srgbClr val="002060"/>
                </a:solidFill>
              </a:rPr>
              <a:t>s</a:t>
            </a:r>
            <a:r>
              <a:rPr lang="en-GB" sz="2000" b="0">
                <a:solidFill>
                  <a:srgbClr val="002060"/>
                </a:solidFill>
                <a:latin typeface="Arial" panose="020B0604020202020204" pitchFamily="34" charset="0"/>
                <a:cs typeface="Arial" panose="020B0604020202020204" pitchFamily="34" charset="0"/>
              </a:rPr>
              <a:t>ubcontractor</a:t>
            </a:r>
            <a:r>
              <a:rPr lang="en-GB" sz="2000" b="0" dirty="0">
                <a:solidFill>
                  <a:srgbClr val="002060"/>
                </a:solidFill>
                <a:latin typeface="Arial" panose="020B0604020202020204" pitchFamily="34" charset="0"/>
                <a:cs typeface="Arial" panose="020B0604020202020204" pitchFamily="34" charset="0"/>
              </a:rPr>
              <a:t>(s):</a:t>
            </a:r>
          </a:p>
          <a:p>
            <a:pPr lvl="1">
              <a:lnSpc>
                <a:spcPct val="120000"/>
              </a:lnSpc>
              <a:spcBef>
                <a:spcPts val="0"/>
              </a:spcBef>
              <a:buFont typeface="Arial" panose="020B0604020202020204" pitchFamily="34" charset="0"/>
              <a:buChar char="–"/>
            </a:pPr>
            <a:r>
              <a:rPr lang="en-GB" b="0" dirty="0">
                <a:solidFill>
                  <a:srgbClr val="002060"/>
                </a:solidFill>
                <a:latin typeface="Arial" panose="020B0604020202020204" pitchFamily="34" charset="0"/>
                <a:cs typeface="Arial" panose="020B0604020202020204" pitchFamily="34" charset="0"/>
              </a:rPr>
              <a:t>These subcontractors</a:t>
            </a:r>
            <a:r>
              <a:rPr lang="en-GB" dirty="0">
                <a:solidFill>
                  <a:srgbClr val="002060"/>
                </a:solidFill>
              </a:rPr>
              <a:t> </a:t>
            </a:r>
            <a:r>
              <a:rPr lang="en-GB" b="0" dirty="0">
                <a:solidFill>
                  <a:srgbClr val="002060"/>
                </a:solidFill>
                <a:latin typeface="Arial" panose="020B0604020202020204" pitchFamily="34" charset="0"/>
                <a:cs typeface="Arial" panose="020B0604020202020204" pitchFamily="34" charset="0"/>
              </a:rPr>
              <a:t>are not Parties to the contract. All contractual duties to the </a:t>
            </a:r>
            <a:r>
              <a:rPr lang="en-GB" b="0" i="1" dirty="0">
                <a:solidFill>
                  <a:srgbClr val="002060"/>
                </a:solidFill>
                <a:latin typeface="Arial" panose="020B0604020202020204" pitchFamily="34" charset="0"/>
                <a:cs typeface="Arial" panose="020B0604020202020204" pitchFamily="34" charset="0"/>
              </a:rPr>
              <a:t>Client</a:t>
            </a:r>
            <a:r>
              <a:rPr lang="en-GB" b="0" dirty="0">
                <a:solidFill>
                  <a:srgbClr val="002060"/>
                </a:solidFill>
                <a:latin typeface="Arial" panose="020B0604020202020204" pitchFamily="34" charset="0"/>
                <a:cs typeface="Arial" panose="020B0604020202020204" pitchFamily="34" charset="0"/>
              </a:rPr>
              <a:t> remain with the </a:t>
            </a:r>
            <a:r>
              <a:rPr lang="en-GB" b="0" i="1" dirty="0">
                <a:solidFill>
                  <a:srgbClr val="002060"/>
                </a:solidFill>
                <a:latin typeface="Arial" panose="020B0604020202020204" pitchFamily="34" charset="0"/>
                <a:cs typeface="Arial" panose="020B0604020202020204" pitchFamily="34" charset="0"/>
              </a:rPr>
              <a:t>Contractor/ Consultant/ Supplier </a:t>
            </a:r>
          </a:p>
          <a:p>
            <a:pPr lvl="1">
              <a:lnSpc>
                <a:spcPct val="120000"/>
              </a:lnSpc>
              <a:spcBef>
                <a:spcPts val="0"/>
              </a:spcBef>
              <a:buFont typeface="Arial" panose="020B0604020202020204" pitchFamily="34" charset="0"/>
              <a:buChar char="–"/>
            </a:pPr>
            <a:r>
              <a:rPr lang="en-GB" dirty="0">
                <a:solidFill>
                  <a:srgbClr val="002060"/>
                </a:solidFill>
              </a:rPr>
              <a:t>Do not fall under the definition as stated in NEC4 clause 11.2. For example, labour only       subcontract will not Provide the Works.</a:t>
            </a:r>
            <a:endParaRPr lang="en-GB" b="0" dirty="0">
              <a:solidFill>
                <a:srgbClr val="002060"/>
              </a:solidFill>
              <a:latin typeface="Arial" panose="020B0604020202020204" pitchFamily="34" charset="0"/>
              <a:cs typeface="Arial" panose="020B0604020202020204" pitchFamily="34" charset="0"/>
            </a:endParaRPr>
          </a:p>
          <a:p>
            <a:endParaRPr lang="en-GB" dirty="0">
              <a:solidFill>
                <a:srgbClr val="002060"/>
              </a:solidFill>
            </a:endParaRPr>
          </a:p>
          <a:p>
            <a:pPr marL="276212" lvl="1" indent="0">
              <a:buNone/>
            </a:pPr>
            <a:endParaRPr lang="en-GB" dirty="0">
              <a:solidFill>
                <a:srgbClr val="002060"/>
              </a:solidFill>
            </a:endParaRPr>
          </a:p>
        </p:txBody>
      </p:sp>
    </p:spTree>
    <p:extLst>
      <p:ext uri="{BB962C8B-B14F-4D97-AF65-F5344CB8AC3E}">
        <p14:creationId xmlns:p14="http://schemas.microsoft.com/office/powerpoint/2010/main" val="4201997247"/>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AF98-655A-4AA1-AEEE-E9B3DA61C1FE}"/>
              </a:ext>
            </a:extLst>
          </p:cNvPr>
          <p:cNvSpPr>
            <a:spLocks noGrp="1"/>
          </p:cNvSpPr>
          <p:nvPr>
            <p:ph type="title"/>
          </p:nvPr>
        </p:nvSpPr>
        <p:spPr/>
        <p:txBody>
          <a:bodyPr/>
          <a:lstStyle/>
          <a:p>
            <a:r>
              <a:rPr lang="en-GB" dirty="0"/>
              <a:t>Correct writing style for NEC4 contracts</a:t>
            </a:r>
          </a:p>
        </p:txBody>
      </p:sp>
      <p:sp>
        <p:nvSpPr>
          <p:cNvPr id="3" name="Content Placeholder 2">
            <a:extLst>
              <a:ext uri="{FF2B5EF4-FFF2-40B4-BE49-F238E27FC236}">
                <a16:creationId xmlns:a16="http://schemas.microsoft.com/office/drawing/2014/main" id="{C7938740-BED0-425A-96EA-E40809FF47C3}"/>
              </a:ext>
            </a:extLst>
          </p:cNvPr>
          <p:cNvSpPr>
            <a:spLocks noGrp="1"/>
          </p:cNvSpPr>
          <p:nvPr>
            <p:ph idx="1"/>
          </p:nvPr>
        </p:nvSpPr>
        <p:spPr>
          <a:xfrm>
            <a:off x="550863" y="1449387"/>
            <a:ext cx="11090275" cy="4939055"/>
          </a:xfrm>
        </p:spPr>
        <p:txBody>
          <a:bodyPr>
            <a:normAutofit fontScale="92500" lnSpcReduction="20000"/>
          </a:bodyPr>
          <a:lstStyle/>
          <a:p>
            <a:r>
              <a:rPr lang="en-GB" sz="2200" dirty="0">
                <a:solidFill>
                  <a:srgbClr val="002060"/>
                </a:solidFill>
              </a:rPr>
              <a:t>Use gender neutral terminology, i.e., “its” not “their”, “his”, “hers”, “he” or “she”.</a:t>
            </a:r>
          </a:p>
          <a:p>
            <a:r>
              <a:rPr lang="en-GB" sz="2200" dirty="0">
                <a:solidFill>
                  <a:srgbClr val="002060"/>
                </a:solidFill>
              </a:rPr>
              <a:t>Do not refer to National Highways, use “</a:t>
            </a:r>
            <a:r>
              <a:rPr lang="en-GB" sz="2200" i="1" dirty="0">
                <a:solidFill>
                  <a:srgbClr val="002060"/>
                </a:solidFill>
              </a:rPr>
              <a:t>Client” </a:t>
            </a:r>
            <a:r>
              <a:rPr lang="en-GB" sz="2200" dirty="0">
                <a:solidFill>
                  <a:srgbClr val="002060"/>
                </a:solidFill>
              </a:rPr>
              <a:t>(or </a:t>
            </a:r>
            <a:r>
              <a:rPr lang="en-GB" sz="2200" i="1" dirty="0">
                <a:solidFill>
                  <a:srgbClr val="002060"/>
                </a:solidFill>
              </a:rPr>
              <a:t>“Purchaser” </a:t>
            </a:r>
            <a:r>
              <a:rPr lang="en-GB" sz="2200" dirty="0">
                <a:solidFill>
                  <a:srgbClr val="002060"/>
                </a:solidFill>
              </a:rPr>
              <a:t>for supply contracts),</a:t>
            </a:r>
            <a:r>
              <a:rPr lang="en-GB" sz="2200" i="1" dirty="0">
                <a:solidFill>
                  <a:srgbClr val="002060"/>
                </a:solidFill>
              </a:rPr>
              <a:t> </a:t>
            </a:r>
            <a:r>
              <a:rPr lang="en-GB" sz="2200" dirty="0">
                <a:solidFill>
                  <a:srgbClr val="002060"/>
                </a:solidFill>
              </a:rPr>
              <a:t>i.e. the </a:t>
            </a:r>
            <a:r>
              <a:rPr lang="en-GB" sz="2200" i="1" dirty="0">
                <a:solidFill>
                  <a:srgbClr val="002060"/>
                </a:solidFill>
              </a:rPr>
              <a:t>Client </a:t>
            </a:r>
            <a:r>
              <a:rPr lang="en-GB" sz="2200" dirty="0">
                <a:solidFill>
                  <a:srgbClr val="002060"/>
                </a:solidFill>
              </a:rPr>
              <a:t>does… </a:t>
            </a:r>
            <a:r>
              <a:rPr lang="en-GB" sz="2200" b="1" u="sng" dirty="0">
                <a:solidFill>
                  <a:srgbClr val="002060"/>
                </a:solidFill>
              </a:rPr>
              <a:t>NOT</a:t>
            </a:r>
            <a:r>
              <a:rPr lang="en-GB" sz="2200" dirty="0">
                <a:solidFill>
                  <a:srgbClr val="002060"/>
                </a:solidFill>
              </a:rPr>
              <a:t> National Highways does… </a:t>
            </a:r>
          </a:p>
          <a:p>
            <a:r>
              <a:rPr lang="en-GB" sz="2200" dirty="0">
                <a:solidFill>
                  <a:srgbClr val="002060"/>
                </a:solidFill>
              </a:rPr>
              <a:t>Use the active tense e.g. “the </a:t>
            </a:r>
            <a:r>
              <a:rPr lang="en-GB" sz="2200" i="1" dirty="0">
                <a:solidFill>
                  <a:srgbClr val="002060"/>
                </a:solidFill>
              </a:rPr>
              <a:t>Contractor</a:t>
            </a:r>
            <a:r>
              <a:rPr lang="en-GB" sz="2200" dirty="0">
                <a:solidFill>
                  <a:srgbClr val="002060"/>
                </a:solidFill>
              </a:rPr>
              <a:t> provides a risk assessment” not “the </a:t>
            </a:r>
            <a:r>
              <a:rPr lang="en-GB" sz="2200" i="1" dirty="0">
                <a:solidFill>
                  <a:srgbClr val="002060"/>
                </a:solidFill>
              </a:rPr>
              <a:t>Contractor</a:t>
            </a:r>
            <a:r>
              <a:rPr lang="en-GB" sz="2200" dirty="0">
                <a:solidFill>
                  <a:srgbClr val="002060"/>
                </a:solidFill>
              </a:rPr>
              <a:t> shall produce a risk assessment”.</a:t>
            </a:r>
          </a:p>
          <a:p>
            <a:r>
              <a:rPr lang="en-GB" sz="2200" dirty="0">
                <a:solidFill>
                  <a:srgbClr val="002060"/>
                </a:solidFill>
              </a:rPr>
              <a:t>Never use “shall”, “must” or “will” when describing </a:t>
            </a:r>
            <a:r>
              <a:rPr lang="en-GB" sz="2200" i="1" dirty="0">
                <a:solidFill>
                  <a:srgbClr val="002060"/>
                </a:solidFill>
              </a:rPr>
              <a:t>Contractor’s</a:t>
            </a:r>
            <a:r>
              <a:rPr lang="en-GB" sz="2200" dirty="0">
                <a:solidFill>
                  <a:srgbClr val="002060"/>
                </a:solidFill>
              </a:rPr>
              <a:t> actions. </a:t>
            </a:r>
          </a:p>
          <a:p>
            <a:r>
              <a:rPr lang="en-GB" sz="2200" dirty="0">
                <a:solidFill>
                  <a:srgbClr val="002060"/>
                </a:solidFill>
              </a:rPr>
              <a:t>Never use : or ; unless in the title of a reference document.</a:t>
            </a:r>
          </a:p>
          <a:p>
            <a:r>
              <a:rPr lang="en-GB" sz="2200" dirty="0">
                <a:solidFill>
                  <a:srgbClr val="002060"/>
                </a:solidFill>
              </a:rPr>
              <a:t>Use bullet points not numbers.</a:t>
            </a:r>
          </a:p>
          <a:p>
            <a:r>
              <a:rPr lang="en-GB" sz="2200" dirty="0">
                <a:solidFill>
                  <a:srgbClr val="002060"/>
                </a:solidFill>
              </a:rPr>
              <a:t>A comma is used after each bullet point in a list, except the penultimate and last bullets.</a:t>
            </a:r>
          </a:p>
          <a:p>
            <a:r>
              <a:rPr lang="en-GB" sz="2200" dirty="0">
                <a:solidFill>
                  <a:srgbClr val="002060"/>
                </a:solidFill>
              </a:rPr>
              <a:t>The penultimate bullet in a list should end with an “and” or an “or” as appropriate with no comma required.</a:t>
            </a:r>
          </a:p>
          <a:p>
            <a:r>
              <a:rPr lang="en-GB" sz="2200" dirty="0">
                <a:solidFill>
                  <a:srgbClr val="002060"/>
                </a:solidFill>
              </a:rPr>
              <a:t>The final bullet point in a list must end with a full stop.</a:t>
            </a:r>
          </a:p>
          <a:p>
            <a:r>
              <a:rPr lang="en-GB" sz="2200" dirty="0">
                <a:solidFill>
                  <a:srgbClr val="002060"/>
                </a:solidFill>
              </a:rPr>
              <a:t>The </a:t>
            </a:r>
            <a:r>
              <a:rPr lang="en-GB" sz="2200" i="1" dirty="0">
                <a:solidFill>
                  <a:srgbClr val="002060"/>
                </a:solidFill>
              </a:rPr>
              <a:t>Conditions of Contract </a:t>
            </a:r>
            <a:r>
              <a:rPr lang="en-GB" sz="2200" dirty="0">
                <a:solidFill>
                  <a:srgbClr val="002060"/>
                </a:solidFill>
              </a:rPr>
              <a:t>and the Scope are implemented post award, therefore use </a:t>
            </a:r>
            <a:r>
              <a:rPr lang="en-GB" sz="2200" i="1" dirty="0">
                <a:solidFill>
                  <a:srgbClr val="002060"/>
                </a:solidFill>
              </a:rPr>
              <a:t>Contractor,</a:t>
            </a:r>
            <a:r>
              <a:rPr lang="en-GB" sz="2200" dirty="0">
                <a:solidFill>
                  <a:srgbClr val="002060"/>
                </a:solidFill>
              </a:rPr>
              <a:t> </a:t>
            </a:r>
            <a:r>
              <a:rPr lang="en-GB" sz="2200" i="1" dirty="0">
                <a:solidFill>
                  <a:srgbClr val="002060"/>
                </a:solidFill>
              </a:rPr>
              <a:t>Consultant </a:t>
            </a:r>
            <a:r>
              <a:rPr lang="en-GB" sz="2200" dirty="0">
                <a:solidFill>
                  <a:srgbClr val="002060"/>
                </a:solidFill>
              </a:rPr>
              <a:t>or </a:t>
            </a:r>
            <a:r>
              <a:rPr lang="en-GB" sz="2200" i="1" dirty="0">
                <a:solidFill>
                  <a:srgbClr val="002060"/>
                </a:solidFill>
              </a:rPr>
              <a:t>Supplier</a:t>
            </a:r>
            <a:r>
              <a:rPr lang="en-GB" sz="2200" dirty="0">
                <a:solidFill>
                  <a:srgbClr val="002060"/>
                </a:solidFill>
              </a:rPr>
              <a:t> and not tenderer.</a:t>
            </a:r>
          </a:p>
          <a:p>
            <a:endParaRPr lang="en-GB" sz="1900" dirty="0">
              <a:solidFill>
                <a:srgbClr val="002060"/>
              </a:solidFill>
            </a:endParaRPr>
          </a:p>
          <a:p>
            <a:endParaRPr lang="en-GB" dirty="0">
              <a:solidFill>
                <a:srgbClr val="002060"/>
              </a:solidFill>
            </a:endParaRPr>
          </a:p>
          <a:p>
            <a:pPr lvl="1"/>
            <a:endParaRPr lang="en-GB" dirty="0">
              <a:solidFill>
                <a:srgbClr val="002060"/>
              </a:solidFill>
            </a:endParaRPr>
          </a:p>
        </p:txBody>
      </p:sp>
    </p:spTree>
    <p:extLst>
      <p:ext uri="{BB962C8B-B14F-4D97-AF65-F5344CB8AC3E}">
        <p14:creationId xmlns:p14="http://schemas.microsoft.com/office/powerpoint/2010/main" val="484136694"/>
      </p:ext>
    </p:extLst>
  </p:cSld>
  <p:clrMapOvr>
    <a:masterClrMapping/>
  </p:clrMapOvr>
  <p:transition spd="slow">
    <p:wipe dir="r"/>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SLC 2018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ional Highways 16x9 Template.potx  -  Read-Only" id="{C38B3FA7-22E3-4603-95AD-CFA233C5F3D9}" vid="{B27AFEF7-D6F5-4CF7-B3C2-6C76104CFA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3993612-66fc-4b90-8746-394c2bad4a02">
      <Terms xmlns="http://schemas.microsoft.com/office/infopath/2007/PartnerControls"/>
    </lcf76f155ced4ddcb4097134ff3c332f>
    <TaxCatchAll xmlns="5d85405a-4760-45f5-9383-fdc6011164e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4014DE0E2FA040BBF8E3D123C67FCE" ma:contentTypeVersion="18" ma:contentTypeDescription="Create a new document." ma:contentTypeScope="" ma:versionID="7032ee493c8959de41b1fdc2fa0dfe9c">
  <xsd:schema xmlns:xsd="http://www.w3.org/2001/XMLSchema" xmlns:xs="http://www.w3.org/2001/XMLSchema" xmlns:p="http://schemas.microsoft.com/office/2006/metadata/properties" xmlns:ns2="83993612-66fc-4b90-8746-394c2bad4a02" xmlns:ns3="5d85405a-4760-45f5-9383-fdc6011164e3" targetNamespace="http://schemas.microsoft.com/office/2006/metadata/properties" ma:root="true" ma:fieldsID="77900ee03eb271dc142db19388e0b67b" ns2:_="" ns3:_="">
    <xsd:import namespace="83993612-66fc-4b90-8746-394c2bad4a02"/>
    <xsd:import namespace="5d85405a-4760-45f5-9383-fdc6011164e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993612-66fc-4b90-8746-394c2bad4a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17996f2-a2ff-49ca-9f2d-4ada31e342f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85405a-4760-45f5-9383-fdc6011164e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6c91c54-b899-44e5-88cc-ad59a5696f09}" ma:internalName="TaxCatchAll" ma:showField="CatchAllData" ma:web="5d85405a-4760-45f5-9383-fdc6011164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0EA8A3-DC41-4186-956D-C2B89C762636}">
  <ds:schemaRefs>
    <ds:schemaRef ds:uri="http://schemas.microsoft.com/office/2006/metadata/properties"/>
    <ds:schemaRef ds:uri="http://purl.org/dc/dcmitype/"/>
    <ds:schemaRef ds:uri="http://purl.org/dc/terms/"/>
    <ds:schemaRef ds:uri="http://schemas.microsoft.com/office/infopath/2007/PartnerControls"/>
    <ds:schemaRef ds:uri="http://schemas.microsoft.com/office/2006/documentManagement/types"/>
    <ds:schemaRef ds:uri="819f3120-e2c0-414d-8052-d4c7b5bc6147"/>
    <ds:schemaRef ds:uri="http://purl.org/dc/elements/1.1/"/>
    <ds:schemaRef ds:uri="http://schemas.openxmlformats.org/package/2006/metadata/core-properties"/>
    <ds:schemaRef ds:uri="6c6fd6c8-192a-46ce-8d1d-6c9d3494fa12"/>
    <ds:schemaRef ds:uri="http://www.w3.org/XML/1998/namespace"/>
  </ds:schemaRefs>
</ds:datastoreItem>
</file>

<file path=customXml/itemProps2.xml><?xml version="1.0" encoding="utf-8"?>
<ds:datastoreItem xmlns:ds="http://schemas.openxmlformats.org/officeDocument/2006/customXml" ds:itemID="{D9A9CF7F-1A4D-41DF-A4DE-4BC82B7F4ECE}">
  <ds:schemaRefs>
    <ds:schemaRef ds:uri="http://schemas.microsoft.com/sharepoint/v3/contenttype/forms"/>
  </ds:schemaRefs>
</ds:datastoreItem>
</file>

<file path=customXml/itemProps3.xml><?xml version="1.0" encoding="utf-8"?>
<ds:datastoreItem xmlns:ds="http://schemas.openxmlformats.org/officeDocument/2006/customXml" ds:itemID="{DA0B5A1B-0A6C-4919-B155-924A864E48C2}"/>
</file>

<file path=docMetadata/LabelInfo.xml><?xml version="1.0" encoding="utf-8"?>
<clbl:labelList xmlns:clbl="http://schemas.microsoft.com/office/2020/mipLabelMetadata">
  <clbl:label id="{82fa3fd3-029b-403d-91b4-1dc930cb0e60}" enabled="1" method="Standard" siteId="{4ae48b41-0137-4599-8661-fc641fe77bea}" contentBits="0" removed="0"/>
</clbl:labelList>
</file>

<file path=docProps/app.xml><?xml version="1.0" encoding="utf-8"?>
<Properties xmlns="http://schemas.openxmlformats.org/officeDocument/2006/extended-properties" xmlns:vt="http://schemas.openxmlformats.org/officeDocument/2006/docPropsVTypes">
  <Template>Office Theme</Template>
  <TotalTime>8297</TotalTime>
  <Words>5977</Words>
  <Application>Microsoft Office PowerPoint</Application>
  <PresentationFormat>Widescreen</PresentationFormat>
  <Paragraphs>770</Paragraphs>
  <Slides>54</Slides>
  <Notes>53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9" baseType="lpstr">
      <vt:lpstr>Arial</vt:lpstr>
      <vt:lpstr>Calibri</vt:lpstr>
      <vt:lpstr>Wingdings</vt:lpstr>
      <vt:lpstr>1_SLC 2018 template</vt:lpstr>
      <vt:lpstr>think-cell Slide</vt:lpstr>
      <vt:lpstr>Contracting with National Highways – Guide B: Using the NEC4: writing style and contract roles  </vt:lpstr>
      <vt:lpstr>Awareness Guides</vt:lpstr>
      <vt:lpstr>Awareness Guide learning outcomes</vt:lpstr>
      <vt:lpstr>PowerPoint Presentation</vt:lpstr>
      <vt:lpstr>NEC4 writing style </vt:lpstr>
      <vt:lpstr>NEC writing style </vt:lpstr>
      <vt:lpstr>Correct writing style for NEC4 contracts</vt:lpstr>
      <vt:lpstr>NEC terminology </vt:lpstr>
      <vt:lpstr>Correct writing style for NEC4 contracts</vt:lpstr>
      <vt:lpstr>Reference documents</vt:lpstr>
      <vt:lpstr>Example of reference documents and defined terms</vt:lpstr>
      <vt:lpstr>Correct writing style for NEC4 contracts</vt:lpstr>
      <vt:lpstr>Correct writing style for NEC4 contracts</vt:lpstr>
      <vt:lpstr>Correct writing style for NEC4 contracts</vt:lpstr>
      <vt:lpstr>Can you identify the twelve errors with the following example from an ECC Scope?</vt:lpstr>
      <vt:lpstr>Can you identify the twelve errors with the following example from an ECC Scope?</vt:lpstr>
      <vt:lpstr>Key roles in NEC4 </vt:lpstr>
      <vt:lpstr>Key roles</vt:lpstr>
      <vt:lpstr>There are key roles under NEC4 contracts</vt:lpstr>
      <vt:lpstr>Client side roles in NEC4 </vt:lpstr>
      <vt:lpstr>Client</vt:lpstr>
      <vt:lpstr>Client – short form of contracts</vt:lpstr>
      <vt:lpstr>Purchaser</vt:lpstr>
      <vt:lpstr>Purchaser – short form of contract</vt:lpstr>
      <vt:lpstr>Client’s Representative</vt:lpstr>
      <vt:lpstr>Project Manager</vt:lpstr>
      <vt:lpstr>What are the differences between the Client and the Project Manager in ECC?</vt:lpstr>
      <vt:lpstr>What are the differences between the Client and the Project Manager in ECC?</vt:lpstr>
      <vt:lpstr>Service Manager</vt:lpstr>
      <vt:lpstr>Service Manager</vt:lpstr>
      <vt:lpstr>Supply Manager</vt:lpstr>
      <vt:lpstr>Supervisor</vt:lpstr>
      <vt:lpstr>Delegation</vt:lpstr>
      <vt:lpstr>Who is responsible for issuing the Defects Certificate in an ECC? And who should this be issued to? </vt:lpstr>
      <vt:lpstr>Who is responsible for issuing the Defects Certificate in an ECC? And who should this be issued to? </vt:lpstr>
      <vt:lpstr>Supplier side roles in NEC4 </vt:lpstr>
      <vt:lpstr>Contractor </vt:lpstr>
      <vt:lpstr>Contractor – short form of contracts</vt:lpstr>
      <vt:lpstr>Consultant </vt:lpstr>
      <vt:lpstr>Consultant – short form of contracts</vt:lpstr>
      <vt:lpstr>Supplier</vt:lpstr>
      <vt:lpstr>Supplier – short form of contracts</vt:lpstr>
      <vt:lpstr>Supplier</vt:lpstr>
      <vt:lpstr>Other roles in NEC4 </vt:lpstr>
      <vt:lpstr>Senior Representatives</vt:lpstr>
      <vt:lpstr>Adjudicator</vt:lpstr>
      <vt:lpstr>Key persons (roles required by National Highways) </vt:lpstr>
      <vt:lpstr>Awareness Guide learning outcomes recap</vt:lpstr>
      <vt:lpstr>For further questions please visit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 Williams</dc:creator>
  <cp:lastModifiedBy>Craig Turp</cp:lastModifiedBy>
  <cp:revision>174</cp:revision>
  <dcterms:created xsi:type="dcterms:W3CDTF">2018-05-18T12:46:23Z</dcterms:created>
  <dcterms:modified xsi:type="dcterms:W3CDTF">2024-02-26T16:40:05Z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0x0101009C5DAE77CDEAA34A95DA7882C878D149</vt:lpwstr>
  </property>
  <property fmtid="{D5CDD505-2E9C-101B-9397-08002B2CF9AE}" pid="3" name="MSIP_Label_82fa3fd3-029b-403d-91b4-1dc930cb0e60_Enabled">
    <vt:lpwstr>true</vt:lpwstr>
  </property>
  <property fmtid="{D5CDD505-2E9C-101B-9397-08002B2CF9AE}" pid="4" name="MSIP_Label_82fa3fd3-029b-403d-91b4-1dc930cb0e60_SetDate">
    <vt:lpwstr>2021-09-20T16:00:45Z</vt:lpwstr>
  </property>
  <property fmtid="{D5CDD505-2E9C-101B-9397-08002B2CF9AE}" pid="5" name="MSIP_Label_82fa3fd3-029b-403d-91b4-1dc930cb0e60_Method">
    <vt:lpwstr>Standard</vt:lpwstr>
  </property>
  <property fmtid="{D5CDD505-2E9C-101B-9397-08002B2CF9AE}" pid="6" name="MSIP_Label_82fa3fd3-029b-403d-91b4-1dc930cb0e60_Name">
    <vt:lpwstr>82fa3fd3-029b-403d-91b4-1dc930cb0e60</vt:lpwstr>
  </property>
  <property fmtid="{D5CDD505-2E9C-101B-9397-08002B2CF9AE}" pid="7" name="MSIP_Label_82fa3fd3-029b-403d-91b4-1dc930cb0e60_SiteId">
    <vt:lpwstr>4ae48b41-0137-4599-8661-fc641fe77bea</vt:lpwstr>
  </property>
  <property fmtid="{D5CDD505-2E9C-101B-9397-08002B2CF9AE}" pid="8" name="MSIP_Label_82fa3fd3-029b-403d-91b4-1dc930cb0e60_ActionId">
    <vt:lpwstr>2fba357f-ace6-4f0c-a98d-d66adf881df6</vt:lpwstr>
  </property>
  <property fmtid="{D5CDD505-2E9C-101B-9397-08002B2CF9AE}" pid="9" name="MSIP_Label_82fa3fd3-029b-403d-91b4-1dc930cb0e60_ContentBits">
    <vt:lpwstr>0</vt:lpwstr>
  </property>
</Properties>
</file>