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8.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9.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0.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11.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12.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1" r:id="rId4"/>
  </p:sldMasterIdLst>
  <p:notesMasterIdLst>
    <p:notesMasterId r:id="rId84"/>
  </p:notesMasterIdLst>
  <p:handoutMasterIdLst>
    <p:handoutMasterId r:id="rId85"/>
  </p:handoutMasterIdLst>
  <p:sldIdLst>
    <p:sldId id="293" r:id="rId5"/>
    <p:sldId id="2145704903" r:id="rId6"/>
    <p:sldId id="301" r:id="rId7"/>
    <p:sldId id="2145704759" r:id="rId8"/>
    <p:sldId id="2145704787" r:id="rId9"/>
    <p:sldId id="294" r:id="rId10"/>
    <p:sldId id="2145704904" r:id="rId11"/>
    <p:sldId id="2145704760" r:id="rId12"/>
    <p:sldId id="2145704716" r:id="rId13"/>
    <p:sldId id="2145704694" r:id="rId14"/>
    <p:sldId id="2145704796" r:id="rId15"/>
    <p:sldId id="2145704878" r:id="rId16"/>
    <p:sldId id="2145704905" r:id="rId17"/>
    <p:sldId id="2145704879" r:id="rId18"/>
    <p:sldId id="2145704515" r:id="rId19"/>
    <p:sldId id="2145704872" r:id="rId20"/>
    <p:sldId id="2145704873" r:id="rId21"/>
    <p:sldId id="2145704687" r:id="rId22"/>
    <p:sldId id="300" r:id="rId23"/>
    <p:sldId id="296" r:id="rId24"/>
    <p:sldId id="2145704691" r:id="rId25"/>
    <p:sldId id="2145704692" r:id="rId26"/>
    <p:sldId id="2145704690" r:id="rId27"/>
    <p:sldId id="2145704689" r:id="rId28"/>
    <p:sldId id="2145704731" r:id="rId29"/>
    <p:sldId id="2145704732" r:id="rId30"/>
    <p:sldId id="2145704685" r:id="rId31"/>
    <p:sldId id="2145704555" r:id="rId32"/>
    <p:sldId id="2145704799" r:id="rId33"/>
    <p:sldId id="2145704548" r:id="rId34"/>
    <p:sldId id="2145704906" r:id="rId35"/>
    <p:sldId id="2145704547" r:id="rId36"/>
    <p:sldId id="299" r:id="rId37"/>
    <p:sldId id="2145704735" r:id="rId38"/>
    <p:sldId id="2145704798" r:id="rId39"/>
    <p:sldId id="2145704877" r:id="rId40"/>
    <p:sldId id="2145704900" r:id="rId41"/>
    <p:sldId id="2145704880" r:id="rId42"/>
    <p:sldId id="2145704881" r:id="rId43"/>
    <p:sldId id="2145704882" r:id="rId44"/>
    <p:sldId id="2145704883" r:id="rId45"/>
    <p:sldId id="2145704892" r:id="rId46"/>
    <p:sldId id="2145704893" r:id="rId47"/>
    <p:sldId id="2145704744" r:id="rId48"/>
    <p:sldId id="2145704888" r:id="rId49"/>
    <p:sldId id="2145704889" r:id="rId50"/>
    <p:sldId id="2145704765" r:id="rId51"/>
    <p:sldId id="2145704894" r:id="rId52"/>
    <p:sldId id="2145704747" r:id="rId53"/>
    <p:sldId id="2145704896" r:id="rId54"/>
    <p:sldId id="2145704895" r:id="rId55"/>
    <p:sldId id="2145704746" r:id="rId56"/>
    <p:sldId id="2145704695" r:id="rId57"/>
    <p:sldId id="2145704897" r:id="rId58"/>
    <p:sldId id="2145704898" r:id="rId59"/>
    <p:sldId id="2145704751" r:id="rId60"/>
    <p:sldId id="2145704891" r:id="rId61"/>
    <p:sldId id="2145704737" r:id="rId62"/>
    <p:sldId id="2145704738" r:id="rId63"/>
    <p:sldId id="2145704743" r:id="rId64"/>
    <p:sldId id="2145704726" r:id="rId65"/>
    <p:sldId id="2145704764" r:id="rId66"/>
    <p:sldId id="2145704739" r:id="rId67"/>
    <p:sldId id="2145704907" r:id="rId68"/>
    <p:sldId id="2145704761" r:id="rId69"/>
    <p:sldId id="2145704762" r:id="rId70"/>
    <p:sldId id="2145704749" r:id="rId71"/>
    <p:sldId id="2145704763" r:id="rId72"/>
    <p:sldId id="2145704756" r:id="rId73"/>
    <p:sldId id="2145704755" r:id="rId74"/>
    <p:sldId id="2145704757" r:id="rId75"/>
    <p:sldId id="2145704899" r:id="rId76"/>
    <p:sldId id="2145704901" r:id="rId77"/>
    <p:sldId id="2145704786" r:id="rId78"/>
    <p:sldId id="2145704772" r:id="rId79"/>
    <p:sldId id="2145704774" r:id="rId80"/>
    <p:sldId id="2145704776" r:id="rId81"/>
    <p:sldId id="2145704777" r:id="rId82"/>
    <p:sldId id="2145704779" r:id="rId83"/>
  </p:sldIdLst>
  <p:sldSz cx="12192000" cy="6858000"/>
  <p:notesSz cx="6858000" cy="91440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7A618A-B009-4237-861B-B82EEE9A0B49}">
          <p14:sldIdLst>
            <p14:sldId id="293"/>
            <p14:sldId id="2145704903"/>
            <p14:sldId id="301"/>
            <p14:sldId id="2145704759"/>
            <p14:sldId id="2145704787"/>
            <p14:sldId id="294"/>
            <p14:sldId id="2145704904"/>
            <p14:sldId id="2145704760"/>
            <p14:sldId id="2145704716"/>
            <p14:sldId id="2145704694"/>
            <p14:sldId id="2145704796"/>
            <p14:sldId id="2145704878"/>
            <p14:sldId id="2145704905"/>
            <p14:sldId id="2145704879"/>
            <p14:sldId id="2145704515"/>
            <p14:sldId id="2145704872"/>
            <p14:sldId id="2145704873"/>
            <p14:sldId id="2145704687"/>
            <p14:sldId id="300"/>
            <p14:sldId id="296"/>
            <p14:sldId id="2145704691"/>
            <p14:sldId id="2145704692"/>
            <p14:sldId id="2145704690"/>
            <p14:sldId id="2145704689"/>
            <p14:sldId id="2145704731"/>
            <p14:sldId id="2145704732"/>
            <p14:sldId id="2145704685"/>
            <p14:sldId id="2145704555"/>
            <p14:sldId id="2145704799"/>
            <p14:sldId id="2145704548"/>
            <p14:sldId id="2145704906"/>
            <p14:sldId id="2145704547"/>
            <p14:sldId id="299"/>
            <p14:sldId id="2145704735"/>
            <p14:sldId id="2145704798"/>
            <p14:sldId id="2145704877"/>
            <p14:sldId id="2145704900"/>
            <p14:sldId id="2145704880"/>
            <p14:sldId id="2145704881"/>
            <p14:sldId id="2145704882"/>
            <p14:sldId id="2145704883"/>
            <p14:sldId id="2145704892"/>
            <p14:sldId id="2145704893"/>
            <p14:sldId id="2145704744"/>
            <p14:sldId id="2145704888"/>
            <p14:sldId id="2145704889"/>
            <p14:sldId id="2145704765"/>
            <p14:sldId id="2145704894"/>
            <p14:sldId id="2145704747"/>
            <p14:sldId id="2145704896"/>
            <p14:sldId id="2145704895"/>
            <p14:sldId id="2145704746"/>
            <p14:sldId id="2145704695"/>
            <p14:sldId id="2145704897"/>
            <p14:sldId id="2145704898"/>
            <p14:sldId id="2145704751"/>
            <p14:sldId id="2145704891"/>
            <p14:sldId id="2145704737"/>
            <p14:sldId id="2145704738"/>
            <p14:sldId id="2145704743"/>
            <p14:sldId id="2145704726"/>
            <p14:sldId id="2145704764"/>
            <p14:sldId id="2145704739"/>
            <p14:sldId id="2145704907"/>
            <p14:sldId id="2145704761"/>
            <p14:sldId id="2145704762"/>
            <p14:sldId id="2145704749"/>
            <p14:sldId id="2145704763"/>
            <p14:sldId id="2145704756"/>
            <p14:sldId id="2145704755"/>
            <p14:sldId id="2145704757"/>
            <p14:sldId id="2145704899"/>
            <p14:sldId id="2145704901"/>
            <p14:sldId id="2145704786"/>
            <p14:sldId id="2145704772"/>
            <p14:sldId id="2145704774"/>
            <p14:sldId id="2145704776"/>
            <p14:sldId id="2145704777"/>
            <p14:sldId id="2145704779"/>
          </p14:sldIdLst>
        </p14:section>
        <p14:section name="Unused Slides" id="{4F5F895E-1055-42D9-A772-6554C1E8161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D47730-206A-8B74-E241-B2EAC4275201}" name="Craig Turp" initials="CT" userId="S::Craig.Turp@arup.com::b627c10f-7265-412d-bf17-cf454dd26a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ee, Lucy" initials="LL" lastIdx="1" clrIdx="6">
    <p:extLst>
      <p:ext uri="{19B8F6BF-5375-455C-9EA6-DF929625EA0E}">
        <p15:presenceInfo xmlns:p15="http://schemas.microsoft.com/office/powerpoint/2012/main" userId="S-1-5-21-1105808109-960391626-1282477107-14292" providerId="AD"/>
      </p:ext>
    </p:extLst>
  </p:cmAuthor>
  <p:cmAuthor id="1" name="Coffey, Tim" initials="CT" lastIdx="5" clrIdx="0">
    <p:extLst>
      <p:ext uri="{19B8F6BF-5375-455C-9EA6-DF929625EA0E}">
        <p15:presenceInfo xmlns:p15="http://schemas.microsoft.com/office/powerpoint/2012/main" userId="S-1-5-21-1105808109-960391626-1282477107-170644" providerId="AD"/>
      </p:ext>
    </p:extLst>
  </p:cmAuthor>
  <p:cmAuthor id="2" name="Garlinge, Liz" initials="GL" lastIdx="14" clrIdx="1">
    <p:extLst>
      <p:ext uri="{19B8F6BF-5375-455C-9EA6-DF929625EA0E}">
        <p15:presenceInfo xmlns:p15="http://schemas.microsoft.com/office/powerpoint/2012/main" userId="S-1-5-21-1105808109-960391626-1282477107-155765" providerId="AD"/>
      </p:ext>
    </p:extLst>
  </p:cmAuthor>
  <p:cmAuthor id="3" name="Tiph Hadacek" initials="TH" lastIdx="7" clrIdx="2">
    <p:extLst>
      <p:ext uri="{19B8F6BF-5375-455C-9EA6-DF929625EA0E}">
        <p15:presenceInfo xmlns:p15="http://schemas.microsoft.com/office/powerpoint/2012/main" userId="S::Tiph.Hadacek@arup.com::66d82488-c9d1-450e-8b45-16264ddcad6f" providerId="AD"/>
      </p:ext>
    </p:extLst>
  </p:cmAuthor>
  <p:cmAuthor id="4" name="Alessandro Ferrara" initials="AF" lastIdx="1" clrIdx="3">
    <p:extLst>
      <p:ext uri="{19B8F6BF-5375-455C-9EA6-DF929625EA0E}">
        <p15:presenceInfo xmlns:p15="http://schemas.microsoft.com/office/powerpoint/2012/main" userId="S::Alessandro.Ferrara@arup.com::0860e7eb-bb19-414a-b2ae-a74d96eae682" providerId="AD"/>
      </p:ext>
    </p:extLst>
  </p:cmAuthor>
  <p:cmAuthor id="5" name="Pinheiro, Mark" initials="PM" lastIdx="1" clrIdx="4">
    <p:extLst>
      <p:ext uri="{19B8F6BF-5375-455C-9EA6-DF929625EA0E}">
        <p15:presenceInfo xmlns:p15="http://schemas.microsoft.com/office/powerpoint/2012/main" userId="S-1-5-21-1105808109-960391626-1282477107-104454" providerId="AD"/>
      </p:ext>
    </p:extLst>
  </p:cmAuthor>
  <p:cmAuthor id="6" name="Knighton, Clare" initials="KC" lastIdx="1" clrIdx="5">
    <p:extLst>
      <p:ext uri="{19B8F6BF-5375-455C-9EA6-DF929625EA0E}">
        <p15:presenceInfo xmlns:p15="http://schemas.microsoft.com/office/powerpoint/2012/main" userId="S-1-5-21-1105808109-960391626-1282477107-281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FD5EA"/>
    <a:srgbClr val="4472C4"/>
    <a:srgbClr val="4A4A4A"/>
    <a:srgbClr val="002E5F"/>
    <a:srgbClr val="009FD7"/>
    <a:srgbClr val="008BCB"/>
    <a:srgbClr val="CB2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8629" autoAdjust="0"/>
  </p:normalViewPr>
  <p:slideViewPr>
    <p:cSldViewPr snapToGrid="0">
      <p:cViewPr varScale="1">
        <p:scale>
          <a:sx n="59" d="100"/>
          <a:sy n="59" d="100"/>
        </p:scale>
        <p:origin x="280" y="56"/>
      </p:cViewPr>
      <p:guideLst>
        <p:guide orient="horz" pos="2160"/>
        <p:guide pos="3840"/>
        <p:guide pos="415"/>
        <p:guide pos="726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013D3-55F4-40A1-A7B4-F093A6F4176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47A64FC-38CC-43EA-B5EF-9E0A233103BE}">
      <dgm:prSet phldrT="[Text]"/>
      <dgm:spPr/>
      <dgm:t>
        <a:bodyPr/>
        <a:lstStyle/>
        <a:p>
          <a:r>
            <a:rPr lang="en-GB" dirty="0">
              <a:latin typeface="Arial" panose="020B0604020202020204" pitchFamily="34" charset="0"/>
              <a:cs typeface="Arial" panose="020B0604020202020204" pitchFamily="34" charset="0"/>
            </a:rPr>
            <a:t>Indirect or consequential loss</a:t>
          </a:r>
        </a:p>
      </dgm:t>
    </dgm:pt>
    <dgm:pt modelId="{CDE887C6-A49E-4D75-82F9-31ABEFAD2D22}" type="parTrans" cxnId="{060F3F74-323F-4082-87F3-BC3051EAFEC0}">
      <dgm:prSet/>
      <dgm:spPr/>
      <dgm:t>
        <a:bodyPr/>
        <a:lstStyle/>
        <a:p>
          <a:endParaRPr lang="en-GB">
            <a:latin typeface="Arial" panose="020B0604020202020204" pitchFamily="34" charset="0"/>
            <a:cs typeface="Arial" panose="020B0604020202020204" pitchFamily="34" charset="0"/>
          </a:endParaRPr>
        </a:p>
      </dgm:t>
    </dgm:pt>
    <dgm:pt modelId="{D96CE5F9-2B55-404F-B881-4E95E045245F}" type="sibTrans" cxnId="{060F3F74-323F-4082-87F3-BC3051EAFEC0}">
      <dgm:prSet/>
      <dgm:spPr/>
      <dgm:t>
        <a:bodyPr/>
        <a:lstStyle/>
        <a:p>
          <a:endParaRPr lang="en-GB">
            <a:latin typeface="Arial" panose="020B0604020202020204" pitchFamily="34" charset="0"/>
            <a:cs typeface="Arial" panose="020B0604020202020204" pitchFamily="34" charset="0"/>
          </a:endParaRPr>
        </a:p>
      </dgm:t>
    </dgm:pt>
    <dgm:pt modelId="{8CF4FBF1-2A74-4A75-8426-06A5BB0293B9}">
      <dgm:prSet phldrT="[Text]"/>
      <dgm:spPr/>
      <dgm:t>
        <a:bodyPr/>
        <a:lstStyle/>
        <a:p>
          <a:r>
            <a:rPr lang="en-GB" dirty="0">
              <a:latin typeface="Arial" panose="020B0604020202020204" pitchFamily="34" charset="0"/>
              <a:cs typeface="Arial" panose="020B0604020202020204" pitchFamily="34" charset="0"/>
            </a:rPr>
            <a:t>Loss or damage to the </a:t>
          </a:r>
          <a:r>
            <a:rPr lang="en-GB" i="1" dirty="0">
              <a:latin typeface="Arial" panose="020B0604020202020204" pitchFamily="34" charset="0"/>
              <a:cs typeface="Arial" panose="020B0604020202020204" pitchFamily="34" charset="0"/>
            </a:rPr>
            <a:t>Client’s</a:t>
          </a:r>
          <a:r>
            <a:rPr lang="en-GB" dirty="0">
              <a:latin typeface="Arial" panose="020B0604020202020204" pitchFamily="34" charset="0"/>
              <a:cs typeface="Arial" panose="020B0604020202020204" pitchFamily="34" charset="0"/>
            </a:rPr>
            <a:t> property</a:t>
          </a:r>
        </a:p>
      </dgm:t>
    </dgm:pt>
    <dgm:pt modelId="{23043BB1-5203-46BB-9D54-3B726C251EEF}" type="parTrans" cxnId="{541F1BA2-F5C0-4A55-8781-3BB590FACDAD}">
      <dgm:prSet/>
      <dgm:spPr/>
      <dgm:t>
        <a:bodyPr/>
        <a:lstStyle/>
        <a:p>
          <a:endParaRPr lang="en-GB">
            <a:latin typeface="Arial" panose="020B0604020202020204" pitchFamily="34" charset="0"/>
            <a:cs typeface="Arial" panose="020B0604020202020204" pitchFamily="34" charset="0"/>
          </a:endParaRPr>
        </a:p>
      </dgm:t>
    </dgm:pt>
    <dgm:pt modelId="{081D4399-C201-489F-BAEC-EFEDD8B3E2C0}" type="sibTrans" cxnId="{541F1BA2-F5C0-4A55-8781-3BB590FACDAD}">
      <dgm:prSet/>
      <dgm:spPr/>
      <dgm:t>
        <a:bodyPr/>
        <a:lstStyle/>
        <a:p>
          <a:endParaRPr lang="en-GB">
            <a:latin typeface="Arial" panose="020B0604020202020204" pitchFamily="34" charset="0"/>
            <a:cs typeface="Arial" panose="020B0604020202020204" pitchFamily="34" charset="0"/>
          </a:endParaRPr>
        </a:p>
      </dgm:t>
    </dgm:pt>
    <dgm:pt modelId="{E45FA0E8-1A2A-40E8-B2BB-5E8740C9F802}">
      <dgm:prSet phldrT="[Text]"/>
      <dgm:spPr/>
      <dgm:t>
        <a:bodyPr/>
        <a:lstStyle/>
        <a:p>
          <a:r>
            <a:rPr lang="en-GB" dirty="0">
              <a:latin typeface="Arial" panose="020B0604020202020204" pitchFamily="34" charset="0"/>
              <a:cs typeface="Arial" panose="020B0604020202020204" pitchFamily="34" charset="0"/>
            </a:rPr>
            <a:t>Defects due to design which are not listed on the Defects Certificate</a:t>
          </a:r>
        </a:p>
      </dgm:t>
    </dgm:pt>
    <dgm:pt modelId="{B0F2D2FA-984E-4D2D-9BB5-C1643C2B5C50}" type="parTrans" cxnId="{B0B3B621-66BD-4D80-884D-EF8E59A9730E}">
      <dgm:prSet/>
      <dgm:spPr/>
      <dgm:t>
        <a:bodyPr/>
        <a:lstStyle/>
        <a:p>
          <a:endParaRPr lang="en-GB">
            <a:latin typeface="Arial" panose="020B0604020202020204" pitchFamily="34" charset="0"/>
            <a:cs typeface="Arial" panose="020B0604020202020204" pitchFamily="34" charset="0"/>
          </a:endParaRPr>
        </a:p>
      </dgm:t>
    </dgm:pt>
    <dgm:pt modelId="{975E7ED3-7ED3-40AA-A358-686F11840BD5}" type="sibTrans" cxnId="{B0B3B621-66BD-4D80-884D-EF8E59A9730E}">
      <dgm:prSet/>
      <dgm:spPr/>
      <dgm:t>
        <a:bodyPr/>
        <a:lstStyle/>
        <a:p>
          <a:endParaRPr lang="en-GB">
            <a:latin typeface="Arial" panose="020B0604020202020204" pitchFamily="34" charset="0"/>
            <a:cs typeface="Arial" panose="020B0604020202020204" pitchFamily="34" charset="0"/>
          </a:endParaRPr>
        </a:p>
      </dgm:t>
    </dgm:pt>
    <dgm:pt modelId="{1E5E015F-009A-4915-B127-D435FA0F6EA3}">
      <dgm:prSet phldrT="[Text]"/>
      <dgm:spPr/>
      <dgm:t>
        <a:bodyPr/>
        <a:lstStyle/>
        <a:p>
          <a:r>
            <a:rPr lang="en-GB" dirty="0">
              <a:latin typeface="Arial" panose="020B0604020202020204" pitchFamily="34" charset="0"/>
              <a:cs typeface="Arial" panose="020B0604020202020204" pitchFamily="34" charset="0"/>
            </a:rPr>
            <a:t>All matters arising or in connection with the contract other than excluded matters</a:t>
          </a:r>
        </a:p>
      </dgm:t>
    </dgm:pt>
    <dgm:pt modelId="{955348A2-4CA0-418E-8FF4-BCF9F68E583C}" type="parTrans" cxnId="{F5F41B53-2A5C-4FDE-A88B-0EC215545F2D}">
      <dgm:prSet/>
      <dgm:spPr/>
      <dgm:t>
        <a:bodyPr/>
        <a:lstStyle/>
        <a:p>
          <a:endParaRPr lang="en-GB">
            <a:latin typeface="Arial" panose="020B0604020202020204" pitchFamily="34" charset="0"/>
            <a:cs typeface="Arial" panose="020B0604020202020204" pitchFamily="34" charset="0"/>
          </a:endParaRPr>
        </a:p>
      </dgm:t>
    </dgm:pt>
    <dgm:pt modelId="{5BD83C40-C8CF-43ED-8B6F-633C3AD4545B}" type="sibTrans" cxnId="{F5F41B53-2A5C-4FDE-A88B-0EC215545F2D}">
      <dgm:prSet/>
      <dgm:spPr/>
      <dgm:t>
        <a:bodyPr/>
        <a:lstStyle/>
        <a:p>
          <a:endParaRPr lang="en-GB">
            <a:latin typeface="Arial" panose="020B0604020202020204" pitchFamily="34" charset="0"/>
            <a:cs typeface="Arial" panose="020B0604020202020204" pitchFamily="34" charset="0"/>
          </a:endParaRPr>
        </a:p>
      </dgm:t>
    </dgm:pt>
    <dgm:pt modelId="{77C3E491-6DE9-4A30-BD25-E3B06A18D304}" type="pres">
      <dgm:prSet presAssocID="{D0A013D3-55F4-40A1-A7B4-F093A6F4176B}" presName="diagram" presStyleCnt="0">
        <dgm:presLayoutVars>
          <dgm:dir/>
          <dgm:resizeHandles val="exact"/>
        </dgm:presLayoutVars>
      </dgm:prSet>
      <dgm:spPr/>
    </dgm:pt>
    <dgm:pt modelId="{30CC85F6-F90B-4991-A9B5-6CCB27B37104}" type="pres">
      <dgm:prSet presAssocID="{C47A64FC-38CC-43EA-B5EF-9E0A233103BE}" presName="node" presStyleLbl="node1" presStyleIdx="0" presStyleCnt="4">
        <dgm:presLayoutVars>
          <dgm:bulletEnabled val="1"/>
        </dgm:presLayoutVars>
      </dgm:prSet>
      <dgm:spPr/>
    </dgm:pt>
    <dgm:pt modelId="{926482C5-1CE3-48E8-AD05-FFF18F796EE9}" type="pres">
      <dgm:prSet presAssocID="{D96CE5F9-2B55-404F-B881-4E95E045245F}" presName="sibTrans" presStyleCnt="0"/>
      <dgm:spPr/>
    </dgm:pt>
    <dgm:pt modelId="{3E002917-CA8F-4A84-83EF-9C8A08369FC3}" type="pres">
      <dgm:prSet presAssocID="{8CF4FBF1-2A74-4A75-8426-06A5BB0293B9}" presName="node" presStyleLbl="node1" presStyleIdx="1" presStyleCnt="4">
        <dgm:presLayoutVars>
          <dgm:bulletEnabled val="1"/>
        </dgm:presLayoutVars>
      </dgm:prSet>
      <dgm:spPr/>
    </dgm:pt>
    <dgm:pt modelId="{3D7D8DD2-7AB1-44C3-87B8-2CD488780F8E}" type="pres">
      <dgm:prSet presAssocID="{081D4399-C201-489F-BAEC-EFEDD8B3E2C0}" presName="sibTrans" presStyleCnt="0"/>
      <dgm:spPr/>
    </dgm:pt>
    <dgm:pt modelId="{D1799C70-5249-48FE-B8AA-5F4E3F70AF03}" type="pres">
      <dgm:prSet presAssocID="{E45FA0E8-1A2A-40E8-B2BB-5E8740C9F802}" presName="node" presStyleLbl="node1" presStyleIdx="2" presStyleCnt="4">
        <dgm:presLayoutVars>
          <dgm:bulletEnabled val="1"/>
        </dgm:presLayoutVars>
      </dgm:prSet>
      <dgm:spPr/>
    </dgm:pt>
    <dgm:pt modelId="{62450A95-32A1-4F4A-B91D-9C055AADFC01}" type="pres">
      <dgm:prSet presAssocID="{975E7ED3-7ED3-40AA-A358-686F11840BD5}" presName="sibTrans" presStyleCnt="0"/>
      <dgm:spPr/>
    </dgm:pt>
    <dgm:pt modelId="{25188FF9-ED28-4CBB-B0FE-5051C7401B6A}" type="pres">
      <dgm:prSet presAssocID="{1E5E015F-009A-4915-B127-D435FA0F6EA3}" presName="node" presStyleLbl="node1" presStyleIdx="3" presStyleCnt="4">
        <dgm:presLayoutVars>
          <dgm:bulletEnabled val="1"/>
        </dgm:presLayoutVars>
      </dgm:prSet>
      <dgm:spPr/>
    </dgm:pt>
  </dgm:ptLst>
  <dgm:cxnLst>
    <dgm:cxn modelId="{B0B3B621-66BD-4D80-884D-EF8E59A9730E}" srcId="{D0A013D3-55F4-40A1-A7B4-F093A6F4176B}" destId="{E45FA0E8-1A2A-40E8-B2BB-5E8740C9F802}" srcOrd="2" destOrd="0" parTransId="{B0F2D2FA-984E-4D2D-9BB5-C1643C2B5C50}" sibTransId="{975E7ED3-7ED3-40AA-A358-686F11840BD5}"/>
    <dgm:cxn modelId="{F5F41B53-2A5C-4FDE-A88B-0EC215545F2D}" srcId="{D0A013D3-55F4-40A1-A7B4-F093A6F4176B}" destId="{1E5E015F-009A-4915-B127-D435FA0F6EA3}" srcOrd="3" destOrd="0" parTransId="{955348A2-4CA0-418E-8FF4-BCF9F68E583C}" sibTransId="{5BD83C40-C8CF-43ED-8B6F-633C3AD4545B}"/>
    <dgm:cxn modelId="{060F3F74-323F-4082-87F3-BC3051EAFEC0}" srcId="{D0A013D3-55F4-40A1-A7B4-F093A6F4176B}" destId="{C47A64FC-38CC-43EA-B5EF-9E0A233103BE}" srcOrd="0" destOrd="0" parTransId="{CDE887C6-A49E-4D75-82F9-31ABEFAD2D22}" sibTransId="{D96CE5F9-2B55-404F-B881-4E95E045245F}"/>
    <dgm:cxn modelId="{9A171A55-F561-4C5B-85E4-29D6156DE308}" type="presOf" srcId="{C47A64FC-38CC-43EA-B5EF-9E0A233103BE}" destId="{30CC85F6-F90B-4991-A9B5-6CCB27B37104}" srcOrd="0" destOrd="0" presId="urn:microsoft.com/office/officeart/2005/8/layout/default"/>
    <dgm:cxn modelId="{541F1BA2-F5C0-4A55-8781-3BB590FACDAD}" srcId="{D0A013D3-55F4-40A1-A7B4-F093A6F4176B}" destId="{8CF4FBF1-2A74-4A75-8426-06A5BB0293B9}" srcOrd="1" destOrd="0" parTransId="{23043BB1-5203-46BB-9D54-3B726C251EEF}" sibTransId="{081D4399-C201-489F-BAEC-EFEDD8B3E2C0}"/>
    <dgm:cxn modelId="{8F78B0B1-8D94-4CA2-8468-CBE829051291}" type="presOf" srcId="{1E5E015F-009A-4915-B127-D435FA0F6EA3}" destId="{25188FF9-ED28-4CBB-B0FE-5051C7401B6A}" srcOrd="0" destOrd="0" presId="urn:microsoft.com/office/officeart/2005/8/layout/default"/>
    <dgm:cxn modelId="{E0DDC0D9-098D-4786-9899-4B6A542F66DE}" type="presOf" srcId="{E45FA0E8-1A2A-40E8-B2BB-5E8740C9F802}" destId="{D1799C70-5249-48FE-B8AA-5F4E3F70AF03}" srcOrd="0" destOrd="0" presId="urn:microsoft.com/office/officeart/2005/8/layout/default"/>
    <dgm:cxn modelId="{FE0FEFD9-3C4E-4611-8FD8-0EC3C0832ECF}" type="presOf" srcId="{D0A013D3-55F4-40A1-A7B4-F093A6F4176B}" destId="{77C3E491-6DE9-4A30-BD25-E3B06A18D304}" srcOrd="0" destOrd="0" presId="urn:microsoft.com/office/officeart/2005/8/layout/default"/>
    <dgm:cxn modelId="{D13C26DF-5470-491D-B0A1-2A0ADDECDD68}" type="presOf" srcId="{8CF4FBF1-2A74-4A75-8426-06A5BB0293B9}" destId="{3E002917-CA8F-4A84-83EF-9C8A08369FC3}" srcOrd="0" destOrd="0" presId="urn:microsoft.com/office/officeart/2005/8/layout/default"/>
    <dgm:cxn modelId="{CEB84A29-3175-4B86-9124-FC5CDBC98C44}" type="presParOf" srcId="{77C3E491-6DE9-4A30-BD25-E3B06A18D304}" destId="{30CC85F6-F90B-4991-A9B5-6CCB27B37104}" srcOrd="0" destOrd="0" presId="urn:microsoft.com/office/officeart/2005/8/layout/default"/>
    <dgm:cxn modelId="{E0D378E3-FC9D-436F-AF04-3D9823AF911A}" type="presParOf" srcId="{77C3E491-6DE9-4A30-BD25-E3B06A18D304}" destId="{926482C5-1CE3-48E8-AD05-FFF18F796EE9}" srcOrd="1" destOrd="0" presId="urn:microsoft.com/office/officeart/2005/8/layout/default"/>
    <dgm:cxn modelId="{6F187522-66DC-4478-A762-1D1CFEF8A088}" type="presParOf" srcId="{77C3E491-6DE9-4A30-BD25-E3B06A18D304}" destId="{3E002917-CA8F-4A84-83EF-9C8A08369FC3}" srcOrd="2" destOrd="0" presId="urn:microsoft.com/office/officeart/2005/8/layout/default"/>
    <dgm:cxn modelId="{FC4ECD4A-3C73-4F3B-B5B0-A87E2D6E463A}" type="presParOf" srcId="{77C3E491-6DE9-4A30-BD25-E3B06A18D304}" destId="{3D7D8DD2-7AB1-44C3-87B8-2CD488780F8E}" srcOrd="3" destOrd="0" presId="urn:microsoft.com/office/officeart/2005/8/layout/default"/>
    <dgm:cxn modelId="{BF7B250E-A283-40DD-8D7D-BCA8CC71C318}" type="presParOf" srcId="{77C3E491-6DE9-4A30-BD25-E3B06A18D304}" destId="{D1799C70-5249-48FE-B8AA-5F4E3F70AF03}" srcOrd="4" destOrd="0" presId="urn:microsoft.com/office/officeart/2005/8/layout/default"/>
    <dgm:cxn modelId="{0427E291-0F2A-4437-8A89-8EDE73986625}" type="presParOf" srcId="{77C3E491-6DE9-4A30-BD25-E3B06A18D304}" destId="{62450A95-32A1-4F4A-B91D-9C055AADFC01}" srcOrd="5" destOrd="0" presId="urn:microsoft.com/office/officeart/2005/8/layout/default"/>
    <dgm:cxn modelId="{B6C6CCE4-9A73-4B39-B106-7E3910A67B51}" type="presParOf" srcId="{77C3E491-6DE9-4A30-BD25-E3B06A18D304}" destId="{25188FF9-ED28-4CBB-B0FE-5051C7401B6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C85F6-F90B-4991-A9B5-6CCB27B37104}">
      <dsp:nvSpPr>
        <dsp:cNvPr id="0" name=""/>
        <dsp:cNvSpPr/>
      </dsp:nvSpPr>
      <dsp:spPr>
        <a:xfrm>
          <a:off x="2413" y="163170"/>
          <a:ext cx="1915050" cy="1149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Indirect or consequential loss</a:t>
          </a:r>
        </a:p>
      </dsp:txBody>
      <dsp:txXfrm>
        <a:off x="2413" y="163170"/>
        <a:ext cx="1915050" cy="1149030"/>
      </dsp:txXfrm>
    </dsp:sp>
    <dsp:sp modelId="{3E002917-CA8F-4A84-83EF-9C8A08369FC3}">
      <dsp:nvSpPr>
        <dsp:cNvPr id="0" name=""/>
        <dsp:cNvSpPr/>
      </dsp:nvSpPr>
      <dsp:spPr>
        <a:xfrm>
          <a:off x="2108969" y="163170"/>
          <a:ext cx="1915050" cy="1149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Loss or damage to the </a:t>
          </a:r>
          <a:r>
            <a:rPr lang="en-GB" sz="1500" i="1" kern="1200" dirty="0">
              <a:latin typeface="Arial" panose="020B0604020202020204" pitchFamily="34" charset="0"/>
              <a:cs typeface="Arial" panose="020B0604020202020204" pitchFamily="34" charset="0"/>
            </a:rPr>
            <a:t>Client’s</a:t>
          </a:r>
          <a:r>
            <a:rPr lang="en-GB" sz="1500" kern="1200" dirty="0">
              <a:latin typeface="Arial" panose="020B0604020202020204" pitchFamily="34" charset="0"/>
              <a:cs typeface="Arial" panose="020B0604020202020204" pitchFamily="34" charset="0"/>
            </a:rPr>
            <a:t> property</a:t>
          </a:r>
        </a:p>
      </dsp:txBody>
      <dsp:txXfrm>
        <a:off x="2108969" y="163170"/>
        <a:ext cx="1915050" cy="1149030"/>
      </dsp:txXfrm>
    </dsp:sp>
    <dsp:sp modelId="{D1799C70-5249-48FE-B8AA-5F4E3F70AF03}">
      <dsp:nvSpPr>
        <dsp:cNvPr id="0" name=""/>
        <dsp:cNvSpPr/>
      </dsp:nvSpPr>
      <dsp:spPr>
        <a:xfrm>
          <a:off x="4215524" y="163170"/>
          <a:ext cx="1915050" cy="1149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Defects due to design which are not listed on the Defects Certificate</a:t>
          </a:r>
        </a:p>
      </dsp:txBody>
      <dsp:txXfrm>
        <a:off x="4215524" y="163170"/>
        <a:ext cx="1915050" cy="1149030"/>
      </dsp:txXfrm>
    </dsp:sp>
    <dsp:sp modelId="{25188FF9-ED28-4CBB-B0FE-5051C7401B6A}">
      <dsp:nvSpPr>
        <dsp:cNvPr id="0" name=""/>
        <dsp:cNvSpPr/>
      </dsp:nvSpPr>
      <dsp:spPr>
        <a:xfrm>
          <a:off x="6322079" y="163170"/>
          <a:ext cx="1915050" cy="1149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All matters arising or in connection with the contract other than excluded matters</a:t>
          </a:r>
        </a:p>
      </dsp:txBody>
      <dsp:txXfrm>
        <a:off x="6322079" y="163170"/>
        <a:ext cx="1915050" cy="11490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D9F8AF-89DB-4878-A41D-E3A6CE1F1E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B31679D-8C69-4603-B4FE-59D86AA5C6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54E6E-6013-4FCC-9997-AAB942AF1C5E}" type="datetimeFigureOut">
              <a:rPr lang="en-GB" smtClean="0"/>
              <a:t>26/02/2024</a:t>
            </a:fld>
            <a:endParaRPr lang="en-GB"/>
          </a:p>
        </p:txBody>
      </p:sp>
      <p:sp>
        <p:nvSpPr>
          <p:cNvPr id="4" name="Footer Placeholder 3">
            <a:extLst>
              <a:ext uri="{FF2B5EF4-FFF2-40B4-BE49-F238E27FC236}">
                <a16:creationId xmlns:a16="http://schemas.microsoft.com/office/drawing/2014/main" id="{178D541B-379C-48AF-BA94-661C2CAD87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D74BF6-7CE9-469C-A532-19552D5354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658BA-741A-4464-B2BB-6A94D1D9E4A7}" type="slidenum">
              <a:rPr lang="en-GB" smtClean="0"/>
              <a:t>‹#›</a:t>
            </a:fld>
            <a:endParaRPr lang="en-GB"/>
          </a:p>
        </p:txBody>
      </p:sp>
    </p:spTree>
    <p:extLst>
      <p:ext uri="{BB962C8B-B14F-4D97-AF65-F5344CB8AC3E}">
        <p14:creationId xmlns:p14="http://schemas.microsoft.com/office/powerpoint/2010/main" val="57575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92CB-7B22-4B19-8043-C7DC223868FC}" type="datetimeFigureOut">
              <a:rPr lang="en-GB" smtClean="0"/>
              <a:t>26/02/2024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a:t>
            </a:fld>
            <a:endParaRPr lang="en-GB"/>
          </a:p>
        </p:txBody>
      </p:sp>
    </p:spTree>
    <p:extLst>
      <p:ext uri="{BB962C8B-B14F-4D97-AF65-F5344CB8AC3E}">
        <p14:creationId xmlns:p14="http://schemas.microsoft.com/office/powerpoint/2010/main" val="253051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11</a:t>
            </a:fld>
            <a:endParaRPr lang="en-GB"/>
          </a:p>
        </p:txBody>
      </p:sp>
    </p:spTree>
    <p:extLst>
      <p:ext uri="{BB962C8B-B14F-4D97-AF65-F5344CB8AC3E}">
        <p14:creationId xmlns:p14="http://schemas.microsoft.com/office/powerpoint/2010/main" val="1575715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12</a:t>
            </a:fld>
            <a:endParaRPr lang="en-GB"/>
          </a:p>
        </p:txBody>
      </p:sp>
    </p:spTree>
    <p:extLst>
      <p:ext uri="{BB962C8B-B14F-4D97-AF65-F5344CB8AC3E}">
        <p14:creationId xmlns:p14="http://schemas.microsoft.com/office/powerpoint/2010/main" val="393773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13</a:t>
            </a:fld>
            <a:endParaRPr lang="en-GB"/>
          </a:p>
        </p:txBody>
      </p:sp>
    </p:spTree>
    <p:extLst>
      <p:ext uri="{BB962C8B-B14F-4D97-AF65-F5344CB8AC3E}">
        <p14:creationId xmlns:p14="http://schemas.microsoft.com/office/powerpoint/2010/main" val="260034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14</a:t>
            </a:fld>
            <a:endParaRPr lang="en-GB"/>
          </a:p>
        </p:txBody>
      </p:sp>
    </p:spTree>
    <p:extLst>
      <p:ext uri="{BB962C8B-B14F-4D97-AF65-F5344CB8AC3E}">
        <p14:creationId xmlns:p14="http://schemas.microsoft.com/office/powerpoint/2010/main" val="498627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15</a:t>
            </a:fld>
            <a:endParaRPr lang="en-GB"/>
          </a:p>
        </p:txBody>
      </p:sp>
    </p:spTree>
    <p:extLst>
      <p:ext uri="{BB962C8B-B14F-4D97-AF65-F5344CB8AC3E}">
        <p14:creationId xmlns:p14="http://schemas.microsoft.com/office/powerpoint/2010/main" val="322700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16</a:t>
            </a:fld>
            <a:endParaRPr lang="en-GB"/>
          </a:p>
        </p:txBody>
      </p:sp>
    </p:spTree>
    <p:extLst>
      <p:ext uri="{BB962C8B-B14F-4D97-AF65-F5344CB8AC3E}">
        <p14:creationId xmlns:p14="http://schemas.microsoft.com/office/powerpoint/2010/main" val="256398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17</a:t>
            </a:fld>
            <a:endParaRPr lang="en-GB"/>
          </a:p>
        </p:txBody>
      </p:sp>
    </p:spTree>
    <p:extLst>
      <p:ext uri="{BB962C8B-B14F-4D97-AF65-F5344CB8AC3E}">
        <p14:creationId xmlns:p14="http://schemas.microsoft.com/office/powerpoint/2010/main" val="200016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18</a:t>
            </a:fld>
            <a:endParaRPr lang="en-GB"/>
          </a:p>
        </p:txBody>
      </p:sp>
    </p:spTree>
    <p:extLst>
      <p:ext uri="{BB962C8B-B14F-4D97-AF65-F5344CB8AC3E}">
        <p14:creationId xmlns:p14="http://schemas.microsoft.com/office/powerpoint/2010/main" val="236150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19</a:t>
            </a:fld>
            <a:endParaRPr lang="en-GB"/>
          </a:p>
        </p:txBody>
      </p:sp>
    </p:spTree>
    <p:extLst>
      <p:ext uri="{BB962C8B-B14F-4D97-AF65-F5344CB8AC3E}">
        <p14:creationId xmlns:p14="http://schemas.microsoft.com/office/powerpoint/2010/main" val="3506736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20</a:t>
            </a:fld>
            <a:endParaRPr lang="en-GB"/>
          </a:p>
        </p:txBody>
      </p:sp>
    </p:spTree>
    <p:extLst>
      <p:ext uri="{BB962C8B-B14F-4D97-AF65-F5344CB8AC3E}">
        <p14:creationId xmlns:p14="http://schemas.microsoft.com/office/powerpoint/2010/main" val="219424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a:t>
            </a:fld>
            <a:endParaRPr lang="en-GB"/>
          </a:p>
        </p:txBody>
      </p:sp>
    </p:spTree>
    <p:extLst>
      <p:ext uri="{BB962C8B-B14F-4D97-AF65-F5344CB8AC3E}">
        <p14:creationId xmlns:p14="http://schemas.microsoft.com/office/powerpoint/2010/main" val="626393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21</a:t>
            </a:fld>
            <a:endParaRPr lang="en-GB"/>
          </a:p>
        </p:txBody>
      </p:sp>
    </p:spTree>
    <p:extLst>
      <p:ext uri="{BB962C8B-B14F-4D97-AF65-F5344CB8AC3E}">
        <p14:creationId xmlns:p14="http://schemas.microsoft.com/office/powerpoint/2010/main" val="1079529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22</a:t>
            </a:fld>
            <a:endParaRPr lang="en-GB"/>
          </a:p>
        </p:txBody>
      </p:sp>
    </p:spTree>
    <p:extLst>
      <p:ext uri="{BB962C8B-B14F-4D97-AF65-F5344CB8AC3E}">
        <p14:creationId xmlns:p14="http://schemas.microsoft.com/office/powerpoint/2010/main" val="4041469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23</a:t>
            </a:fld>
            <a:endParaRPr lang="en-GB"/>
          </a:p>
        </p:txBody>
      </p:sp>
    </p:spTree>
    <p:extLst>
      <p:ext uri="{BB962C8B-B14F-4D97-AF65-F5344CB8AC3E}">
        <p14:creationId xmlns:p14="http://schemas.microsoft.com/office/powerpoint/2010/main" val="1528457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24</a:t>
            </a:fld>
            <a:endParaRPr lang="en-GB"/>
          </a:p>
        </p:txBody>
      </p:sp>
    </p:spTree>
    <p:extLst>
      <p:ext uri="{BB962C8B-B14F-4D97-AF65-F5344CB8AC3E}">
        <p14:creationId xmlns:p14="http://schemas.microsoft.com/office/powerpoint/2010/main" val="114719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25</a:t>
            </a:fld>
            <a:endParaRPr lang="en-GB"/>
          </a:p>
        </p:txBody>
      </p:sp>
    </p:spTree>
    <p:extLst>
      <p:ext uri="{BB962C8B-B14F-4D97-AF65-F5344CB8AC3E}">
        <p14:creationId xmlns:p14="http://schemas.microsoft.com/office/powerpoint/2010/main" val="811996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26</a:t>
            </a:fld>
            <a:endParaRPr lang="en-GB"/>
          </a:p>
        </p:txBody>
      </p:sp>
    </p:spTree>
    <p:extLst>
      <p:ext uri="{BB962C8B-B14F-4D97-AF65-F5344CB8AC3E}">
        <p14:creationId xmlns:p14="http://schemas.microsoft.com/office/powerpoint/2010/main" val="4127862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27</a:t>
            </a:fld>
            <a:endParaRPr lang="en-GB"/>
          </a:p>
        </p:txBody>
      </p:sp>
    </p:spTree>
    <p:extLst>
      <p:ext uri="{BB962C8B-B14F-4D97-AF65-F5344CB8AC3E}">
        <p14:creationId xmlns:p14="http://schemas.microsoft.com/office/powerpoint/2010/main" val="868213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28</a:t>
            </a:fld>
            <a:endParaRPr lang="en-GB"/>
          </a:p>
        </p:txBody>
      </p:sp>
    </p:spTree>
    <p:extLst>
      <p:ext uri="{BB962C8B-B14F-4D97-AF65-F5344CB8AC3E}">
        <p14:creationId xmlns:p14="http://schemas.microsoft.com/office/powerpoint/2010/main" val="2037575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29</a:t>
            </a:fld>
            <a:endParaRPr lang="en-GB"/>
          </a:p>
        </p:txBody>
      </p:sp>
    </p:spTree>
    <p:extLst>
      <p:ext uri="{BB962C8B-B14F-4D97-AF65-F5344CB8AC3E}">
        <p14:creationId xmlns:p14="http://schemas.microsoft.com/office/powerpoint/2010/main" val="4188376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30</a:t>
            </a:fld>
            <a:endParaRPr lang="en-GB"/>
          </a:p>
        </p:txBody>
      </p:sp>
    </p:spTree>
    <p:extLst>
      <p:ext uri="{BB962C8B-B14F-4D97-AF65-F5344CB8AC3E}">
        <p14:creationId xmlns:p14="http://schemas.microsoft.com/office/powerpoint/2010/main" val="216531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a:t>
            </a:fld>
            <a:endParaRPr lang="en-GB"/>
          </a:p>
        </p:txBody>
      </p:sp>
    </p:spTree>
    <p:extLst>
      <p:ext uri="{BB962C8B-B14F-4D97-AF65-F5344CB8AC3E}">
        <p14:creationId xmlns:p14="http://schemas.microsoft.com/office/powerpoint/2010/main" val="1571116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31</a:t>
            </a:fld>
            <a:endParaRPr lang="en-GB"/>
          </a:p>
        </p:txBody>
      </p:sp>
    </p:spTree>
    <p:extLst>
      <p:ext uri="{BB962C8B-B14F-4D97-AF65-F5344CB8AC3E}">
        <p14:creationId xmlns:p14="http://schemas.microsoft.com/office/powerpoint/2010/main" val="123330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32</a:t>
            </a:fld>
            <a:endParaRPr lang="en-GB"/>
          </a:p>
        </p:txBody>
      </p:sp>
    </p:spTree>
    <p:extLst>
      <p:ext uri="{BB962C8B-B14F-4D97-AF65-F5344CB8AC3E}">
        <p14:creationId xmlns:p14="http://schemas.microsoft.com/office/powerpoint/2010/main" val="1601626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33</a:t>
            </a:fld>
            <a:endParaRPr lang="en-GB"/>
          </a:p>
        </p:txBody>
      </p:sp>
    </p:spTree>
    <p:extLst>
      <p:ext uri="{BB962C8B-B14F-4D97-AF65-F5344CB8AC3E}">
        <p14:creationId xmlns:p14="http://schemas.microsoft.com/office/powerpoint/2010/main" val="359251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34</a:t>
            </a:fld>
            <a:endParaRPr lang="en-GB"/>
          </a:p>
        </p:txBody>
      </p:sp>
    </p:spTree>
    <p:extLst>
      <p:ext uri="{BB962C8B-B14F-4D97-AF65-F5344CB8AC3E}">
        <p14:creationId xmlns:p14="http://schemas.microsoft.com/office/powerpoint/2010/main" val="406691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35</a:t>
            </a:fld>
            <a:endParaRPr lang="en-GB"/>
          </a:p>
        </p:txBody>
      </p:sp>
    </p:spTree>
    <p:extLst>
      <p:ext uri="{BB962C8B-B14F-4D97-AF65-F5344CB8AC3E}">
        <p14:creationId xmlns:p14="http://schemas.microsoft.com/office/powerpoint/2010/main" val="3698162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36</a:t>
            </a:fld>
            <a:endParaRPr lang="en-GB"/>
          </a:p>
        </p:txBody>
      </p:sp>
    </p:spTree>
    <p:extLst>
      <p:ext uri="{BB962C8B-B14F-4D97-AF65-F5344CB8AC3E}">
        <p14:creationId xmlns:p14="http://schemas.microsoft.com/office/powerpoint/2010/main" val="2055392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37</a:t>
            </a:fld>
            <a:endParaRPr lang="en-GB" dirty="0"/>
          </a:p>
        </p:txBody>
      </p:sp>
    </p:spTree>
    <p:extLst>
      <p:ext uri="{BB962C8B-B14F-4D97-AF65-F5344CB8AC3E}">
        <p14:creationId xmlns:p14="http://schemas.microsoft.com/office/powerpoint/2010/main" val="3825889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38</a:t>
            </a:fld>
            <a:endParaRPr lang="en-GB"/>
          </a:p>
        </p:txBody>
      </p:sp>
    </p:spTree>
    <p:extLst>
      <p:ext uri="{BB962C8B-B14F-4D97-AF65-F5344CB8AC3E}">
        <p14:creationId xmlns:p14="http://schemas.microsoft.com/office/powerpoint/2010/main" val="331294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39</a:t>
            </a:fld>
            <a:endParaRPr lang="en-GB"/>
          </a:p>
        </p:txBody>
      </p:sp>
    </p:spTree>
    <p:extLst>
      <p:ext uri="{BB962C8B-B14F-4D97-AF65-F5344CB8AC3E}">
        <p14:creationId xmlns:p14="http://schemas.microsoft.com/office/powerpoint/2010/main" val="2868452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40</a:t>
            </a:fld>
            <a:endParaRPr lang="en-GB"/>
          </a:p>
        </p:txBody>
      </p:sp>
    </p:spTree>
    <p:extLst>
      <p:ext uri="{BB962C8B-B14F-4D97-AF65-F5344CB8AC3E}">
        <p14:creationId xmlns:p14="http://schemas.microsoft.com/office/powerpoint/2010/main" val="366545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5</a:t>
            </a:fld>
            <a:endParaRPr lang="en-GB"/>
          </a:p>
        </p:txBody>
      </p:sp>
    </p:spTree>
    <p:extLst>
      <p:ext uri="{BB962C8B-B14F-4D97-AF65-F5344CB8AC3E}">
        <p14:creationId xmlns:p14="http://schemas.microsoft.com/office/powerpoint/2010/main" val="562384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41</a:t>
            </a:fld>
            <a:endParaRPr lang="en-GB"/>
          </a:p>
        </p:txBody>
      </p:sp>
    </p:spTree>
    <p:extLst>
      <p:ext uri="{BB962C8B-B14F-4D97-AF65-F5344CB8AC3E}">
        <p14:creationId xmlns:p14="http://schemas.microsoft.com/office/powerpoint/2010/main" val="941156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42</a:t>
            </a:fld>
            <a:endParaRPr lang="en-GB"/>
          </a:p>
        </p:txBody>
      </p:sp>
    </p:spTree>
    <p:extLst>
      <p:ext uri="{BB962C8B-B14F-4D97-AF65-F5344CB8AC3E}">
        <p14:creationId xmlns:p14="http://schemas.microsoft.com/office/powerpoint/2010/main" val="1646583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43</a:t>
            </a:fld>
            <a:endParaRPr lang="en-GB"/>
          </a:p>
        </p:txBody>
      </p:sp>
    </p:spTree>
    <p:extLst>
      <p:ext uri="{BB962C8B-B14F-4D97-AF65-F5344CB8AC3E}">
        <p14:creationId xmlns:p14="http://schemas.microsoft.com/office/powerpoint/2010/main" val="3121438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44</a:t>
            </a:fld>
            <a:endParaRPr lang="en-GB"/>
          </a:p>
        </p:txBody>
      </p:sp>
    </p:spTree>
    <p:extLst>
      <p:ext uri="{BB962C8B-B14F-4D97-AF65-F5344CB8AC3E}">
        <p14:creationId xmlns:p14="http://schemas.microsoft.com/office/powerpoint/2010/main" val="1673036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45</a:t>
            </a:fld>
            <a:endParaRPr lang="en-GB"/>
          </a:p>
        </p:txBody>
      </p:sp>
    </p:spTree>
    <p:extLst>
      <p:ext uri="{BB962C8B-B14F-4D97-AF65-F5344CB8AC3E}">
        <p14:creationId xmlns:p14="http://schemas.microsoft.com/office/powerpoint/2010/main" val="4024500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46</a:t>
            </a:fld>
            <a:endParaRPr lang="en-GB"/>
          </a:p>
        </p:txBody>
      </p:sp>
    </p:spTree>
    <p:extLst>
      <p:ext uri="{BB962C8B-B14F-4D97-AF65-F5344CB8AC3E}">
        <p14:creationId xmlns:p14="http://schemas.microsoft.com/office/powerpoint/2010/main" val="3437982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47</a:t>
            </a:fld>
            <a:endParaRPr lang="en-GB"/>
          </a:p>
        </p:txBody>
      </p:sp>
    </p:spTree>
    <p:extLst>
      <p:ext uri="{BB962C8B-B14F-4D97-AF65-F5344CB8AC3E}">
        <p14:creationId xmlns:p14="http://schemas.microsoft.com/office/powerpoint/2010/main" val="25913301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48</a:t>
            </a:fld>
            <a:endParaRPr lang="en-GB"/>
          </a:p>
        </p:txBody>
      </p:sp>
    </p:spTree>
    <p:extLst>
      <p:ext uri="{BB962C8B-B14F-4D97-AF65-F5344CB8AC3E}">
        <p14:creationId xmlns:p14="http://schemas.microsoft.com/office/powerpoint/2010/main" val="41177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49</a:t>
            </a:fld>
            <a:endParaRPr lang="en-GB"/>
          </a:p>
        </p:txBody>
      </p:sp>
    </p:spTree>
    <p:extLst>
      <p:ext uri="{BB962C8B-B14F-4D97-AF65-F5344CB8AC3E}">
        <p14:creationId xmlns:p14="http://schemas.microsoft.com/office/powerpoint/2010/main" val="3163168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50</a:t>
            </a:fld>
            <a:endParaRPr lang="en-GB"/>
          </a:p>
        </p:txBody>
      </p:sp>
    </p:spTree>
    <p:extLst>
      <p:ext uri="{BB962C8B-B14F-4D97-AF65-F5344CB8AC3E}">
        <p14:creationId xmlns:p14="http://schemas.microsoft.com/office/powerpoint/2010/main" val="317760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a:t>
            </a:fld>
            <a:endParaRPr lang="en-GB"/>
          </a:p>
        </p:txBody>
      </p:sp>
    </p:spTree>
    <p:extLst>
      <p:ext uri="{BB962C8B-B14F-4D97-AF65-F5344CB8AC3E}">
        <p14:creationId xmlns:p14="http://schemas.microsoft.com/office/powerpoint/2010/main" val="3930275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51</a:t>
            </a:fld>
            <a:endParaRPr lang="en-GB"/>
          </a:p>
        </p:txBody>
      </p:sp>
    </p:spTree>
    <p:extLst>
      <p:ext uri="{BB962C8B-B14F-4D97-AF65-F5344CB8AC3E}">
        <p14:creationId xmlns:p14="http://schemas.microsoft.com/office/powerpoint/2010/main" val="3227009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52</a:t>
            </a:fld>
            <a:endParaRPr lang="en-GB"/>
          </a:p>
        </p:txBody>
      </p:sp>
    </p:spTree>
    <p:extLst>
      <p:ext uri="{BB962C8B-B14F-4D97-AF65-F5344CB8AC3E}">
        <p14:creationId xmlns:p14="http://schemas.microsoft.com/office/powerpoint/2010/main" val="893633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53</a:t>
            </a:fld>
            <a:endParaRPr lang="en-GB"/>
          </a:p>
        </p:txBody>
      </p:sp>
    </p:spTree>
    <p:extLst>
      <p:ext uri="{BB962C8B-B14F-4D97-AF65-F5344CB8AC3E}">
        <p14:creationId xmlns:p14="http://schemas.microsoft.com/office/powerpoint/2010/main" val="1388923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54</a:t>
            </a:fld>
            <a:endParaRPr lang="en-GB"/>
          </a:p>
        </p:txBody>
      </p:sp>
    </p:spTree>
    <p:extLst>
      <p:ext uri="{BB962C8B-B14F-4D97-AF65-F5344CB8AC3E}">
        <p14:creationId xmlns:p14="http://schemas.microsoft.com/office/powerpoint/2010/main" val="3160475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55</a:t>
            </a:fld>
            <a:endParaRPr lang="en-GB"/>
          </a:p>
        </p:txBody>
      </p:sp>
    </p:spTree>
    <p:extLst>
      <p:ext uri="{BB962C8B-B14F-4D97-AF65-F5344CB8AC3E}">
        <p14:creationId xmlns:p14="http://schemas.microsoft.com/office/powerpoint/2010/main" val="41364852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56</a:t>
            </a:fld>
            <a:endParaRPr lang="en-GB"/>
          </a:p>
        </p:txBody>
      </p:sp>
    </p:spTree>
    <p:extLst>
      <p:ext uri="{BB962C8B-B14F-4D97-AF65-F5344CB8AC3E}">
        <p14:creationId xmlns:p14="http://schemas.microsoft.com/office/powerpoint/2010/main" val="210964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57</a:t>
            </a:fld>
            <a:endParaRPr lang="en-GB"/>
          </a:p>
        </p:txBody>
      </p:sp>
    </p:spTree>
    <p:extLst>
      <p:ext uri="{BB962C8B-B14F-4D97-AF65-F5344CB8AC3E}">
        <p14:creationId xmlns:p14="http://schemas.microsoft.com/office/powerpoint/2010/main" val="3193155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58</a:t>
            </a:fld>
            <a:endParaRPr lang="en-GB"/>
          </a:p>
        </p:txBody>
      </p:sp>
    </p:spTree>
    <p:extLst>
      <p:ext uri="{BB962C8B-B14F-4D97-AF65-F5344CB8AC3E}">
        <p14:creationId xmlns:p14="http://schemas.microsoft.com/office/powerpoint/2010/main" val="1604978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59</a:t>
            </a:fld>
            <a:endParaRPr lang="en-GB"/>
          </a:p>
        </p:txBody>
      </p:sp>
    </p:spTree>
    <p:extLst>
      <p:ext uri="{BB962C8B-B14F-4D97-AF65-F5344CB8AC3E}">
        <p14:creationId xmlns:p14="http://schemas.microsoft.com/office/powerpoint/2010/main" val="30984201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60</a:t>
            </a:fld>
            <a:endParaRPr lang="en-GB"/>
          </a:p>
        </p:txBody>
      </p:sp>
    </p:spTree>
    <p:extLst>
      <p:ext uri="{BB962C8B-B14F-4D97-AF65-F5344CB8AC3E}">
        <p14:creationId xmlns:p14="http://schemas.microsoft.com/office/powerpoint/2010/main" val="112763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a:t>
            </a:fld>
            <a:endParaRPr lang="en-GB"/>
          </a:p>
        </p:txBody>
      </p:sp>
    </p:spTree>
    <p:extLst>
      <p:ext uri="{BB962C8B-B14F-4D97-AF65-F5344CB8AC3E}">
        <p14:creationId xmlns:p14="http://schemas.microsoft.com/office/powerpoint/2010/main" val="42410678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61</a:t>
            </a:fld>
            <a:endParaRPr lang="en-GB"/>
          </a:p>
        </p:txBody>
      </p:sp>
    </p:spTree>
    <p:extLst>
      <p:ext uri="{BB962C8B-B14F-4D97-AF65-F5344CB8AC3E}">
        <p14:creationId xmlns:p14="http://schemas.microsoft.com/office/powerpoint/2010/main" val="34091114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62</a:t>
            </a:fld>
            <a:endParaRPr lang="en-GB"/>
          </a:p>
        </p:txBody>
      </p:sp>
    </p:spTree>
    <p:extLst>
      <p:ext uri="{BB962C8B-B14F-4D97-AF65-F5344CB8AC3E}">
        <p14:creationId xmlns:p14="http://schemas.microsoft.com/office/powerpoint/2010/main" val="3973428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63</a:t>
            </a:fld>
            <a:endParaRPr lang="en-GB"/>
          </a:p>
        </p:txBody>
      </p:sp>
    </p:spTree>
    <p:extLst>
      <p:ext uri="{BB962C8B-B14F-4D97-AF65-F5344CB8AC3E}">
        <p14:creationId xmlns:p14="http://schemas.microsoft.com/office/powerpoint/2010/main" val="3504017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64</a:t>
            </a:fld>
            <a:endParaRPr lang="en-GB"/>
          </a:p>
        </p:txBody>
      </p:sp>
    </p:spTree>
    <p:extLst>
      <p:ext uri="{BB962C8B-B14F-4D97-AF65-F5344CB8AC3E}">
        <p14:creationId xmlns:p14="http://schemas.microsoft.com/office/powerpoint/2010/main" val="26846000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65</a:t>
            </a:fld>
            <a:endParaRPr lang="en-GB"/>
          </a:p>
        </p:txBody>
      </p:sp>
    </p:spTree>
    <p:extLst>
      <p:ext uri="{BB962C8B-B14F-4D97-AF65-F5344CB8AC3E}">
        <p14:creationId xmlns:p14="http://schemas.microsoft.com/office/powerpoint/2010/main" val="3723995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66</a:t>
            </a:fld>
            <a:endParaRPr lang="en-GB"/>
          </a:p>
        </p:txBody>
      </p:sp>
    </p:spTree>
    <p:extLst>
      <p:ext uri="{BB962C8B-B14F-4D97-AF65-F5344CB8AC3E}">
        <p14:creationId xmlns:p14="http://schemas.microsoft.com/office/powerpoint/2010/main" val="30474571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67</a:t>
            </a:fld>
            <a:endParaRPr lang="en-GB"/>
          </a:p>
        </p:txBody>
      </p:sp>
    </p:spTree>
    <p:extLst>
      <p:ext uri="{BB962C8B-B14F-4D97-AF65-F5344CB8AC3E}">
        <p14:creationId xmlns:p14="http://schemas.microsoft.com/office/powerpoint/2010/main" val="39127729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68</a:t>
            </a:fld>
            <a:endParaRPr lang="en-GB"/>
          </a:p>
        </p:txBody>
      </p:sp>
    </p:spTree>
    <p:extLst>
      <p:ext uri="{BB962C8B-B14F-4D97-AF65-F5344CB8AC3E}">
        <p14:creationId xmlns:p14="http://schemas.microsoft.com/office/powerpoint/2010/main" val="26642711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69</a:t>
            </a:fld>
            <a:endParaRPr lang="en-GB"/>
          </a:p>
        </p:txBody>
      </p:sp>
    </p:spTree>
    <p:extLst>
      <p:ext uri="{BB962C8B-B14F-4D97-AF65-F5344CB8AC3E}">
        <p14:creationId xmlns:p14="http://schemas.microsoft.com/office/powerpoint/2010/main" val="27549252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70</a:t>
            </a:fld>
            <a:endParaRPr lang="en-GB"/>
          </a:p>
        </p:txBody>
      </p:sp>
    </p:spTree>
    <p:extLst>
      <p:ext uri="{BB962C8B-B14F-4D97-AF65-F5344CB8AC3E}">
        <p14:creationId xmlns:p14="http://schemas.microsoft.com/office/powerpoint/2010/main" val="396764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8</a:t>
            </a:fld>
            <a:endParaRPr lang="en-GB"/>
          </a:p>
        </p:txBody>
      </p:sp>
    </p:spTree>
    <p:extLst>
      <p:ext uri="{BB962C8B-B14F-4D97-AF65-F5344CB8AC3E}">
        <p14:creationId xmlns:p14="http://schemas.microsoft.com/office/powerpoint/2010/main" val="13690356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71</a:t>
            </a:fld>
            <a:endParaRPr lang="en-GB"/>
          </a:p>
        </p:txBody>
      </p:sp>
    </p:spTree>
    <p:extLst>
      <p:ext uri="{BB962C8B-B14F-4D97-AF65-F5344CB8AC3E}">
        <p14:creationId xmlns:p14="http://schemas.microsoft.com/office/powerpoint/2010/main" val="2252758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72</a:t>
            </a:fld>
            <a:endParaRPr lang="en-GB"/>
          </a:p>
        </p:txBody>
      </p:sp>
    </p:spTree>
    <p:extLst>
      <p:ext uri="{BB962C8B-B14F-4D97-AF65-F5344CB8AC3E}">
        <p14:creationId xmlns:p14="http://schemas.microsoft.com/office/powerpoint/2010/main" val="19876960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73</a:t>
            </a:fld>
            <a:endParaRPr lang="en-GB"/>
          </a:p>
        </p:txBody>
      </p:sp>
    </p:spTree>
    <p:extLst>
      <p:ext uri="{BB962C8B-B14F-4D97-AF65-F5344CB8AC3E}">
        <p14:creationId xmlns:p14="http://schemas.microsoft.com/office/powerpoint/2010/main" val="36340801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74</a:t>
            </a:fld>
            <a:endParaRPr lang="en-GB"/>
          </a:p>
        </p:txBody>
      </p:sp>
    </p:spTree>
    <p:extLst>
      <p:ext uri="{BB962C8B-B14F-4D97-AF65-F5344CB8AC3E}">
        <p14:creationId xmlns:p14="http://schemas.microsoft.com/office/powerpoint/2010/main" val="24518185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75</a:t>
            </a:fld>
            <a:endParaRPr lang="en-GB"/>
          </a:p>
        </p:txBody>
      </p:sp>
    </p:spTree>
    <p:extLst>
      <p:ext uri="{BB962C8B-B14F-4D97-AF65-F5344CB8AC3E}">
        <p14:creationId xmlns:p14="http://schemas.microsoft.com/office/powerpoint/2010/main" val="34809207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76</a:t>
            </a:fld>
            <a:endParaRPr lang="en-GB"/>
          </a:p>
        </p:txBody>
      </p:sp>
    </p:spTree>
    <p:extLst>
      <p:ext uri="{BB962C8B-B14F-4D97-AF65-F5344CB8AC3E}">
        <p14:creationId xmlns:p14="http://schemas.microsoft.com/office/powerpoint/2010/main" val="16492942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77</a:t>
            </a:fld>
            <a:endParaRPr lang="en-GB"/>
          </a:p>
        </p:txBody>
      </p:sp>
    </p:spTree>
    <p:extLst>
      <p:ext uri="{BB962C8B-B14F-4D97-AF65-F5344CB8AC3E}">
        <p14:creationId xmlns:p14="http://schemas.microsoft.com/office/powerpoint/2010/main" val="2066614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78</a:t>
            </a:fld>
            <a:endParaRPr lang="en-GB"/>
          </a:p>
        </p:txBody>
      </p:sp>
    </p:spTree>
    <p:extLst>
      <p:ext uri="{BB962C8B-B14F-4D97-AF65-F5344CB8AC3E}">
        <p14:creationId xmlns:p14="http://schemas.microsoft.com/office/powerpoint/2010/main" val="3280785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79</a:t>
            </a:fld>
            <a:endParaRPr lang="en-GB"/>
          </a:p>
        </p:txBody>
      </p:sp>
    </p:spTree>
    <p:extLst>
      <p:ext uri="{BB962C8B-B14F-4D97-AF65-F5344CB8AC3E}">
        <p14:creationId xmlns:p14="http://schemas.microsoft.com/office/powerpoint/2010/main" val="328142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9</a:t>
            </a:fld>
            <a:endParaRPr lang="en-GB"/>
          </a:p>
        </p:txBody>
      </p:sp>
    </p:spTree>
    <p:extLst>
      <p:ext uri="{BB962C8B-B14F-4D97-AF65-F5344CB8AC3E}">
        <p14:creationId xmlns:p14="http://schemas.microsoft.com/office/powerpoint/2010/main" val="160789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10</a:t>
            </a:fld>
            <a:endParaRPr lang="en-GB"/>
          </a:p>
        </p:txBody>
      </p:sp>
    </p:spTree>
    <p:extLst>
      <p:ext uri="{BB962C8B-B14F-4D97-AF65-F5344CB8AC3E}">
        <p14:creationId xmlns:p14="http://schemas.microsoft.com/office/powerpoint/2010/main" val="4088590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l">
              <a:lnSpc>
                <a:spcPct val="100000"/>
              </a:lnSpc>
              <a:defRPr sz="3800" b="1">
                <a:solidFill>
                  <a:schemeClr val="bg1"/>
                </a:solidFill>
              </a:defRPr>
            </a:lvl1pPr>
          </a:lstStyle>
          <a:p>
            <a:r>
              <a:rPr lang="en-US"/>
              <a:t>Add your main header here.</a:t>
            </a:r>
            <a:br>
              <a:rPr lang="en-US"/>
            </a:br>
            <a:r>
              <a:rPr lang="en-US"/>
              <a:t>Keep text within the shape.</a:t>
            </a:r>
          </a:p>
        </p:txBody>
      </p:sp>
      <p:sp>
        <p:nvSpPr>
          <p:cNvPr id="3" name="Subtitle 2"/>
          <p:cNvSpPr>
            <a:spLocks noGrp="1"/>
          </p:cNvSpPr>
          <p:nvPr userDrawn="1">
            <p:ph type="subTitle" idx="1" hasCustomPrompt="1"/>
          </p:nvPr>
        </p:nvSpPr>
        <p:spPr>
          <a:xfrm>
            <a:off x="562927" y="4622539"/>
            <a:ext cx="8505915" cy="1395557"/>
          </a:xfrm>
        </p:spPr>
        <p:txBody>
          <a:bodyPr>
            <a:normAutofit/>
          </a:bodyPr>
          <a:lstStyle>
            <a:lvl1pPr marL="0" indent="0" algn="l">
              <a:lnSpc>
                <a:spcPct val="100000"/>
              </a:lnSpc>
              <a:spcBef>
                <a:spcPts val="0"/>
              </a:spcBef>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You can add sub-header </a:t>
            </a:r>
            <a:br>
              <a:rPr lang="en-US"/>
            </a:br>
            <a:r>
              <a:rPr lang="en-US"/>
              <a:t>information here.</a:t>
            </a:r>
            <a:endParaRPr lang="en-GB"/>
          </a:p>
        </p:txBody>
      </p:sp>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GB"/>
              <a:t>12 February 2019</a:t>
            </a:r>
          </a:p>
        </p:txBody>
      </p:sp>
      <p:pic>
        <p:nvPicPr>
          <p:cNvPr id="5" name="Picture 4">
            <a:extLst>
              <a:ext uri="{FF2B5EF4-FFF2-40B4-BE49-F238E27FC236}">
                <a16:creationId xmlns:a16="http://schemas.microsoft.com/office/drawing/2014/main" id="{A8B5E045-C2B4-409A-9EF2-46C5EF6DD2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99" y="269336"/>
            <a:ext cx="2803710" cy="1025540"/>
          </a:xfrm>
          <a:prstGeom prst="rect">
            <a:avLst/>
          </a:prstGeom>
        </p:spPr>
      </p:pic>
    </p:spTree>
    <p:extLst>
      <p:ext uri="{BB962C8B-B14F-4D97-AF65-F5344CB8AC3E}">
        <p14:creationId xmlns:p14="http://schemas.microsoft.com/office/powerpoint/2010/main" val="15680755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0863" y="1457934"/>
            <a:ext cx="11090275" cy="4492016"/>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1415704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0863" y="1457934"/>
            <a:ext cx="5292095" cy="4492016"/>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081140"/>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02810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39569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8C94B0-ADBB-4CCD-A269-6503A36EBEA6}"/>
              </a:ext>
            </a:extLst>
          </p:cNvPr>
          <p:cNvGraphicFramePr>
            <a:graphicFrameLocks noChangeAspect="1"/>
          </p:cNvGraphicFramePr>
          <p:nvPr userDrawn="1">
            <p:custDataLst>
              <p:tags r:id="rId7"/>
            </p:custDataLst>
            <p:extLst>
              <p:ext uri="{D42A27DB-BD31-4B8C-83A1-F6EECF244321}">
                <p14:modId xmlns:p14="http://schemas.microsoft.com/office/powerpoint/2010/main" val="1259331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2" imgH="282" progId="TCLayout.ActiveDocument.1">
                  <p:embed/>
                </p:oleObj>
              </mc:Choice>
              <mc:Fallback>
                <p:oleObj name="think-cell Slide" r:id="rId8" imgW="282" imgH="282" progId="TCLayout.ActiveDocument.1">
                  <p:embed/>
                  <p:pic>
                    <p:nvPicPr>
                      <p:cNvPr id="6" name="Object 5" hidden="1">
                        <a:extLst>
                          <a:ext uri="{FF2B5EF4-FFF2-40B4-BE49-F238E27FC236}">
                            <a16:creationId xmlns:a16="http://schemas.microsoft.com/office/drawing/2014/main" id="{768C94B0-ADBB-4CCD-A269-6503A36EBEA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7183C5D5-C4A4-42C8-9A89-A604F5528CE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61447" y="5942601"/>
            <a:ext cx="2012533" cy="736144"/>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74583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sldNum="0" hdr="0" ftr="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913">
          <p15:clr>
            <a:srgbClr val="F26B43"/>
          </p15:clr>
        </p15:guide>
        <p15:guide id="5" orient="horz" pos="3748">
          <p15:clr>
            <a:srgbClr val="F26B43"/>
          </p15:clr>
        </p15:guide>
        <p15:guide id="6" pos="347">
          <p15:clr>
            <a:srgbClr val="F26B43"/>
          </p15:clr>
        </p15:guide>
        <p15:guide id="7" pos="73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hyperlink" Target="https://www.supplychainschool.co.uk/partners/national-highways/" TargetMode="External"/><Relationship Id="rId5" Type="http://schemas.openxmlformats.org/officeDocument/2006/relationships/image" Target="../media/image1.emf"/><Relationship Id="rId4" Type="http://schemas.openxmlformats.org/officeDocument/2006/relationships/oleObject" Target="../embeddings/oleObject6.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2" imgH="282" progId="TCLayout.ActiveDocument.1">
                  <p:embed/>
                </p:oleObj>
              </mc:Choice>
              <mc:Fallback>
                <p:oleObj name="think-cell Slide" r:id="rId3"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a:xfrm>
            <a:off x="562927" y="2007604"/>
            <a:ext cx="8505915" cy="3493785"/>
          </a:xfrm>
        </p:spPr>
        <p:txBody>
          <a:bodyPr vert="horz">
            <a:normAutofit/>
          </a:bodyPr>
          <a:lstStyle/>
          <a:p>
            <a:r>
              <a:rPr lang="en-GB" sz="3200" dirty="0"/>
              <a:t>Contracting with National Highways – Guide C: Quality, Insurance &amp; Liabilities</a:t>
            </a:r>
            <a:br>
              <a:rPr lang="en-GB" dirty="0"/>
            </a:br>
            <a:br>
              <a:rPr lang="en-GB" dirty="0"/>
            </a:br>
            <a:endParaRPr lang="en-GB" dirty="0"/>
          </a:p>
        </p:txBody>
      </p:sp>
      <p:sp>
        <p:nvSpPr>
          <p:cNvPr id="5" name="Date Placeholder 3">
            <a:extLst>
              <a:ext uri="{FF2B5EF4-FFF2-40B4-BE49-F238E27FC236}">
                <a16:creationId xmlns:a16="http://schemas.microsoft.com/office/drawing/2014/main" id="{178AA114-A1DA-EFE3-78D0-CC98AC1CF764}"/>
              </a:ext>
            </a:extLst>
          </p:cNvPr>
          <p:cNvSpPr txBox="1">
            <a:spLocks/>
          </p:cNvSpPr>
          <p:nvPr/>
        </p:nvSpPr>
        <p:spPr>
          <a:xfrm>
            <a:off x="10069830" y="5975986"/>
            <a:ext cx="1987699" cy="671462"/>
          </a:xfrm>
          <a:prstGeom prst="rect">
            <a:avLst/>
          </a:prstGeom>
        </p:spPr>
        <p:txBody>
          <a:bodyPr/>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a:solidFill>
                  <a:prstClr val="white"/>
                </a:solidFill>
              </a:rPr>
              <a:t>23 February 2024</a:t>
            </a:r>
          </a:p>
          <a:p>
            <a:pPr>
              <a:defRPr/>
            </a:pPr>
            <a:r>
              <a:rPr lang="en-GB" dirty="0">
                <a:solidFill>
                  <a:prstClr val="white"/>
                </a:solidFill>
              </a:rPr>
              <a:t>Issue 1</a:t>
            </a:r>
          </a:p>
        </p:txBody>
      </p:sp>
    </p:spTree>
    <p:extLst>
      <p:ext uri="{BB962C8B-B14F-4D97-AF65-F5344CB8AC3E}">
        <p14:creationId xmlns:p14="http://schemas.microsoft.com/office/powerpoint/2010/main" val="137195611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normAutofit/>
          </a:bodyPr>
          <a:lstStyle/>
          <a:p>
            <a:r>
              <a:rPr lang="en-GB" dirty="0"/>
              <a:t>Limitation of liability</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455613" y="1307508"/>
            <a:ext cx="11090275" cy="5047641"/>
          </a:xfrm>
        </p:spPr>
        <p:txBody>
          <a:bodyPr>
            <a:normAutofit lnSpcReduction="10000"/>
          </a:bodyPr>
          <a:lstStyle/>
          <a:p>
            <a:r>
              <a:rPr lang="en-GB" sz="2000" dirty="0">
                <a:solidFill>
                  <a:srgbClr val="002060"/>
                </a:solidFill>
              </a:rPr>
              <a:t>What is limitation of liability?</a:t>
            </a:r>
          </a:p>
          <a:p>
            <a:pPr lvl="1"/>
            <a:r>
              <a:rPr lang="en-GB" dirty="0">
                <a:solidFill>
                  <a:srgbClr val="002060"/>
                </a:solidFill>
              </a:rPr>
              <a:t>A cap on the exposure to risk.</a:t>
            </a:r>
          </a:p>
          <a:p>
            <a:pPr lvl="1"/>
            <a:r>
              <a:rPr lang="en-GB" dirty="0">
                <a:solidFill>
                  <a:srgbClr val="002060"/>
                </a:solidFill>
              </a:rPr>
              <a:t>If a contract does not state a cap on liability then the financial exposure to a Party will be unlimited and may be determined by the tribunal, regardless of the Party’s ability to pay or not.</a:t>
            </a:r>
          </a:p>
          <a:p>
            <a:r>
              <a:rPr lang="en-GB" sz="2000" dirty="0">
                <a:solidFill>
                  <a:srgbClr val="002060"/>
                </a:solidFill>
              </a:rPr>
              <a:t>To manage the financial exposure to risk a limitation of liability clause is inserted into the contract, in court a reasonable limitation of liability will usually be upheld. </a:t>
            </a:r>
          </a:p>
          <a:p>
            <a:r>
              <a:rPr lang="en-GB" sz="2000" dirty="0">
                <a:solidFill>
                  <a:srgbClr val="002060"/>
                </a:solidFill>
              </a:rPr>
              <a:t>The level of liability cap stipulated within the contract is an agreement between the Parties and is dependent on the Party’s appetite for risk.</a:t>
            </a:r>
          </a:p>
          <a:p>
            <a:r>
              <a:rPr lang="en-GB" sz="2000" dirty="0">
                <a:solidFill>
                  <a:srgbClr val="002060"/>
                </a:solidFill>
              </a:rPr>
              <a:t>It is of importance to note, the level of insurance indemnity stated in the contract does not limit a Party’s liability to that sum, the limitation of liability needs to be specifically stipulated.</a:t>
            </a:r>
          </a:p>
          <a:p>
            <a:r>
              <a:rPr lang="en-GB" sz="2000" dirty="0">
                <a:solidFill>
                  <a:srgbClr val="002060"/>
                </a:solidFill>
              </a:rPr>
              <a:t>National Highways do not currently require unlimited liability from their </a:t>
            </a:r>
            <a:r>
              <a:rPr lang="en-GB" sz="2000" i="1" dirty="0">
                <a:solidFill>
                  <a:srgbClr val="002060"/>
                </a:solidFill>
              </a:rPr>
              <a:t>Suppliers.</a:t>
            </a:r>
            <a:endParaRPr lang="en-GB" sz="2000" dirty="0">
              <a:solidFill>
                <a:srgbClr val="002060"/>
              </a:solidFill>
            </a:endParaRPr>
          </a:p>
          <a:p>
            <a:r>
              <a:rPr lang="en-GB" sz="2000" dirty="0">
                <a:solidFill>
                  <a:srgbClr val="002060"/>
                </a:solidFill>
              </a:rPr>
              <a:t>It is important to note that events covered by insurance are excluded from the limits of liability in National Highways contracts via a modification to clause 18 (ECC) or equivalent.</a:t>
            </a:r>
          </a:p>
          <a:p>
            <a:endParaRPr lang="en-GB" sz="2000" dirty="0">
              <a:solidFill>
                <a:srgbClr val="002060"/>
              </a:solidFill>
            </a:endParaRPr>
          </a:p>
          <a:p>
            <a:pPr marL="276212" lvl="1" indent="0">
              <a:buNone/>
            </a:pPr>
            <a:endParaRPr lang="en-GB" dirty="0">
              <a:solidFill>
                <a:srgbClr val="002060"/>
              </a:solidFill>
            </a:endParaRPr>
          </a:p>
          <a:p>
            <a:pPr marL="276212" lvl="1" indent="0">
              <a:buNone/>
            </a:pPr>
            <a:endParaRPr lang="en-GB" dirty="0">
              <a:solidFill>
                <a:srgbClr val="002060"/>
              </a:solidFill>
            </a:endParaRPr>
          </a:p>
          <a:p>
            <a:pPr lvl="1"/>
            <a:endParaRPr lang="en-GB" dirty="0">
              <a:solidFill>
                <a:srgbClr val="002060"/>
              </a:solidFill>
            </a:endParaRPr>
          </a:p>
        </p:txBody>
      </p:sp>
    </p:spTree>
    <p:extLst>
      <p:ext uri="{BB962C8B-B14F-4D97-AF65-F5344CB8AC3E}">
        <p14:creationId xmlns:p14="http://schemas.microsoft.com/office/powerpoint/2010/main" val="3411496037"/>
      </p:ext>
    </p:extLst>
  </p:cSld>
  <p:clrMapOvr>
    <a:masterClrMapping/>
  </p:clrMapOvr>
  <p:transition spd="slow" advTm="38695">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CAF1F3-C9A6-8E59-9B36-ECF413CA86D9}"/>
              </a:ext>
            </a:extLst>
          </p:cNvPr>
          <p:cNvSpPr/>
          <p:nvPr/>
        </p:nvSpPr>
        <p:spPr>
          <a:xfrm>
            <a:off x="9968348" y="5740852"/>
            <a:ext cx="1974836" cy="1032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lstStyle/>
          <a:p>
            <a:r>
              <a:rPr lang="en-GB" dirty="0"/>
              <a:t>Limit of liability, insurance level and risk</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140306" y="1105274"/>
            <a:ext cx="7707301" cy="5092700"/>
          </a:xfrm>
        </p:spPr>
        <p:txBody>
          <a:bodyPr>
            <a:noAutofit/>
          </a:bodyPr>
          <a:lstStyle/>
          <a:p>
            <a:pPr lvl="1">
              <a:buFont typeface="Wingdings" panose="05000000000000000000" pitchFamily="2" charset="2"/>
              <a:buChar char="§"/>
            </a:pPr>
            <a:r>
              <a:rPr lang="en-GB" sz="1800" dirty="0">
                <a:solidFill>
                  <a:srgbClr val="002060"/>
                </a:solidFill>
              </a:rPr>
              <a:t>It is important to note that the events covered by insurance are excluded from the limits of liability in National Highways contracts via a modification to clause 18 (ECC) or equivalent.</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The scope and level of insurance protection is an important feature and set out in the contract. </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Any financial risk beyond the limitation of liability stated in the contract is borne by the </a:t>
            </a:r>
            <a:r>
              <a:rPr lang="en-GB" sz="1800" i="1" dirty="0">
                <a:solidFill>
                  <a:srgbClr val="002060"/>
                </a:solidFill>
              </a:rPr>
              <a:t>Client </a:t>
            </a:r>
            <a:r>
              <a:rPr lang="en-GB" sz="1800" dirty="0">
                <a:solidFill>
                  <a:srgbClr val="002060"/>
                </a:solidFill>
              </a:rPr>
              <a:t>as long as the </a:t>
            </a:r>
            <a:r>
              <a:rPr lang="en-GB" sz="1800" i="1" dirty="0">
                <a:solidFill>
                  <a:srgbClr val="002060"/>
                </a:solidFill>
              </a:rPr>
              <a:t>Contractor/Consultant/Supplier </a:t>
            </a:r>
            <a:r>
              <a:rPr lang="en-GB" sz="1800" dirty="0">
                <a:solidFill>
                  <a:srgbClr val="002060"/>
                </a:solidFill>
              </a:rPr>
              <a:t>is not in breach of the contract.</a:t>
            </a:r>
          </a:p>
          <a:p>
            <a:pPr marL="276212" lvl="1" indent="0">
              <a:buNone/>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By the </a:t>
            </a:r>
            <a:r>
              <a:rPr lang="en-GB" sz="1800" i="1" dirty="0">
                <a:solidFill>
                  <a:srgbClr val="002060"/>
                </a:solidFill>
              </a:rPr>
              <a:t>Client</a:t>
            </a:r>
            <a:r>
              <a:rPr lang="en-GB" sz="1800" dirty="0">
                <a:solidFill>
                  <a:srgbClr val="002060"/>
                </a:solidFill>
              </a:rPr>
              <a:t> taking on some of the risk via the limit of liability,</a:t>
            </a:r>
            <a:r>
              <a:rPr lang="en-GB" sz="1800" i="1" dirty="0">
                <a:solidFill>
                  <a:srgbClr val="002060"/>
                </a:solidFill>
              </a:rPr>
              <a:t> </a:t>
            </a:r>
            <a:r>
              <a:rPr lang="en-GB" sz="1800" dirty="0">
                <a:solidFill>
                  <a:srgbClr val="002060"/>
                </a:solidFill>
              </a:rPr>
              <a:t>the </a:t>
            </a:r>
            <a:r>
              <a:rPr lang="en-GB" sz="1800" i="1" dirty="0">
                <a:solidFill>
                  <a:srgbClr val="002060"/>
                </a:solidFill>
              </a:rPr>
              <a:t>Contractor/Consultant/Supplier’s </a:t>
            </a:r>
            <a:r>
              <a:rPr lang="en-GB" sz="1800" dirty="0">
                <a:solidFill>
                  <a:srgbClr val="002060"/>
                </a:solidFill>
              </a:rPr>
              <a:t>exposure is capped and tender prices may be reduced. </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The value of the insurance cover obtained against a particular risk does not limit liability in law, but limits only the amount of liability for a defined risk to be funded through insurance. </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p:txBody>
      </p:sp>
      <p:sp>
        <p:nvSpPr>
          <p:cNvPr id="4" name="Rectangle 3">
            <a:extLst>
              <a:ext uri="{FF2B5EF4-FFF2-40B4-BE49-F238E27FC236}">
                <a16:creationId xmlns:a16="http://schemas.microsoft.com/office/drawing/2014/main" id="{5FB1D931-7AFA-4DDF-9DA3-A822D0DF9B9C}"/>
              </a:ext>
            </a:extLst>
          </p:cNvPr>
          <p:cNvSpPr/>
          <p:nvPr/>
        </p:nvSpPr>
        <p:spPr>
          <a:xfrm>
            <a:off x="8239677" y="1600889"/>
            <a:ext cx="2375064" cy="4358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6BC80451-B939-453B-A01F-670B5D23A5B1}"/>
              </a:ext>
            </a:extLst>
          </p:cNvPr>
          <p:cNvCxnSpPr/>
          <p:nvPr/>
        </p:nvCxnSpPr>
        <p:spPr>
          <a:xfrm>
            <a:off x="8239677" y="2337159"/>
            <a:ext cx="2375064"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B7973C-8FF5-4F85-B06B-9FF9B47D4166}"/>
              </a:ext>
            </a:extLst>
          </p:cNvPr>
          <p:cNvCxnSpPr/>
          <p:nvPr/>
        </p:nvCxnSpPr>
        <p:spPr>
          <a:xfrm>
            <a:off x="8239677" y="3446427"/>
            <a:ext cx="2375064"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79A077-37B0-4B62-AFA5-7FE04E6329BE}"/>
              </a:ext>
            </a:extLst>
          </p:cNvPr>
          <p:cNvSpPr txBox="1"/>
          <p:nvPr/>
        </p:nvSpPr>
        <p:spPr>
          <a:xfrm>
            <a:off x="8210804" y="2973434"/>
            <a:ext cx="1217380" cy="1169551"/>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insurance level</a:t>
            </a:r>
          </a:p>
        </p:txBody>
      </p:sp>
      <p:sp>
        <p:nvSpPr>
          <p:cNvPr id="9" name="TextBox 8">
            <a:extLst>
              <a:ext uri="{FF2B5EF4-FFF2-40B4-BE49-F238E27FC236}">
                <a16:creationId xmlns:a16="http://schemas.microsoft.com/office/drawing/2014/main" id="{6F7DF859-2854-4B83-B990-C0F8E03C0AB6}"/>
              </a:ext>
            </a:extLst>
          </p:cNvPr>
          <p:cNvSpPr txBox="1"/>
          <p:nvPr/>
        </p:nvSpPr>
        <p:spPr>
          <a:xfrm>
            <a:off x="8214655" y="1873206"/>
            <a:ext cx="1779145"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Supplier’s </a:t>
            </a:r>
            <a:r>
              <a:rPr lang="en-GB" sz="1400" dirty="0">
                <a:solidFill>
                  <a:schemeClr val="tx1">
                    <a:lumMod val="50000"/>
                    <a:lumOff val="50000"/>
                  </a:schemeClr>
                </a:solidFill>
                <a:latin typeface="Arial" panose="020B0604020202020204" pitchFamily="34" charset="0"/>
                <a:cs typeface="Arial" panose="020B0604020202020204" pitchFamily="34" charset="0"/>
              </a:rPr>
              <a:t>limitation of liability</a:t>
            </a:r>
          </a:p>
        </p:txBody>
      </p:sp>
      <p:sp>
        <p:nvSpPr>
          <p:cNvPr id="10" name="TextBox 9">
            <a:extLst>
              <a:ext uri="{FF2B5EF4-FFF2-40B4-BE49-F238E27FC236}">
                <a16:creationId xmlns:a16="http://schemas.microsoft.com/office/drawing/2014/main" id="{BE3698E4-B34D-40B0-9148-FEA2537FDE52}"/>
              </a:ext>
            </a:extLst>
          </p:cNvPr>
          <p:cNvSpPr txBox="1"/>
          <p:nvPr/>
        </p:nvSpPr>
        <p:spPr>
          <a:xfrm>
            <a:off x="8167554" y="1301158"/>
            <a:ext cx="1686296"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Total financial risk</a:t>
            </a:r>
          </a:p>
        </p:txBody>
      </p:sp>
      <p:sp>
        <p:nvSpPr>
          <p:cNvPr id="11" name="TextBox 10">
            <a:extLst>
              <a:ext uri="{FF2B5EF4-FFF2-40B4-BE49-F238E27FC236}">
                <a16:creationId xmlns:a16="http://schemas.microsoft.com/office/drawing/2014/main" id="{FD98F514-196F-4D24-B973-775FA168349E}"/>
              </a:ext>
            </a:extLst>
          </p:cNvPr>
          <p:cNvSpPr txBox="1"/>
          <p:nvPr/>
        </p:nvSpPr>
        <p:spPr>
          <a:xfrm>
            <a:off x="10923849" y="1732619"/>
            <a:ext cx="90217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NH’s risk</a:t>
            </a:r>
          </a:p>
        </p:txBody>
      </p:sp>
      <p:sp>
        <p:nvSpPr>
          <p:cNvPr id="12" name="TextBox 11">
            <a:extLst>
              <a:ext uri="{FF2B5EF4-FFF2-40B4-BE49-F238E27FC236}">
                <a16:creationId xmlns:a16="http://schemas.microsoft.com/office/drawing/2014/main" id="{9B8C4C27-BCB0-4F94-BA1B-CE2AA5282DE1}"/>
              </a:ext>
            </a:extLst>
          </p:cNvPr>
          <p:cNvSpPr txBox="1"/>
          <p:nvPr/>
        </p:nvSpPr>
        <p:spPr>
          <a:xfrm>
            <a:off x="10918875" y="2382246"/>
            <a:ext cx="1252602"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a:t>
            </a:r>
          </a:p>
        </p:txBody>
      </p:sp>
      <p:sp>
        <p:nvSpPr>
          <p:cNvPr id="13" name="Right Brace 12">
            <a:extLst>
              <a:ext uri="{FF2B5EF4-FFF2-40B4-BE49-F238E27FC236}">
                <a16:creationId xmlns:a16="http://schemas.microsoft.com/office/drawing/2014/main" id="{ADD7DCE3-E208-492F-A711-74D80C075046}"/>
              </a:ext>
            </a:extLst>
          </p:cNvPr>
          <p:cNvSpPr/>
          <p:nvPr/>
        </p:nvSpPr>
        <p:spPr>
          <a:xfrm>
            <a:off x="10721619" y="2337159"/>
            <a:ext cx="202230" cy="11010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Right Brace 13">
            <a:extLst>
              <a:ext uri="{FF2B5EF4-FFF2-40B4-BE49-F238E27FC236}">
                <a16:creationId xmlns:a16="http://schemas.microsoft.com/office/drawing/2014/main" id="{955C5ED1-FD27-4718-AF6C-35DCC77C6E42}"/>
              </a:ext>
            </a:extLst>
          </p:cNvPr>
          <p:cNvSpPr/>
          <p:nvPr/>
        </p:nvSpPr>
        <p:spPr>
          <a:xfrm>
            <a:off x="10733496" y="1562281"/>
            <a:ext cx="202230" cy="72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row: Up 14">
            <a:extLst>
              <a:ext uri="{FF2B5EF4-FFF2-40B4-BE49-F238E27FC236}">
                <a16:creationId xmlns:a16="http://schemas.microsoft.com/office/drawing/2014/main" id="{1E36F5BE-7ADC-4896-B97D-60203398E7DA}"/>
              </a:ext>
            </a:extLst>
          </p:cNvPr>
          <p:cNvSpPr/>
          <p:nvPr/>
        </p:nvSpPr>
        <p:spPr>
          <a:xfrm rot="10800000" flipV="1">
            <a:off x="9985348" y="3446427"/>
            <a:ext cx="277903" cy="18064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C994669A-45D0-4581-B97E-B3F1A77BC28D}"/>
              </a:ext>
            </a:extLst>
          </p:cNvPr>
          <p:cNvSpPr/>
          <p:nvPr/>
        </p:nvSpPr>
        <p:spPr>
          <a:xfrm rot="10800000" flipV="1">
            <a:off x="9968348" y="2324036"/>
            <a:ext cx="294904" cy="103835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F3C4DDD2-BB3B-42BD-908C-9F60CC0BD8F8}"/>
              </a:ext>
            </a:extLst>
          </p:cNvPr>
          <p:cNvSpPr/>
          <p:nvPr/>
        </p:nvSpPr>
        <p:spPr>
          <a:xfrm rot="10800000" flipV="1">
            <a:off x="9945355" y="1605121"/>
            <a:ext cx="294904" cy="6480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C577026B-EA77-4E04-9752-208E25C9911E}"/>
              </a:ext>
            </a:extLst>
          </p:cNvPr>
          <p:cNvSpPr txBox="1"/>
          <p:nvPr/>
        </p:nvSpPr>
        <p:spPr>
          <a:xfrm rot="16200000">
            <a:off x="6847741" y="4651490"/>
            <a:ext cx="2307509"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Financial value of risk (£)</a:t>
            </a:r>
          </a:p>
        </p:txBody>
      </p:sp>
      <p:cxnSp>
        <p:nvCxnSpPr>
          <p:cNvPr id="19" name="Straight Arrow Connector 18">
            <a:extLst>
              <a:ext uri="{FF2B5EF4-FFF2-40B4-BE49-F238E27FC236}">
                <a16:creationId xmlns:a16="http://schemas.microsoft.com/office/drawing/2014/main" id="{AC1BF2A6-8AB2-417D-BDE5-EFCE12617BB4}"/>
              </a:ext>
            </a:extLst>
          </p:cNvPr>
          <p:cNvCxnSpPr>
            <a:cxnSpLocks/>
            <a:stCxn id="18" idx="3"/>
          </p:cNvCxnSpPr>
          <p:nvPr/>
        </p:nvCxnSpPr>
        <p:spPr>
          <a:xfrm flipV="1">
            <a:off x="8001496" y="1562281"/>
            <a:ext cx="0" cy="208934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4B3113-BD23-F229-6171-9FE16D1B5DF9}"/>
              </a:ext>
            </a:extLst>
          </p:cNvPr>
          <p:cNvCxnSpPr/>
          <p:nvPr/>
        </p:nvCxnSpPr>
        <p:spPr>
          <a:xfrm>
            <a:off x="8240652" y="5343651"/>
            <a:ext cx="2375064"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4AF215-AF2D-D4E3-EF31-B61CB02B8C76}"/>
              </a:ext>
            </a:extLst>
          </p:cNvPr>
          <p:cNvSpPr txBox="1"/>
          <p:nvPr/>
        </p:nvSpPr>
        <p:spPr>
          <a:xfrm>
            <a:off x="8238702" y="4876251"/>
            <a:ext cx="1779145"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Supplier’s deductible / excess*</a:t>
            </a:r>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250EF98-AECD-2D48-5EF7-9ADF4CD53BF6}"/>
              </a:ext>
            </a:extLst>
          </p:cNvPr>
          <p:cNvSpPr txBox="1"/>
          <p:nvPr/>
        </p:nvSpPr>
        <p:spPr>
          <a:xfrm>
            <a:off x="7707086" y="6521433"/>
            <a:ext cx="408183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*Applicable to each and every occurrence / claim</a:t>
            </a:r>
          </a:p>
        </p:txBody>
      </p:sp>
      <p:sp>
        <p:nvSpPr>
          <p:cNvPr id="23" name="Right Brace 22">
            <a:extLst>
              <a:ext uri="{FF2B5EF4-FFF2-40B4-BE49-F238E27FC236}">
                <a16:creationId xmlns:a16="http://schemas.microsoft.com/office/drawing/2014/main" id="{2A0FBE1D-7952-C121-94F2-7ADE7DD33D7D}"/>
              </a:ext>
            </a:extLst>
          </p:cNvPr>
          <p:cNvSpPr/>
          <p:nvPr/>
        </p:nvSpPr>
        <p:spPr>
          <a:xfrm>
            <a:off x="10721619" y="3493061"/>
            <a:ext cx="214107" cy="1850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ight Brace 23">
            <a:extLst>
              <a:ext uri="{FF2B5EF4-FFF2-40B4-BE49-F238E27FC236}">
                <a16:creationId xmlns:a16="http://schemas.microsoft.com/office/drawing/2014/main" id="{58CAAA89-A6F9-3300-F39D-F12E5F6A8564}"/>
              </a:ext>
            </a:extLst>
          </p:cNvPr>
          <p:cNvSpPr/>
          <p:nvPr/>
        </p:nvSpPr>
        <p:spPr>
          <a:xfrm>
            <a:off x="10721619" y="5395437"/>
            <a:ext cx="214107" cy="5636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8D5D3A41-7203-757A-1E9D-2DADFDBE42CB}"/>
              </a:ext>
            </a:extLst>
          </p:cNvPr>
          <p:cNvSpPr txBox="1"/>
          <p:nvPr/>
        </p:nvSpPr>
        <p:spPr>
          <a:xfrm>
            <a:off x="10939398" y="3392364"/>
            <a:ext cx="1252602" cy="1815882"/>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 which they have passed to a third party (an insurer)</a:t>
            </a:r>
          </a:p>
        </p:txBody>
      </p:sp>
      <p:sp>
        <p:nvSpPr>
          <p:cNvPr id="26" name="TextBox 25">
            <a:extLst>
              <a:ext uri="{FF2B5EF4-FFF2-40B4-BE49-F238E27FC236}">
                <a16:creationId xmlns:a16="http://schemas.microsoft.com/office/drawing/2014/main" id="{055D4FAA-E9BA-FBC7-ECAC-DB241B2EA966}"/>
              </a:ext>
            </a:extLst>
          </p:cNvPr>
          <p:cNvSpPr txBox="1"/>
          <p:nvPr/>
        </p:nvSpPr>
        <p:spPr>
          <a:xfrm>
            <a:off x="10930533" y="5318234"/>
            <a:ext cx="1252602"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a:t>
            </a:r>
          </a:p>
        </p:txBody>
      </p:sp>
      <p:sp>
        <p:nvSpPr>
          <p:cNvPr id="28" name="Arrow: Up 27">
            <a:extLst>
              <a:ext uri="{FF2B5EF4-FFF2-40B4-BE49-F238E27FC236}">
                <a16:creationId xmlns:a16="http://schemas.microsoft.com/office/drawing/2014/main" id="{48DE222C-48B3-7288-A043-E20D9BD8F9F6}"/>
              </a:ext>
            </a:extLst>
          </p:cNvPr>
          <p:cNvSpPr/>
          <p:nvPr/>
        </p:nvSpPr>
        <p:spPr>
          <a:xfrm rot="10800000" flipV="1">
            <a:off x="9997648" y="5343648"/>
            <a:ext cx="294904" cy="60030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155750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CAF1F3-C9A6-8E59-9B36-ECF413CA86D9}"/>
              </a:ext>
            </a:extLst>
          </p:cNvPr>
          <p:cNvSpPr/>
          <p:nvPr/>
        </p:nvSpPr>
        <p:spPr>
          <a:xfrm>
            <a:off x="9968348" y="5740852"/>
            <a:ext cx="1974836" cy="1032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lstStyle/>
          <a:p>
            <a:r>
              <a:rPr lang="en-GB" dirty="0"/>
              <a:t>Limit of liability, insurance level and risk</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63680" y="1428733"/>
            <a:ext cx="7707301" cy="5092700"/>
          </a:xfrm>
        </p:spPr>
        <p:txBody>
          <a:bodyPr>
            <a:noAutofit/>
          </a:bodyPr>
          <a:lstStyle/>
          <a:p>
            <a:pPr lvl="1">
              <a:buFont typeface="Wingdings" panose="05000000000000000000" pitchFamily="2" charset="2"/>
              <a:buChar char="§"/>
            </a:pPr>
            <a:r>
              <a:rPr lang="en-GB" sz="1800" dirty="0">
                <a:solidFill>
                  <a:srgbClr val="002060"/>
                </a:solidFill>
              </a:rPr>
              <a:t>There may be occasions when the limitation of liability may be the same as the insurance level.</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Insurance policies will contain a deductible/excess which will differ depending on policy conditions and the </a:t>
            </a:r>
            <a:r>
              <a:rPr lang="en-GB" sz="1800" i="1" dirty="0">
                <a:solidFill>
                  <a:srgbClr val="002060"/>
                </a:solidFill>
              </a:rPr>
              <a:t>Contractor/Consultant/Supplier’s </a:t>
            </a:r>
            <a:r>
              <a:rPr lang="en-GB" sz="1800" dirty="0">
                <a:solidFill>
                  <a:srgbClr val="002060"/>
                </a:solidFill>
              </a:rPr>
              <a:t>appetite for self funding insurance risks. The insurance market may also dictate minimum deductible payments. </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Insurance policies may cover circumstances which cannot be limited by law. For example a public liability insurance will cover death or bodily injury to a third party, the liability for which cannot be capped.</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a:solidFill>
                  <a:srgbClr val="002060"/>
                </a:solidFill>
              </a:rPr>
              <a:t>The insurance level may apply for any one occurrence or claim, the number of occurrences or claims being unlimited or any one occurrence or claim in the aggregate per annum.</a:t>
            </a:r>
          </a:p>
          <a:p>
            <a:pPr lvl="2">
              <a:buFont typeface="Wingdings" panose="05000000000000000000" pitchFamily="2" charset="2"/>
              <a:buChar char="§"/>
            </a:pPr>
            <a:endParaRPr lang="en-GB" sz="16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p:txBody>
      </p:sp>
      <p:sp>
        <p:nvSpPr>
          <p:cNvPr id="4" name="Rectangle 3">
            <a:extLst>
              <a:ext uri="{FF2B5EF4-FFF2-40B4-BE49-F238E27FC236}">
                <a16:creationId xmlns:a16="http://schemas.microsoft.com/office/drawing/2014/main" id="{5FB1D931-7AFA-4DDF-9DA3-A822D0DF9B9C}"/>
              </a:ext>
            </a:extLst>
          </p:cNvPr>
          <p:cNvSpPr/>
          <p:nvPr/>
        </p:nvSpPr>
        <p:spPr>
          <a:xfrm>
            <a:off x="8239677" y="1600889"/>
            <a:ext cx="2375064" cy="4358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6BC80451-B939-453B-A01F-670B5D23A5B1}"/>
              </a:ext>
            </a:extLst>
          </p:cNvPr>
          <p:cNvCxnSpPr/>
          <p:nvPr/>
        </p:nvCxnSpPr>
        <p:spPr>
          <a:xfrm>
            <a:off x="8239677" y="2337159"/>
            <a:ext cx="2375064"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B7973C-8FF5-4F85-B06B-9FF9B47D4166}"/>
              </a:ext>
            </a:extLst>
          </p:cNvPr>
          <p:cNvCxnSpPr/>
          <p:nvPr/>
        </p:nvCxnSpPr>
        <p:spPr>
          <a:xfrm>
            <a:off x="8239677" y="3446427"/>
            <a:ext cx="2375064"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79A077-37B0-4B62-AFA5-7FE04E6329BE}"/>
              </a:ext>
            </a:extLst>
          </p:cNvPr>
          <p:cNvSpPr txBox="1"/>
          <p:nvPr/>
        </p:nvSpPr>
        <p:spPr>
          <a:xfrm>
            <a:off x="8210804" y="2973434"/>
            <a:ext cx="1217380" cy="1169551"/>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insurance level</a:t>
            </a:r>
          </a:p>
        </p:txBody>
      </p:sp>
      <p:sp>
        <p:nvSpPr>
          <p:cNvPr id="9" name="TextBox 8">
            <a:extLst>
              <a:ext uri="{FF2B5EF4-FFF2-40B4-BE49-F238E27FC236}">
                <a16:creationId xmlns:a16="http://schemas.microsoft.com/office/drawing/2014/main" id="{6F7DF859-2854-4B83-B990-C0F8E03C0AB6}"/>
              </a:ext>
            </a:extLst>
          </p:cNvPr>
          <p:cNvSpPr txBox="1"/>
          <p:nvPr/>
        </p:nvSpPr>
        <p:spPr>
          <a:xfrm>
            <a:off x="8214655" y="1873206"/>
            <a:ext cx="1779145"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Supplier’s </a:t>
            </a:r>
            <a:r>
              <a:rPr lang="en-GB" sz="1400" dirty="0">
                <a:solidFill>
                  <a:schemeClr val="tx1">
                    <a:lumMod val="50000"/>
                    <a:lumOff val="50000"/>
                  </a:schemeClr>
                </a:solidFill>
                <a:latin typeface="Arial" panose="020B0604020202020204" pitchFamily="34" charset="0"/>
                <a:cs typeface="Arial" panose="020B0604020202020204" pitchFamily="34" charset="0"/>
              </a:rPr>
              <a:t>limitation of liability</a:t>
            </a:r>
          </a:p>
        </p:txBody>
      </p:sp>
      <p:sp>
        <p:nvSpPr>
          <p:cNvPr id="10" name="TextBox 9">
            <a:extLst>
              <a:ext uri="{FF2B5EF4-FFF2-40B4-BE49-F238E27FC236}">
                <a16:creationId xmlns:a16="http://schemas.microsoft.com/office/drawing/2014/main" id="{BE3698E4-B34D-40B0-9148-FEA2537FDE52}"/>
              </a:ext>
            </a:extLst>
          </p:cNvPr>
          <p:cNvSpPr txBox="1"/>
          <p:nvPr/>
        </p:nvSpPr>
        <p:spPr>
          <a:xfrm>
            <a:off x="8167554" y="1301158"/>
            <a:ext cx="1686296"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Total financial risk</a:t>
            </a:r>
          </a:p>
        </p:txBody>
      </p:sp>
      <p:sp>
        <p:nvSpPr>
          <p:cNvPr id="11" name="TextBox 10">
            <a:extLst>
              <a:ext uri="{FF2B5EF4-FFF2-40B4-BE49-F238E27FC236}">
                <a16:creationId xmlns:a16="http://schemas.microsoft.com/office/drawing/2014/main" id="{FD98F514-196F-4D24-B973-775FA168349E}"/>
              </a:ext>
            </a:extLst>
          </p:cNvPr>
          <p:cNvSpPr txBox="1"/>
          <p:nvPr/>
        </p:nvSpPr>
        <p:spPr>
          <a:xfrm>
            <a:off x="10923849" y="1732619"/>
            <a:ext cx="90217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NH’s risk</a:t>
            </a:r>
          </a:p>
        </p:txBody>
      </p:sp>
      <p:sp>
        <p:nvSpPr>
          <p:cNvPr id="12" name="TextBox 11">
            <a:extLst>
              <a:ext uri="{FF2B5EF4-FFF2-40B4-BE49-F238E27FC236}">
                <a16:creationId xmlns:a16="http://schemas.microsoft.com/office/drawing/2014/main" id="{9B8C4C27-BCB0-4F94-BA1B-CE2AA5282DE1}"/>
              </a:ext>
            </a:extLst>
          </p:cNvPr>
          <p:cNvSpPr txBox="1"/>
          <p:nvPr/>
        </p:nvSpPr>
        <p:spPr>
          <a:xfrm>
            <a:off x="10918875" y="2382246"/>
            <a:ext cx="1252602"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a:t>
            </a:r>
          </a:p>
        </p:txBody>
      </p:sp>
      <p:sp>
        <p:nvSpPr>
          <p:cNvPr id="13" name="Right Brace 12">
            <a:extLst>
              <a:ext uri="{FF2B5EF4-FFF2-40B4-BE49-F238E27FC236}">
                <a16:creationId xmlns:a16="http://schemas.microsoft.com/office/drawing/2014/main" id="{ADD7DCE3-E208-492F-A711-74D80C075046}"/>
              </a:ext>
            </a:extLst>
          </p:cNvPr>
          <p:cNvSpPr/>
          <p:nvPr/>
        </p:nvSpPr>
        <p:spPr>
          <a:xfrm>
            <a:off x="10721619" y="2337159"/>
            <a:ext cx="202230" cy="11010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Right Brace 13">
            <a:extLst>
              <a:ext uri="{FF2B5EF4-FFF2-40B4-BE49-F238E27FC236}">
                <a16:creationId xmlns:a16="http://schemas.microsoft.com/office/drawing/2014/main" id="{955C5ED1-FD27-4718-AF6C-35DCC77C6E42}"/>
              </a:ext>
            </a:extLst>
          </p:cNvPr>
          <p:cNvSpPr/>
          <p:nvPr/>
        </p:nvSpPr>
        <p:spPr>
          <a:xfrm>
            <a:off x="10733496" y="1562281"/>
            <a:ext cx="202230" cy="72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row: Up 14">
            <a:extLst>
              <a:ext uri="{FF2B5EF4-FFF2-40B4-BE49-F238E27FC236}">
                <a16:creationId xmlns:a16="http://schemas.microsoft.com/office/drawing/2014/main" id="{1E36F5BE-7ADC-4896-B97D-60203398E7DA}"/>
              </a:ext>
            </a:extLst>
          </p:cNvPr>
          <p:cNvSpPr/>
          <p:nvPr/>
        </p:nvSpPr>
        <p:spPr>
          <a:xfrm rot="10800000" flipV="1">
            <a:off x="9985348" y="3446427"/>
            <a:ext cx="277903" cy="18064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C994669A-45D0-4581-B97E-B3F1A77BC28D}"/>
              </a:ext>
            </a:extLst>
          </p:cNvPr>
          <p:cNvSpPr/>
          <p:nvPr/>
        </p:nvSpPr>
        <p:spPr>
          <a:xfrm rot="10800000" flipV="1">
            <a:off x="9968348" y="2324036"/>
            <a:ext cx="294904" cy="103835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F3C4DDD2-BB3B-42BD-908C-9F60CC0BD8F8}"/>
              </a:ext>
            </a:extLst>
          </p:cNvPr>
          <p:cNvSpPr/>
          <p:nvPr/>
        </p:nvSpPr>
        <p:spPr>
          <a:xfrm rot="10800000" flipV="1">
            <a:off x="9945355" y="1605121"/>
            <a:ext cx="294904" cy="6480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C577026B-EA77-4E04-9752-208E25C9911E}"/>
              </a:ext>
            </a:extLst>
          </p:cNvPr>
          <p:cNvSpPr txBox="1"/>
          <p:nvPr/>
        </p:nvSpPr>
        <p:spPr>
          <a:xfrm rot="16200000">
            <a:off x="6847741" y="4651490"/>
            <a:ext cx="2307509"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Financial value of risk (£)</a:t>
            </a:r>
          </a:p>
        </p:txBody>
      </p:sp>
      <p:cxnSp>
        <p:nvCxnSpPr>
          <p:cNvPr id="19" name="Straight Arrow Connector 18">
            <a:extLst>
              <a:ext uri="{FF2B5EF4-FFF2-40B4-BE49-F238E27FC236}">
                <a16:creationId xmlns:a16="http://schemas.microsoft.com/office/drawing/2014/main" id="{AC1BF2A6-8AB2-417D-BDE5-EFCE12617BB4}"/>
              </a:ext>
            </a:extLst>
          </p:cNvPr>
          <p:cNvCxnSpPr>
            <a:cxnSpLocks/>
            <a:stCxn id="18" idx="3"/>
          </p:cNvCxnSpPr>
          <p:nvPr/>
        </p:nvCxnSpPr>
        <p:spPr>
          <a:xfrm flipV="1">
            <a:off x="8001496" y="1562281"/>
            <a:ext cx="0" cy="208934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4B3113-BD23-F229-6171-9FE16D1B5DF9}"/>
              </a:ext>
            </a:extLst>
          </p:cNvPr>
          <p:cNvCxnSpPr/>
          <p:nvPr/>
        </p:nvCxnSpPr>
        <p:spPr>
          <a:xfrm>
            <a:off x="8240652" y="5343651"/>
            <a:ext cx="2375064"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4AF215-AF2D-D4E3-EF31-B61CB02B8C76}"/>
              </a:ext>
            </a:extLst>
          </p:cNvPr>
          <p:cNvSpPr txBox="1"/>
          <p:nvPr/>
        </p:nvSpPr>
        <p:spPr>
          <a:xfrm>
            <a:off x="8238702" y="4876251"/>
            <a:ext cx="1779145"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Supplier’s deductible / excess*</a:t>
            </a:r>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250EF98-AECD-2D48-5EF7-9ADF4CD53BF6}"/>
              </a:ext>
            </a:extLst>
          </p:cNvPr>
          <p:cNvSpPr txBox="1"/>
          <p:nvPr/>
        </p:nvSpPr>
        <p:spPr>
          <a:xfrm>
            <a:off x="7707086" y="6521433"/>
            <a:ext cx="408183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*Applicable to each and every occurrence / claim</a:t>
            </a:r>
          </a:p>
        </p:txBody>
      </p:sp>
      <p:sp>
        <p:nvSpPr>
          <p:cNvPr id="23" name="Right Brace 22">
            <a:extLst>
              <a:ext uri="{FF2B5EF4-FFF2-40B4-BE49-F238E27FC236}">
                <a16:creationId xmlns:a16="http://schemas.microsoft.com/office/drawing/2014/main" id="{2A0FBE1D-7952-C121-94F2-7ADE7DD33D7D}"/>
              </a:ext>
            </a:extLst>
          </p:cNvPr>
          <p:cNvSpPr/>
          <p:nvPr/>
        </p:nvSpPr>
        <p:spPr>
          <a:xfrm>
            <a:off x="10721619" y="3493061"/>
            <a:ext cx="214107" cy="1850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ight Brace 23">
            <a:extLst>
              <a:ext uri="{FF2B5EF4-FFF2-40B4-BE49-F238E27FC236}">
                <a16:creationId xmlns:a16="http://schemas.microsoft.com/office/drawing/2014/main" id="{58CAAA89-A6F9-3300-F39D-F12E5F6A8564}"/>
              </a:ext>
            </a:extLst>
          </p:cNvPr>
          <p:cNvSpPr/>
          <p:nvPr/>
        </p:nvSpPr>
        <p:spPr>
          <a:xfrm>
            <a:off x="10721619" y="5395437"/>
            <a:ext cx="214107" cy="5636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8D5D3A41-7203-757A-1E9D-2DADFDBE42CB}"/>
              </a:ext>
            </a:extLst>
          </p:cNvPr>
          <p:cNvSpPr txBox="1"/>
          <p:nvPr/>
        </p:nvSpPr>
        <p:spPr>
          <a:xfrm>
            <a:off x="10939398" y="3392364"/>
            <a:ext cx="1252602" cy="1815882"/>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 which they have passed to a third party (an insurer)</a:t>
            </a:r>
          </a:p>
        </p:txBody>
      </p:sp>
      <p:sp>
        <p:nvSpPr>
          <p:cNvPr id="26" name="TextBox 25">
            <a:extLst>
              <a:ext uri="{FF2B5EF4-FFF2-40B4-BE49-F238E27FC236}">
                <a16:creationId xmlns:a16="http://schemas.microsoft.com/office/drawing/2014/main" id="{055D4FAA-E9BA-FBC7-ECAC-DB241B2EA966}"/>
              </a:ext>
            </a:extLst>
          </p:cNvPr>
          <p:cNvSpPr txBox="1"/>
          <p:nvPr/>
        </p:nvSpPr>
        <p:spPr>
          <a:xfrm>
            <a:off x="10930533" y="5318234"/>
            <a:ext cx="1252602"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a:t>
            </a:r>
          </a:p>
        </p:txBody>
      </p:sp>
      <p:sp>
        <p:nvSpPr>
          <p:cNvPr id="28" name="Arrow: Up 27">
            <a:extLst>
              <a:ext uri="{FF2B5EF4-FFF2-40B4-BE49-F238E27FC236}">
                <a16:creationId xmlns:a16="http://schemas.microsoft.com/office/drawing/2014/main" id="{48DE222C-48B3-7288-A043-E20D9BD8F9F6}"/>
              </a:ext>
            </a:extLst>
          </p:cNvPr>
          <p:cNvSpPr/>
          <p:nvPr/>
        </p:nvSpPr>
        <p:spPr>
          <a:xfrm rot="10800000" flipV="1">
            <a:off x="9997648" y="5343648"/>
            <a:ext cx="294904" cy="60030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120040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CAF1F3-C9A6-8E59-9B36-ECF413CA86D9}"/>
              </a:ext>
            </a:extLst>
          </p:cNvPr>
          <p:cNvSpPr/>
          <p:nvPr/>
        </p:nvSpPr>
        <p:spPr>
          <a:xfrm>
            <a:off x="9968348" y="5740852"/>
            <a:ext cx="1974836" cy="1032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lstStyle/>
          <a:p>
            <a:r>
              <a:rPr lang="en-GB" dirty="0"/>
              <a:t>Limit of liability, insurance level and risk</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178756" y="5286639"/>
            <a:ext cx="7668364" cy="908426"/>
          </a:xfrm>
        </p:spPr>
        <p:txBody>
          <a:bodyPr>
            <a:noAutofit/>
          </a:bodyPr>
          <a:lstStyle/>
          <a:p>
            <a:pPr lvl="1">
              <a:buFont typeface="Wingdings" panose="05000000000000000000" pitchFamily="2" charset="2"/>
              <a:buChar char="§"/>
            </a:pPr>
            <a:r>
              <a:rPr lang="en-GB" sz="1800" dirty="0">
                <a:solidFill>
                  <a:srgbClr val="002060"/>
                </a:solidFill>
              </a:rPr>
              <a:t>Insurance scope and levels set out in the contract. This does not limit liability, it only limits the amount of liability funded through insurance.</a:t>
            </a:r>
          </a:p>
          <a:p>
            <a:pPr lvl="1">
              <a:buFont typeface="Wingdings" panose="05000000000000000000" pitchFamily="2" charset="2"/>
              <a:buChar char="§"/>
            </a:pPr>
            <a:endParaRPr lang="en-GB" sz="1800" dirty="0">
              <a:solidFill>
                <a:srgbClr val="002060"/>
              </a:solidFill>
            </a:endParaRPr>
          </a:p>
          <a:p>
            <a:pPr lvl="2">
              <a:buFont typeface="Wingdings" panose="05000000000000000000" pitchFamily="2" charset="2"/>
              <a:buChar char="§"/>
            </a:pPr>
            <a:endParaRPr lang="en-GB" sz="16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p:txBody>
      </p:sp>
      <p:sp>
        <p:nvSpPr>
          <p:cNvPr id="4" name="Rectangle 3">
            <a:extLst>
              <a:ext uri="{FF2B5EF4-FFF2-40B4-BE49-F238E27FC236}">
                <a16:creationId xmlns:a16="http://schemas.microsoft.com/office/drawing/2014/main" id="{5FB1D931-7AFA-4DDF-9DA3-A822D0DF9B9C}"/>
              </a:ext>
            </a:extLst>
          </p:cNvPr>
          <p:cNvSpPr/>
          <p:nvPr/>
        </p:nvSpPr>
        <p:spPr>
          <a:xfrm>
            <a:off x="8239677" y="1600889"/>
            <a:ext cx="2375064" cy="4358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6BC80451-B939-453B-A01F-670B5D23A5B1}"/>
              </a:ext>
            </a:extLst>
          </p:cNvPr>
          <p:cNvCxnSpPr/>
          <p:nvPr/>
        </p:nvCxnSpPr>
        <p:spPr>
          <a:xfrm>
            <a:off x="8239677" y="2337159"/>
            <a:ext cx="2375064"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B7973C-8FF5-4F85-B06B-9FF9B47D4166}"/>
              </a:ext>
            </a:extLst>
          </p:cNvPr>
          <p:cNvCxnSpPr/>
          <p:nvPr/>
        </p:nvCxnSpPr>
        <p:spPr>
          <a:xfrm>
            <a:off x="8239677" y="3446427"/>
            <a:ext cx="2375064"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79A077-37B0-4B62-AFA5-7FE04E6329BE}"/>
              </a:ext>
            </a:extLst>
          </p:cNvPr>
          <p:cNvSpPr txBox="1"/>
          <p:nvPr/>
        </p:nvSpPr>
        <p:spPr>
          <a:xfrm>
            <a:off x="8210804" y="2973434"/>
            <a:ext cx="1217380" cy="1169551"/>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insurance level</a:t>
            </a:r>
          </a:p>
        </p:txBody>
      </p:sp>
      <p:sp>
        <p:nvSpPr>
          <p:cNvPr id="9" name="TextBox 8">
            <a:extLst>
              <a:ext uri="{FF2B5EF4-FFF2-40B4-BE49-F238E27FC236}">
                <a16:creationId xmlns:a16="http://schemas.microsoft.com/office/drawing/2014/main" id="{6F7DF859-2854-4B83-B990-C0F8E03C0AB6}"/>
              </a:ext>
            </a:extLst>
          </p:cNvPr>
          <p:cNvSpPr txBox="1"/>
          <p:nvPr/>
        </p:nvSpPr>
        <p:spPr>
          <a:xfrm>
            <a:off x="8214655" y="1873206"/>
            <a:ext cx="1779145"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Supplier’s </a:t>
            </a:r>
            <a:r>
              <a:rPr lang="en-GB" sz="1400" dirty="0">
                <a:solidFill>
                  <a:schemeClr val="tx1">
                    <a:lumMod val="50000"/>
                    <a:lumOff val="50000"/>
                  </a:schemeClr>
                </a:solidFill>
                <a:latin typeface="Arial" panose="020B0604020202020204" pitchFamily="34" charset="0"/>
                <a:cs typeface="Arial" panose="020B0604020202020204" pitchFamily="34" charset="0"/>
              </a:rPr>
              <a:t>limitation of liability</a:t>
            </a:r>
          </a:p>
        </p:txBody>
      </p:sp>
      <p:sp>
        <p:nvSpPr>
          <p:cNvPr id="10" name="TextBox 9">
            <a:extLst>
              <a:ext uri="{FF2B5EF4-FFF2-40B4-BE49-F238E27FC236}">
                <a16:creationId xmlns:a16="http://schemas.microsoft.com/office/drawing/2014/main" id="{BE3698E4-B34D-40B0-9148-FEA2537FDE52}"/>
              </a:ext>
            </a:extLst>
          </p:cNvPr>
          <p:cNvSpPr txBox="1"/>
          <p:nvPr/>
        </p:nvSpPr>
        <p:spPr>
          <a:xfrm>
            <a:off x="8167554" y="1301158"/>
            <a:ext cx="1686296"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Total financial risk</a:t>
            </a:r>
          </a:p>
        </p:txBody>
      </p:sp>
      <p:sp>
        <p:nvSpPr>
          <p:cNvPr id="11" name="TextBox 10">
            <a:extLst>
              <a:ext uri="{FF2B5EF4-FFF2-40B4-BE49-F238E27FC236}">
                <a16:creationId xmlns:a16="http://schemas.microsoft.com/office/drawing/2014/main" id="{FD98F514-196F-4D24-B973-775FA168349E}"/>
              </a:ext>
            </a:extLst>
          </p:cNvPr>
          <p:cNvSpPr txBox="1"/>
          <p:nvPr/>
        </p:nvSpPr>
        <p:spPr>
          <a:xfrm>
            <a:off x="10923849" y="1732619"/>
            <a:ext cx="90217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NH’s risk</a:t>
            </a:r>
          </a:p>
        </p:txBody>
      </p:sp>
      <p:sp>
        <p:nvSpPr>
          <p:cNvPr id="12" name="TextBox 11">
            <a:extLst>
              <a:ext uri="{FF2B5EF4-FFF2-40B4-BE49-F238E27FC236}">
                <a16:creationId xmlns:a16="http://schemas.microsoft.com/office/drawing/2014/main" id="{9B8C4C27-BCB0-4F94-BA1B-CE2AA5282DE1}"/>
              </a:ext>
            </a:extLst>
          </p:cNvPr>
          <p:cNvSpPr txBox="1"/>
          <p:nvPr/>
        </p:nvSpPr>
        <p:spPr>
          <a:xfrm>
            <a:off x="10918875" y="2382246"/>
            <a:ext cx="1252602"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a:t>
            </a:r>
          </a:p>
        </p:txBody>
      </p:sp>
      <p:sp>
        <p:nvSpPr>
          <p:cNvPr id="13" name="Right Brace 12">
            <a:extLst>
              <a:ext uri="{FF2B5EF4-FFF2-40B4-BE49-F238E27FC236}">
                <a16:creationId xmlns:a16="http://schemas.microsoft.com/office/drawing/2014/main" id="{ADD7DCE3-E208-492F-A711-74D80C075046}"/>
              </a:ext>
            </a:extLst>
          </p:cNvPr>
          <p:cNvSpPr/>
          <p:nvPr/>
        </p:nvSpPr>
        <p:spPr>
          <a:xfrm>
            <a:off x="10721619" y="2337159"/>
            <a:ext cx="202230" cy="11010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Right Brace 13">
            <a:extLst>
              <a:ext uri="{FF2B5EF4-FFF2-40B4-BE49-F238E27FC236}">
                <a16:creationId xmlns:a16="http://schemas.microsoft.com/office/drawing/2014/main" id="{955C5ED1-FD27-4718-AF6C-35DCC77C6E42}"/>
              </a:ext>
            </a:extLst>
          </p:cNvPr>
          <p:cNvSpPr/>
          <p:nvPr/>
        </p:nvSpPr>
        <p:spPr>
          <a:xfrm>
            <a:off x="10733496" y="1562281"/>
            <a:ext cx="202230" cy="72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row: Up 14">
            <a:extLst>
              <a:ext uri="{FF2B5EF4-FFF2-40B4-BE49-F238E27FC236}">
                <a16:creationId xmlns:a16="http://schemas.microsoft.com/office/drawing/2014/main" id="{1E36F5BE-7ADC-4896-B97D-60203398E7DA}"/>
              </a:ext>
            </a:extLst>
          </p:cNvPr>
          <p:cNvSpPr/>
          <p:nvPr/>
        </p:nvSpPr>
        <p:spPr>
          <a:xfrm rot="10800000" flipV="1">
            <a:off x="9985348" y="3446427"/>
            <a:ext cx="277903" cy="18064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C994669A-45D0-4581-B97E-B3F1A77BC28D}"/>
              </a:ext>
            </a:extLst>
          </p:cNvPr>
          <p:cNvSpPr/>
          <p:nvPr/>
        </p:nvSpPr>
        <p:spPr>
          <a:xfrm rot="10800000" flipV="1">
            <a:off x="9968348" y="2324036"/>
            <a:ext cx="294904" cy="103835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F3C4DDD2-BB3B-42BD-908C-9F60CC0BD8F8}"/>
              </a:ext>
            </a:extLst>
          </p:cNvPr>
          <p:cNvSpPr/>
          <p:nvPr/>
        </p:nvSpPr>
        <p:spPr>
          <a:xfrm rot="10800000" flipV="1">
            <a:off x="9945355" y="1605121"/>
            <a:ext cx="294904" cy="6480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C577026B-EA77-4E04-9752-208E25C9911E}"/>
              </a:ext>
            </a:extLst>
          </p:cNvPr>
          <p:cNvSpPr txBox="1"/>
          <p:nvPr/>
        </p:nvSpPr>
        <p:spPr>
          <a:xfrm rot="16200000">
            <a:off x="6847741" y="4651490"/>
            <a:ext cx="2307509"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Financial value of risk (£)</a:t>
            </a:r>
          </a:p>
        </p:txBody>
      </p:sp>
      <p:cxnSp>
        <p:nvCxnSpPr>
          <p:cNvPr id="19" name="Straight Arrow Connector 18">
            <a:extLst>
              <a:ext uri="{FF2B5EF4-FFF2-40B4-BE49-F238E27FC236}">
                <a16:creationId xmlns:a16="http://schemas.microsoft.com/office/drawing/2014/main" id="{AC1BF2A6-8AB2-417D-BDE5-EFCE12617BB4}"/>
              </a:ext>
            </a:extLst>
          </p:cNvPr>
          <p:cNvCxnSpPr>
            <a:cxnSpLocks/>
            <a:stCxn id="18" idx="3"/>
          </p:cNvCxnSpPr>
          <p:nvPr/>
        </p:nvCxnSpPr>
        <p:spPr>
          <a:xfrm flipV="1">
            <a:off x="8001496" y="1562281"/>
            <a:ext cx="0" cy="208934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4B3113-BD23-F229-6171-9FE16D1B5DF9}"/>
              </a:ext>
            </a:extLst>
          </p:cNvPr>
          <p:cNvCxnSpPr/>
          <p:nvPr/>
        </p:nvCxnSpPr>
        <p:spPr>
          <a:xfrm>
            <a:off x="8240652" y="5343651"/>
            <a:ext cx="2375064"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4AF215-AF2D-D4E3-EF31-B61CB02B8C76}"/>
              </a:ext>
            </a:extLst>
          </p:cNvPr>
          <p:cNvSpPr txBox="1"/>
          <p:nvPr/>
        </p:nvSpPr>
        <p:spPr>
          <a:xfrm>
            <a:off x="8238702" y="4876251"/>
            <a:ext cx="1779145"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Supplier’s deductible / excess*</a:t>
            </a:r>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250EF98-AECD-2D48-5EF7-9ADF4CD53BF6}"/>
              </a:ext>
            </a:extLst>
          </p:cNvPr>
          <p:cNvSpPr txBox="1"/>
          <p:nvPr/>
        </p:nvSpPr>
        <p:spPr>
          <a:xfrm>
            <a:off x="7707086" y="6521433"/>
            <a:ext cx="408183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*Applicable to each and every occurrence / claim</a:t>
            </a:r>
          </a:p>
        </p:txBody>
      </p:sp>
      <p:sp>
        <p:nvSpPr>
          <p:cNvPr id="23" name="Right Brace 22">
            <a:extLst>
              <a:ext uri="{FF2B5EF4-FFF2-40B4-BE49-F238E27FC236}">
                <a16:creationId xmlns:a16="http://schemas.microsoft.com/office/drawing/2014/main" id="{2A0FBE1D-7952-C121-94F2-7ADE7DD33D7D}"/>
              </a:ext>
            </a:extLst>
          </p:cNvPr>
          <p:cNvSpPr/>
          <p:nvPr/>
        </p:nvSpPr>
        <p:spPr>
          <a:xfrm>
            <a:off x="10721619" y="3493061"/>
            <a:ext cx="214107" cy="1850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ight Brace 23">
            <a:extLst>
              <a:ext uri="{FF2B5EF4-FFF2-40B4-BE49-F238E27FC236}">
                <a16:creationId xmlns:a16="http://schemas.microsoft.com/office/drawing/2014/main" id="{58CAAA89-A6F9-3300-F39D-F12E5F6A8564}"/>
              </a:ext>
            </a:extLst>
          </p:cNvPr>
          <p:cNvSpPr/>
          <p:nvPr/>
        </p:nvSpPr>
        <p:spPr>
          <a:xfrm>
            <a:off x="10721619" y="5395437"/>
            <a:ext cx="214107" cy="5636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8D5D3A41-7203-757A-1E9D-2DADFDBE42CB}"/>
              </a:ext>
            </a:extLst>
          </p:cNvPr>
          <p:cNvSpPr txBox="1"/>
          <p:nvPr/>
        </p:nvSpPr>
        <p:spPr>
          <a:xfrm>
            <a:off x="10939398" y="3392364"/>
            <a:ext cx="1252602" cy="1815882"/>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 which they have passed to a third party (an insurer)</a:t>
            </a:r>
          </a:p>
        </p:txBody>
      </p:sp>
      <p:sp>
        <p:nvSpPr>
          <p:cNvPr id="26" name="TextBox 25">
            <a:extLst>
              <a:ext uri="{FF2B5EF4-FFF2-40B4-BE49-F238E27FC236}">
                <a16:creationId xmlns:a16="http://schemas.microsoft.com/office/drawing/2014/main" id="{055D4FAA-E9BA-FBC7-ECAC-DB241B2EA966}"/>
              </a:ext>
            </a:extLst>
          </p:cNvPr>
          <p:cNvSpPr txBox="1"/>
          <p:nvPr/>
        </p:nvSpPr>
        <p:spPr>
          <a:xfrm>
            <a:off x="10930533" y="5318234"/>
            <a:ext cx="1252602"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a:t>
            </a:r>
          </a:p>
        </p:txBody>
      </p:sp>
      <p:sp>
        <p:nvSpPr>
          <p:cNvPr id="28" name="Arrow: Up 27">
            <a:extLst>
              <a:ext uri="{FF2B5EF4-FFF2-40B4-BE49-F238E27FC236}">
                <a16:creationId xmlns:a16="http://schemas.microsoft.com/office/drawing/2014/main" id="{48DE222C-48B3-7288-A043-E20D9BD8F9F6}"/>
              </a:ext>
            </a:extLst>
          </p:cNvPr>
          <p:cNvSpPr/>
          <p:nvPr/>
        </p:nvSpPr>
        <p:spPr>
          <a:xfrm rot="10800000" flipV="1">
            <a:off x="9997648" y="5343648"/>
            <a:ext cx="294904" cy="60030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F8E1CD69-8B67-9BC3-9C54-1BCCF010B3F1}"/>
              </a:ext>
            </a:extLst>
          </p:cNvPr>
          <p:cNvSpPr txBox="1">
            <a:spLocks/>
          </p:cNvSpPr>
          <p:nvPr/>
        </p:nvSpPr>
        <p:spPr>
          <a:xfrm>
            <a:off x="151511" y="4243536"/>
            <a:ext cx="7668364" cy="908426"/>
          </a:xfrm>
          <a:prstGeom prst="rect">
            <a:avLst/>
          </a:prstGeom>
        </p:spPr>
        <p:txBody>
          <a:bodyPr vert="horz" lIns="91440" tIns="45720" rIns="91440" bIns="45720" rtlCol="0">
            <a:no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r>
              <a:rPr lang="en-GB" sz="1800" dirty="0">
                <a:solidFill>
                  <a:srgbClr val="002060"/>
                </a:solidFill>
              </a:rPr>
              <a:t>The limit of liability is set in the contract. It could be higher or lower than the insurance level, depending on the client requirements and appetite for risk.</a:t>
            </a:r>
          </a:p>
          <a:p>
            <a:pPr lvl="1">
              <a:buFont typeface="Wingdings" panose="05000000000000000000" pitchFamily="2" charset="2"/>
              <a:buChar char="§"/>
            </a:pPr>
            <a:endParaRPr lang="en-GB" sz="1800" dirty="0">
              <a:solidFill>
                <a:srgbClr val="002060"/>
              </a:solidFill>
            </a:endParaRPr>
          </a:p>
          <a:p>
            <a:pPr lvl="2">
              <a:buFont typeface="Wingdings" panose="05000000000000000000" pitchFamily="2" charset="2"/>
              <a:buChar char="§"/>
            </a:pPr>
            <a:endParaRPr lang="en-GB" sz="16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p:txBody>
      </p:sp>
      <p:sp>
        <p:nvSpPr>
          <p:cNvPr id="29" name="Content Placeholder 2">
            <a:extLst>
              <a:ext uri="{FF2B5EF4-FFF2-40B4-BE49-F238E27FC236}">
                <a16:creationId xmlns:a16="http://schemas.microsoft.com/office/drawing/2014/main" id="{21C7D0BE-77E6-0858-C650-27173E282C9D}"/>
              </a:ext>
            </a:extLst>
          </p:cNvPr>
          <p:cNvSpPr txBox="1">
            <a:spLocks/>
          </p:cNvSpPr>
          <p:nvPr/>
        </p:nvSpPr>
        <p:spPr>
          <a:xfrm>
            <a:off x="151511" y="1479894"/>
            <a:ext cx="7668364" cy="908426"/>
          </a:xfrm>
          <a:prstGeom prst="rect">
            <a:avLst/>
          </a:prstGeom>
        </p:spPr>
        <p:txBody>
          <a:bodyPr vert="horz" lIns="91440" tIns="45720" rIns="91440" bIns="45720" rtlCol="0">
            <a:no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r>
              <a:rPr lang="en-GB" sz="1800" dirty="0">
                <a:solidFill>
                  <a:srgbClr val="002060"/>
                </a:solidFill>
              </a:rPr>
              <a:t>The total financial risk on the graph is the value required to respond to the risk should it occur</a:t>
            </a:r>
          </a:p>
          <a:p>
            <a:pPr lvl="1">
              <a:buFont typeface="Wingdings" panose="05000000000000000000" pitchFamily="2" charset="2"/>
              <a:buChar char="§"/>
            </a:pPr>
            <a:endParaRPr lang="en-GB" sz="1800" dirty="0">
              <a:solidFill>
                <a:srgbClr val="002060"/>
              </a:solidFill>
            </a:endParaRPr>
          </a:p>
          <a:p>
            <a:pPr lvl="2">
              <a:buFont typeface="Wingdings" panose="05000000000000000000" pitchFamily="2" charset="2"/>
              <a:buChar char="§"/>
            </a:pPr>
            <a:endParaRPr lang="en-GB" sz="16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p:txBody>
      </p:sp>
      <p:sp>
        <p:nvSpPr>
          <p:cNvPr id="30" name="Content Placeholder 2">
            <a:extLst>
              <a:ext uri="{FF2B5EF4-FFF2-40B4-BE49-F238E27FC236}">
                <a16:creationId xmlns:a16="http://schemas.microsoft.com/office/drawing/2014/main" id="{9F601702-C96B-2164-CA64-FA8D4688C5E5}"/>
              </a:ext>
            </a:extLst>
          </p:cNvPr>
          <p:cNvSpPr txBox="1">
            <a:spLocks/>
          </p:cNvSpPr>
          <p:nvPr/>
        </p:nvSpPr>
        <p:spPr>
          <a:xfrm>
            <a:off x="156597" y="3338359"/>
            <a:ext cx="7668364" cy="908426"/>
          </a:xfrm>
          <a:prstGeom prst="rect">
            <a:avLst/>
          </a:prstGeom>
        </p:spPr>
        <p:txBody>
          <a:bodyPr vert="horz" lIns="91440" tIns="45720" rIns="91440" bIns="45720" rtlCol="0">
            <a:no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r>
              <a:rPr lang="en-GB" sz="1800" dirty="0">
                <a:solidFill>
                  <a:srgbClr val="002060"/>
                </a:solidFill>
              </a:rPr>
              <a:t>Liability beyond the insurance value, and up to the limit of liability, is borne by the </a:t>
            </a:r>
            <a:r>
              <a:rPr lang="en-GB" sz="1800" i="1" dirty="0">
                <a:solidFill>
                  <a:srgbClr val="002060"/>
                </a:solidFill>
              </a:rPr>
              <a:t>Contractor.</a:t>
            </a: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a:p>
            <a:pPr lvl="2">
              <a:buFont typeface="Wingdings" panose="05000000000000000000" pitchFamily="2" charset="2"/>
              <a:buChar char="§"/>
            </a:pPr>
            <a:endParaRPr lang="en-GB" sz="16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p:txBody>
      </p:sp>
      <p:sp>
        <p:nvSpPr>
          <p:cNvPr id="31" name="Content Placeholder 2">
            <a:extLst>
              <a:ext uri="{FF2B5EF4-FFF2-40B4-BE49-F238E27FC236}">
                <a16:creationId xmlns:a16="http://schemas.microsoft.com/office/drawing/2014/main" id="{5FB35EE2-1EAD-92F9-5E25-51C8BF897681}"/>
              </a:ext>
            </a:extLst>
          </p:cNvPr>
          <p:cNvSpPr txBox="1">
            <a:spLocks/>
          </p:cNvSpPr>
          <p:nvPr/>
        </p:nvSpPr>
        <p:spPr>
          <a:xfrm>
            <a:off x="143736" y="2324035"/>
            <a:ext cx="7668364" cy="908426"/>
          </a:xfrm>
          <a:prstGeom prst="rect">
            <a:avLst/>
          </a:prstGeom>
        </p:spPr>
        <p:txBody>
          <a:bodyPr vert="horz" lIns="91440" tIns="45720" rIns="91440" bIns="45720" rtlCol="0">
            <a:no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r>
              <a:rPr lang="en-GB" sz="1800" dirty="0">
                <a:solidFill>
                  <a:srgbClr val="002060"/>
                </a:solidFill>
              </a:rPr>
              <a:t>If the total financial risk value is higher than the limit of liability, the </a:t>
            </a:r>
            <a:r>
              <a:rPr lang="en-GB" sz="1800" i="1" dirty="0">
                <a:solidFill>
                  <a:srgbClr val="002060"/>
                </a:solidFill>
              </a:rPr>
              <a:t>Client</a:t>
            </a:r>
            <a:r>
              <a:rPr lang="en-GB" sz="1800" dirty="0">
                <a:solidFill>
                  <a:srgbClr val="002060"/>
                </a:solidFill>
              </a:rPr>
              <a:t> covers the difference.</a:t>
            </a:r>
          </a:p>
          <a:p>
            <a:pPr lvl="1">
              <a:buFont typeface="Wingdings" panose="05000000000000000000" pitchFamily="2" charset="2"/>
              <a:buChar char="§"/>
            </a:pPr>
            <a:endParaRPr lang="en-GB" sz="1800" dirty="0">
              <a:solidFill>
                <a:srgbClr val="002060"/>
              </a:solidFill>
            </a:endParaRPr>
          </a:p>
          <a:p>
            <a:pPr lvl="2">
              <a:buFont typeface="Wingdings" panose="05000000000000000000" pitchFamily="2" charset="2"/>
              <a:buChar char="§"/>
            </a:pPr>
            <a:endParaRPr lang="en-GB" sz="16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p:txBody>
      </p:sp>
    </p:spTree>
    <p:extLst>
      <p:ext uri="{BB962C8B-B14F-4D97-AF65-F5344CB8AC3E}">
        <p14:creationId xmlns:p14="http://schemas.microsoft.com/office/powerpoint/2010/main" val="1879043495"/>
      </p:ext>
    </p:extLst>
  </p:cSld>
  <p:clrMapOvr>
    <a:masterClrMapping/>
  </p:clrMapOvr>
  <p:transition spd="slow" advTm="40233">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CAF1F3-C9A6-8E59-9B36-ECF413CA86D9}"/>
              </a:ext>
            </a:extLst>
          </p:cNvPr>
          <p:cNvSpPr/>
          <p:nvPr/>
        </p:nvSpPr>
        <p:spPr>
          <a:xfrm>
            <a:off x="9968348" y="5740852"/>
            <a:ext cx="1974836" cy="1032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lstStyle/>
          <a:p>
            <a:r>
              <a:rPr lang="en-GB" dirty="0"/>
              <a:t>Example of limitation of liability and insurance level</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393799" y="1626043"/>
            <a:ext cx="6237968" cy="4339574"/>
          </a:xfrm>
        </p:spPr>
        <p:txBody>
          <a:bodyPr>
            <a:noAutofit/>
          </a:bodyPr>
          <a:lstStyle/>
          <a:p>
            <a:pPr lvl="1">
              <a:buFont typeface="Wingdings" panose="05000000000000000000" pitchFamily="2" charset="2"/>
              <a:buChar char="§"/>
            </a:pPr>
            <a:r>
              <a:rPr lang="en-GB" sz="1800" dirty="0">
                <a:solidFill>
                  <a:srgbClr val="002060"/>
                </a:solidFill>
              </a:rPr>
              <a:t>Contractor damages National Highways property. Total cost of the loss is £75,000,000</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Contractor’s limitation of liability is £50,000,000</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Contractor’s Public Liability insurance level is £25,000,000 for any one occurrence, the number of occurrences being unlimited in any period of insurance.</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Contractor’s deductible is £1,000,000 for any one occurrence</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endParaRPr>
          </a:p>
        </p:txBody>
      </p:sp>
      <p:sp>
        <p:nvSpPr>
          <p:cNvPr id="4" name="Rectangle 3">
            <a:extLst>
              <a:ext uri="{FF2B5EF4-FFF2-40B4-BE49-F238E27FC236}">
                <a16:creationId xmlns:a16="http://schemas.microsoft.com/office/drawing/2014/main" id="{5FB1D931-7AFA-4DDF-9DA3-A822D0DF9B9C}"/>
              </a:ext>
            </a:extLst>
          </p:cNvPr>
          <p:cNvSpPr/>
          <p:nvPr/>
        </p:nvSpPr>
        <p:spPr>
          <a:xfrm>
            <a:off x="8239677" y="1600889"/>
            <a:ext cx="2375064" cy="4358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6BC80451-B939-453B-A01F-670B5D23A5B1}"/>
              </a:ext>
            </a:extLst>
          </p:cNvPr>
          <p:cNvCxnSpPr>
            <a:cxnSpLocks/>
          </p:cNvCxnSpPr>
          <p:nvPr/>
        </p:nvCxnSpPr>
        <p:spPr>
          <a:xfrm>
            <a:off x="6896559" y="2337159"/>
            <a:ext cx="3718182"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B7973C-8FF5-4F85-B06B-9FF9B47D4166}"/>
              </a:ext>
            </a:extLst>
          </p:cNvPr>
          <p:cNvCxnSpPr>
            <a:cxnSpLocks/>
          </p:cNvCxnSpPr>
          <p:nvPr/>
        </p:nvCxnSpPr>
        <p:spPr>
          <a:xfrm>
            <a:off x="7007334" y="3446427"/>
            <a:ext cx="3607407"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79A077-37B0-4B62-AFA5-7FE04E6329BE}"/>
              </a:ext>
            </a:extLst>
          </p:cNvPr>
          <p:cNvSpPr txBox="1"/>
          <p:nvPr/>
        </p:nvSpPr>
        <p:spPr>
          <a:xfrm>
            <a:off x="8210804" y="2973434"/>
            <a:ext cx="1217380" cy="1169551"/>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insurance level</a:t>
            </a:r>
          </a:p>
        </p:txBody>
      </p:sp>
      <p:sp>
        <p:nvSpPr>
          <p:cNvPr id="9" name="TextBox 8">
            <a:extLst>
              <a:ext uri="{FF2B5EF4-FFF2-40B4-BE49-F238E27FC236}">
                <a16:creationId xmlns:a16="http://schemas.microsoft.com/office/drawing/2014/main" id="{6F7DF859-2854-4B83-B990-C0F8E03C0AB6}"/>
              </a:ext>
            </a:extLst>
          </p:cNvPr>
          <p:cNvSpPr txBox="1"/>
          <p:nvPr/>
        </p:nvSpPr>
        <p:spPr>
          <a:xfrm>
            <a:off x="8214655" y="1873206"/>
            <a:ext cx="1779145"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Supplier’s </a:t>
            </a:r>
            <a:r>
              <a:rPr lang="en-GB" sz="1400" dirty="0">
                <a:solidFill>
                  <a:schemeClr val="tx1">
                    <a:lumMod val="50000"/>
                    <a:lumOff val="50000"/>
                  </a:schemeClr>
                </a:solidFill>
                <a:latin typeface="Arial" panose="020B0604020202020204" pitchFamily="34" charset="0"/>
                <a:cs typeface="Arial" panose="020B0604020202020204" pitchFamily="34" charset="0"/>
              </a:rPr>
              <a:t>limitation of liability</a:t>
            </a:r>
          </a:p>
        </p:txBody>
      </p:sp>
      <p:sp>
        <p:nvSpPr>
          <p:cNvPr id="10" name="TextBox 9">
            <a:extLst>
              <a:ext uri="{FF2B5EF4-FFF2-40B4-BE49-F238E27FC236}">
                <a16:creationId xmlns:a16="http://schemas.microsoft.com/office/drawing/2014/main" id="{BE3698E4-B34D-40B0-9148-FEA2537FDE52}"/>
              </a:ext>
            </a:extLst>
          </p:cNvPr>
          <p:cNvSpPr txBox="1"/>
          <p:nvPr/>
        </p:nvSpPr>
        <p:spPr>
          <a:xfrm>
            <a:off x="8167554" y="1301158"/>
            <a:ext cx="1686296"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Total financial risk</a:t>
            </a:r>
          </a:p>
        </p:txBody>
      </p:sp>
      <p:sp>
        <p:nvSpPr>
          <p:cNvPr id="11" name="TextBox 10">
            <a:extLst>
              <a:ext uri="{FF2B5EF4-FFF2-40B4-BE49-F238E27FC236}">
                <a16:creationId xmlns:a16="http://schemas.microsoft.com/office/drawing/2014/main" id="{FD98F514-196F-4D24-B973-775FA168349E}"/>
              </a:ext>
            </a:extLst>
          </p:cNvPr>
          <p:cNvSpPr txBox="1"/>
          <p:nvPr/>
        </p:nvSpPr>
        <p:spPr>
          <a:xfrm>
            <a:off x="10923849" y="1732619"/>
            <a:ext cx="90217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NH’s risk</a:t>
            </a:r>
          </a:p>
        </p:txBody>
      </p:sp>
      <p:sp>
        <p:nvSpPr>
          <p:cNvPr id="12" name="TextBox 11">
            <a:extLst>
              <a:ext uri="{FF2B5EF4-FFF2-40B4-BE49-F238E27FC236}">
                <a16:creationId xmlns:a16="http://schemas.microsoft.com/office/drawing/2014/main" id="{9B8C4C27-BCB0-4F94-BA1B-CE2AA5282DE1}"/>
              </a:ext>
            </a:extLst>
          </p:cNvPr>
          <p:cNvSpPr txBox="1"/>
          <p:nvPr/>
        </p:nvSpPr>
        <p:spPr>
          <a:xfrm>
            <a:off x="10918875" y="2382246"/>
            <a:ext cx="1252602"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a:t>
            </a:r>
          </a:p>
        </p:txBody>
      </p:sp>
      <p:sp>
        <p:nvSpPr>
          <p:cNvPr id="13" name="Right Brace 12">
            <a:extLst>
              <a:ext uri="{FF2B5EF4-FFF2-40B4-BE49-F238E27FC236}">
                <a16:creationId xmlns:a16="http://schemas.microsoft.com/office/drawing/2014/main" id="{ADD7DCE3-E208-492F-A711-74D80C075046}"/>
              </a:ext>
            </a:extLst>
          </p:cNvPr>
          <p:cNvSpPr/>
          <p:nvPr/>
        </p:nvSpPr>
        <p:spPr>
          <a:xfrm>
            <a:off x="10721619" y="2337159"/>
            <a:ext cx="202230" cy="11010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Right Brace 13">
            <a:extLst>
              <a:ext uri="{FF2B5EF4-FFF2-40B4-BE49-F238E27FC236}">
                <a16:creationId xmlns:a16="http://schemas.microsoft.com/office/drawing/2014/main" id="{955C5ED1-FD27-4718-AF6C-35DCC77C6E42}"/>
              </a:ext>
            </a:extLst>
          </p:cNvPr>
          <p:cNvSpPr/>
          <p:nvPr/>
        </p:nvSpPr>
        <p:spPr>
          <a:xfrm>
            <a:off x="10733496" y="1562281"/>
            <a:ext cx="202230" cy="72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row: Up 14">
            <a:extLst>
              <a:ext uri="{FF2B5EF4-FFF2-40B4-BE49-F238E27FC236}">
                <a16:creationId xmlns:a16="http://schemas.microsoft.com/office/drawing/2014/main" id="{1E36F5BE-7ADC-4896-B97D-60203398E7DA}"/>
              </a:ext>
            </a:extLst>
          </p:cNvPr>
          <p:cNvSpPr/>
          <p:nvPr/>
        </p:nvSpPr>
        <p:spPr>
          <a:xfrm rot="10800000" flipV="1">
            <a:off x="9985348" y="3446427"/>
            <a:ext cx="277903" cy="18064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C994669A-45D0-4581-B97E-B3F1A77BC28D}"/>
              </a:ext>
            </a:extLst>
          </p:cNvPr>
          <p:cNvSpPr/>
          <p:nvPr/>
        </p:nvSpPr>
        <p:spPr>
          <a:xfrm rot="10800000" flipV="1">
            <a:off x="9968348" y="2324036"/>
            <a:ext cx="294904" cy="103835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F3C4DDD2-BB3B-42BD-908C-9F60CC0BD8F8}"/>
              </a:ext>
            </a:extLst>
          </p:cNvPr>
          <p:cNvSpPr/>
          <p:nvPr/>
        </p:nvSpPr>
        <p:spPr>
          <a:xfrm rot="10800000" flipV="1">
            <a:off x="9945355" y="1605121"/>
            <a:ext cx="294904" cy="6480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FB4B3113-BD23-F229-6171-9FE16D1B5DF9}"/>
              </a:ext>
            </a:extLst>
          </p:cNvPr>
          <p:cNvCxnSpPr>
            <a:cxnSpLocks/>
          </p:cNvCxnSpPr>
          <p:nvPr/>
        </p:nvCxnSpPr>
        <p:spPr>
          <a:xfrm>
            <a:off x="7170676" y="5324981"/>
            <a:ext cx="3445040" cy="1867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4AF215-AF2D-D4E3-EF31-B61CB02B8C76}"/>
              </a:ext>
            </a:extLst>
          </p:cNvPr>
          <p:cNvSpPr txBox="1"/>
          <p:nvPr/>
        </p:nvSpPr>
        <p:spPr>
          <a:xfrm>
            <a:off x="8238702" y="4876251"/>
            <a:ext cx="1779145"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Supplier’s deductible / excess*</a:t>
            </a:r>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250EF98-AECD-2D48-5EF7-9ADF4CD53BF6}"/>
              </a:ext>
            </a:extLst>
          </p:cNvPr>
          <p:cNvSpPr txBox="1"/>
          <p:nvPr/>
        </p:nvSpPr>
        <p:spPr>
          <a:xfrm>
            <a:off x="7707086" y="6521433"/>
            <a:ext cx="408183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*Applicable to each and every occurrence / claim</a:t>
            </a:r>
          </a:p>
        </p:txBody>
      </p:sp>
      <p:sp>
        <p:nvSpPr>
          <p:cNvPr id="23" name="Right Brace 22">
            <a:extLst>
              <a:ext uri="{FF2B5EF4-FFF2-40B4-BE49-F238E27FC236}">
                <a16:creationId xmlns:a16="http://schemas.microsoft.com/office/drawing/2014/main" id="{2A0FBE1D-7952-C121-94F2-7ADE7DD33D7D}"/>
              </a:ext>
            </a:extLst>
          </p:cNvPr>
          <p:cNvSpPr/>
          <p:nvPr/>
        </p:nvSpPr>
        <p:spPr>
          <a:xfrm>
            <a:off x="10721619" y="3493061"/>
            <a:ext cx="214107" cy="1850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ight Brace 23">
            <a:extLst>
              <a:ext uri="{FF2B5EF4-FFF2-40B4-BE49-F238E27FC236}">
                <a16:creationId xmlns:a16="http://schemas.microsoft.com/office/drawing/2014/main" id="{58CAAA89-A6F9-3300-F39D-F12E5F6A8564}"/>
              </a:ext>
            </a:extLst>
          </p:cNvPr>
          <p:cNvSpPr/>
          <p:nvPr/>
        </p:nvSpPr>
        <p:spPr>
          <a:xfrm>
            <a:off x="10721619" y="5395437"/>
            <a:ext cx="214107" cy="5636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8D5D3A41-7203-757A-1E9D-2DADFDBE42CB}"/>
              </a:ext>
            </a:extLst>
          </p:cNvPr>
          <p:cNvSpPr txBox="1"/>
          <p:nvPr/>
        </p:nvSpPr>
        <p:spPr>
          <a:xfrm>
            <a:off x="10939398" y="3392364"/>
            <a:ext cx="1252602" cy="1815882"/>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 which they have passed to a third party (an insurer)</a:t>
            </a:r>
          </a:p>
        </p:txBody>
      </p:sp>
      <p:sp>
        <p:nvSpPr>
          <p:cNvPr id="26" name="TextBox 25">
            <a:extLst>
              <a:ext uri="{FF2B5EF4-FFF2-40B4-BE49-F238E27FC236}">
                <a16:creationId xmlns:a16="http://schemas.microsoft.com/office/drawing/2014/main" id="{055D4FAA-E9BA-FBC7-ECAC-DB241B2EA966}"/>
              </a:ext>
            </a:extLst>
          </p:cNvPr>
          <p:cNvSpPr txBox="1"/>
          <p:nvPr/>
        </p:nvSpPr>
        <p:spPr>
          <a:xfrm>
            <a:off x="10930533" y="5318234"/>
            <a:ext cx="1252602" cy="954107"/>
          </a:xfrm>
          <a:prstGeom prst="rect">
            <a:avLst/>
          </a:prstGeom>
          <a:noFill/>
        </p:spPr>
        <p:txBody>
          <a:bodyPr wrap="square" rtlCol="0">
            <a:spAutoFit/>
          </a:bodyPr>
          <a:lstStyle/>
          <a:p>
            <a:r>
              <a:rPr lang="en-GB" sz="1400" i="1" dirty="0">
                <a:solidFill>
                  <a:schemeClr val="tx1">
                    <a:lumMod val="50000"/>
                    <a:lumOff val="50000"/>
                  </a:schemeClr>
                </a:solidFill>
                <a:latin typeface="Arial" panose="020B0604020202020204" pitchFamily="34" charset="0"/>
                <a:cs typeface="Arial" panose="020B0604020202020204" pitchFamily="34" charset="0"/>
              </a:rPr>
              <a:t>Contractor / Consultant / Supplier’s </a:t>
            </a:r>
            <a:r>
              <a:rPr lang="en-GB" sz="1400" dirty="0">
                <a:solidFill>
                  <a:schemeClr val="tx1">
                    <a:lumMod val="50000"/>
                    <a:lumOff val="50000"/>
                  </a:schemeClr>
                </a:solidFill>
                <a:latin typeface="Arial" panose="020B0604020202020204" pitchFamily="34" charset="0"/>
                <a:cs typeface="Arial" panose="020B0604020202020204" pitchFamily="34" charset="0"/>
              </a:rPr>
              <a:t>risk</a:t>
            </a:r>
          </a:p>
        </p:txBody>
      </p:sp>
      <p:sp>
        <p:nvSpPr>
          <p:cNvPr id="28" name="Arrow: Up 27">
            <a:extLst>
              <a:ext uri="{FF2B5EF4-FFF2-40B4-BE49-F238E27FC236}">
                <a16:creationId xmlns:a16="http://schemas.microsoft.com/office/drawing/2014/main" id="{48DE222C-48B3-7288-A043-E20D9BD8F9F6}"/>
              </a:ext>
            </a:extLst>
          </p:cNvPr>
          <p:cNvSpPr/>
          <p:nvPr/>
        </p:nvSpPr>
        <p:spPr>
          <a:xfrm rot="10800000" flipV="1">
            <a:off x="9997648" y="5343648"/>
            <a:ext cx="294904" cy="60030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182DEA3-821D-6771-6134-37BAA8D73582}"/>
              </a:ext>
            </a:extLst>
          </p:cNvPr>
          <p:cNvSpPr txBox="1"/>
          <p:nvPr/>
        </p:nvSpPr>
        <p:spPr>
          <a:xfrm>
            <a:off x="7007334" y="1613512"/>
            <a:ext cx="123766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£75,000,000</a:t>
            </a:r>
          </a:p>
        </p:txBody>
      </p:sp>
      <p:sp>
        <p:nvSpPr>
          <p:cNvPr id="29" name="TextBox 28">
            <a:extLst>
              <a:ext uri="{FF2B5EF4-FFF2-40B4-BE49-F238E27FC236}">
                <a16:creationId xmlns:a16="http://schemas.microsoft.com/office/drawing/2014/main" id="{33EACBD8-338F-3433-CCA0-34D36F13F35B}"/>
              </a:ext>
            </a:extLst>
          </p:cNvPr>
          <p:cNvSpPr txBox="1"/>
          <p:nvPr/>
        </p:nvSpPr>
        <p:spPr>
          <a:xfrm>
            <a:off x="6992049" y="2081739"/>
            <a:ext cx="123766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£50,000,001</a:t>
            </a:r>
          </a:p>
        </p:txBody>
      </p:sp>
      <p:sp>
        <p:nvSpPr>
          <p:cNvPr id="30" name="TextBox 29">
            <a:extLst>
              <a:ext uri="{FF2B5EF4-FFF2-40B4-BE49-F238E27FC236}">
                <a16:creationId xmlns:a16="http://schemas.microsoft.com/office/drawing/2014/main" id="{9F920A43-CCD7-6BF5-182C-041C4C0AB39B}"/>
              </a:ext>
            </a:extLst>
          </p:cNvPr>
          <p:cNvSpPr txBox="1"/>
          <p:nvPr/>
        </p:nvSpPr>
        <p:spPr>
          <a:xfrm>
            <a:off x="6991074" y="2295008"/>
            <a:ext cx="123766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£50,000,000</a:t>
            </a:r>
          </a:p>
        </p:txBody>
      </p:sp>
      <p:sp>
        <p:nvSpPr>
          <p:cNvPr id="32" name="TextBox 31">
            <a:extLst>
              <a:ext uri="{FF2B5EF4-FFF2-40B4-BE49-F238E27FC236}">
                <a16:creationId xmlns:a16="http://schemas.microsoft.com/office/drawing/2014/main" id="{A3413FC5-5AA6-502F-AB56-494ACA49A02D}"/>
              </a:ext>
            </a:extLst>
          </p:cNvPr>
          <p:cNvSpPr txBox="1"/>
          <p:nvPr/>
        </p:nvSpPr>
        <p:spPr>
          <a:xfrm>
            <a:off x="7025222" y="3179095"/>
            <a:ext cx="123766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£25,000,001</a:t>
            </a:r>
          </a:p>
        </p:txBody>
      </p:sp>
      <p:sp>
        <p:nvSpPr>
          <p:cNvPr id="33" name="TextBox 32">
            <a:extLst>
              <a:ext uri="{FF2B5EF4-FFF2-40B4-BE49-F238E27FC236}">
                <a16:creationId xmlns:a16="http://schemas.microsoft.com/office/drawing/2014/main" id="{F9BE4A45-0830-CE59-5011-669A4A5D4B7E}"/>
              </a:ext>
            </a:extLst>
          </p:cNvPr>
          <p:cNvSpPr txBox="1"/>
          <p:nvPr/>
        </p:nvSpPr>
        <p:spPr>
          <a:xfrm>
            <a:off x="7024247" y="3392364"/>
            <a:ext cx="123766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£25,000,000</a:t>
            </a:r>
          </a:p>
        </p:txBody>
      </p:sp>
      <p:sp>
        <p:nvSpPr>
          <p:cNvPr id="35" name="TextBox 34">
            <a:extLst>
              <a:ext uri="{FF2B5EF4-FFF2-40B4-BE49-F238E27FC236}">
                <a16:creationId xmlns:a16="http://schemas.microsoft.com/office/drawing/2014/main" id="{43F5B597-0F90-EB73-5C9A-5EC6108C09C9}"/>
              </a:ext>
            </a:extLst>
          </p:cNvPr>
          <p:cNvSpPr txBox="1"/>
          <p:nvPr/>
        </p:nvSpPr>
        <p:spPr>
          <a:xfrm>
            <a:off x="7172626" y="5051762"/>
            <a:ext cx="123766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£1,000,001</a:t>
            </a:r>
          </a:p>
        </p:txBody>
      </p:sp>
      <p:sp>
        <p:nvSpPr>
          <p:cNvPr id="36" name="TextBox 35">
            <a:extLst>
              <a:ext uri="{FF2B5EF4-FFF2-40B4-BE49-F238E27FC236}">
                <a16:creationId xmlns:a16="http://schemas.microsoft.com/office/drawing/2014/main" id="{800EDBAF-329B-AC63-20AB-774A304A9FED}"/>
              </a:ext>
            </a:extLst>
          </p:cNvPr>
          <p:cNvSpPr txBox="1"/>
          <p:nvPr/>
        </p:nvSpPr>
        <p:spPr>
          <a:xfrm>
            <a:off x="7171651" y="5265031"/>
            <a:ext cx="1237664" cy="307777"/>
          </a:xfrm>
          <a:prstGeom prst="rect">
            <a:avLst/>
          </a:prstGeom>
          <a:noFill/>
        </p:spPr>
        <p:txBody>
          <a:bodyPr wrap="square" rtlCol="0">
            <a:spAutoFit/>
          </a:bodyPr>
          <a:lstStyle/>
          <a:p>
            <a:r>
              <a:rPr lang="en-GB" sz="1400" dirty="0">
                <a:solidFill>
                  <a:schemeClr val="tx1">
                    <a:lumMod val="50000"/>
                    <a:lumOff val="50000"/>
                  </a:schemeClr>
                </a:solidFill>
                <a:latin typeface="Arial" panose="020B0604020202020204" pitchFamily="34" charset="0"/>
                <a:cs typeface="Arial" panose="020B0604020202020204" pitchFamily="34" charset="0"/>
              </a:rPr>
              <a:t>£1,000,000</a:t>
            </a:r>
          </a:p>
        </p:txBody>
      </p:sp>
    </p:spTree>
    <p:extLst>
      <p:ext uri="{BB962C8B-B14F-4D97-AF65-F5344CB8AC3E}">
        <p14:creationId xmlns:p14="http://schemas.microsoft.com/office/powerpoint/2010/main" val="67609440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16">
            <a:extLst>
              <a:ext uri="{FF2B5EF4-FFF2-40B4-BE49-F238E27FC236}">
                <a16:creationId xmlns:a16="http://schemas.microsoft.com/office/drawing/2014/main" id="{4988EC05-D1AD-425E-81A5-9F453FCC5157}"/>
              </a:ext>
            </a:extLst>
          </p:cNvPr>
          <p:cNvSpPr>
            <a:spLocks/>
          </p:cNvSpPr>
          <p:nvPr/>
        </p:nvSpPr>
        <p:spPr bwMode="auto">
          <a:xfrm>
            <a:off x="4431161" y="1307508"/>
            <a:ext cx="3600000" cy="900000"/>
          </a:xfrm>
          <a:custGeom>
            <a:avLst/>
            <a:gdLst>
              <a:gd name="T0" fmla="*/ 446 w 1146"/>
              <a:gd name="T1" fmla="*/ 323 h 323"/>
              <a:gd name="T2" fmla="*/ 0 w 1146"/>
              <a:gd name="T3" fmla="*/ 323 h 323"/>
              <a:gd name="T4" fmla="*/ 131 w 1146"/>
              <a:gd name="T5" fmla="*/ 161 h 323"/>
              <a:gd name="T6" fmla="*/ 0 w 1146"/>
              <a:gd name="T7" fmla="*/ 0 h 323"/>
              <a:gd name="T8" fmla="*/ 1018 w 1146"/>
              <a:gd name="T9" fmla="*/ 0 h 323"/>
              <a:gd name="T10" fmla="*/ 1146 w 1146"/>
              <a:gd name="T11" fmla="*/ 161 h 323"/>
              <a:gd name="T12" fmla="*/ 1018 w 1146"/>
              <a:gd name="T13" fmla="*/ 323 h 323"/>
              <a:gd name="T14" fmla="*/ 700 w 1146"/>
              <a:gd name="T15" fmla="*/ 323 h 323"/>
              <a:gd name="T16" fmla="*/ 446 w 114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23">
                <a:moveTo>
                  <a:pt x="446" y="323"/>
                </a:moveTo>
                <a:lnTo>
                  <a:pt x="0" y="323"/>
                </a:lnTo>
                <a:lnTo>
                  <a:pt x="131" y="161"/>
                </a:lnTo>
                <a:lnTo>
                  <a:pt x="0" y="0"/>
                </a:lnTo>
                <a:lnTo>
                  <a:pt x="1018" y="0"/>
                </a:lnTo>
                <a:lnTo>
                  <a:pt x="1146" y="161"/>
                </a:lnTo>
                <a:lnTo>
                  <a:pt x="1018" y="323"/>
                </a:lnTo>
                <a:lnTo>
                  <a:pt x="700" y="323"/>
                </a:lnTo>
                <a:lnTo>
                  <a:pt x="446" y="323"/>
                </a:ln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dirty="0">
              <a:solidFill>
                <a:srgbClr val="2C2C2D"/>
              </a:solidFill>
              <a:latin typeface="Times New Roman"/>
            </a:endParaRPr>
          </a:p>
        </p:txBody>
      </p:sp>
      <p:sp>
        <p:nvSpPr>
          <p:cNvPr id="2" name="Title 1">
            <a:extLst>
              <a:ext uri="{FF2B5EF4-FFF2-40B4-BE49-F238E27FC236}">
                <a16:creationId xmlns:a16="http://schemas.microsoft.com/office/drawing/2014/main" id="{1E947661-01F6-4CEC-90E4-A8E6F1A6C1E6}"/>
              </a:ext>
            </a:extLst>
          </p:cNvPr>
          <p:cNvSpPr>
            <a:spLocks noGrp="1"/>
          </p:cNvSpPr>
          <p:nvPr>
            <p:ph type="title"/>
          </p:nvPr>
        </p:nvSpPr>
        <p:spPr/>
        <p:txBody>
          <a:bodyPr>
            <a:normAutofit/>
          </a:bodyPr>
          <a:lstStyle/>
          <a:p>
            <a:r>
              <a:rPr lang="en-GB" dirty="0">
                <a:solidFill>
                  <a:srgbClr val="002060"/>
                </a:solidFill>
              </a:rPr>
              <a:t>How liability and insurance work in practice</a:t>
            </a:r>
            <a:endParaRPr lang="en-GB" dirty="0"/>
          </a:p>
        </p:txBody>
      </p:sp>
      <p:sp>
        <p:nvSpPr>
          <p:cNvPr id="42" name="TextBox 41">
            <a:extLst>
              <a:ext uri="{FF2B5EF4-FFF2-40B4-BE49-F238E27FC236}">
                <a16:creationId xmlns:a16="http://schemas.microsoft.com/office/drawing/2014/main" id="{871E6B4B-1A90-4410-A2D1-28352F6DBC68}"/>
              </a:ext>
            </a:extLst>
          </p:cNvPr>
          <p:cNvSpPr txBox="1"/>
          <p:nvPr/>
        </p:nvSpPr>
        <p:spPr>
          <a:xfrm>
            <a:off x="779089" y="2555363"/>
            <a:ext cx="3240000" cy="4006225"/>
          </a:xfrm>
          <a:prstGeom prst="rect">
            <a:avLst/>
          </a:prstGeom>
          <a:noFill/>
        </p:spPr>
        <p:txBody>
          <a:bodyPr wrap="square" lIns="0" tIns="0" rIns="0" bIns="0" rtlCol="0">
            <a:spAutoFit/>
          </a:bodyPr>
          <a:lstStyle/>
          <a:p>
            <a:pPr>
              <a:spcBef>
                <a:spcPts val="500"/>
              </a:spcBef>
            </a:pPr>
            <a:r>
              <a:rPr lang="en-US" dirty="0">
                <a:solidFill>
                  <a:srgbClr val="002060"/>
                </a:solidFill>
                <a:latin typeface="Arial" panose="020B0604020202020204" pitchFamily="34" charset="0"/>
                <a:cs typeface="Arial" panose="020B0604020202020204" pitchFamily="34" charset="0"/>
              </a:rPr>
              <a:t>During the </a:t>
            </a:r>
            <a:r>
              <a:rPr lang="en-US" i="1" dirty="0">
                <a:solidFill>
                  <a:srgbClr val="002060"/>
                </a:solidFill>
                <a:latin typeface="Arial" panose="020B0604020202020204" pitchFamily="34" charset="0"/>
                <a:cs typeface="Arial" panose="020B0604020202020204" pitchFamily="34" charset="0"/>
              </a:rPr>
              <a:t>works</a:t>
            </a:r>
            <a:r>
              <a:rPr lang="en-US" dirty="0">
                <a:solidFill>
                  <a:srgbClr val="002060"/>
                </a:solidFill>
                <a:latin typeface="Arial" panose="020B0604020202020204" pitchFamily="34" charset="0"/>
                <a:cs typeface="Arial" panose="020B0604020202020204" pitchFamily="34" charset="0"/>
              </a:rPr>
              <a:t> a car skids on construction debris left on the carriageway by the </a:t>
            </a:r>
            <a:r>
              <a:rPr lang="en-US" i="1" dirty="0">
                <a:solidFill>
                  <a:srgbClr val="002060"/>
                </a:solidFill>
                <a:latin typeface="Arial" panose="020B0604020202020204" pitchFamily="34" charset="0"/>
                <a:cs typeface="Arial" panose="020B0604020202020204" pitchFamily="34" charset="0"/>
              </a:rPr>
              <a:t>Contractor. </a:t>
            </a:r>
            <a:r>
              <a:rPr lang="en-US" dirty="0">
                <a:solidFill>
                  <a:srgbClr val="002060"/>
                </a:solidFill>
                <a:latin typeface="Arial" panose="020B0604020202020204" pitchFamily="34" charset="0"/>
                <a:cs typeface="Arial" panose="020B0604020202020204" pitchFamily="34" charset="0"/>
              </a:rPr>
              <a:t>The driver claims against National Highways for damage to their vehicle, claiming the incident was caused by its works on its network. </a:t>
            </a:r>
          </a:p>
          <a:p>
            <a:pPr>
              <a:spcBef>
                <a:spcPts val="500"/>
              </a:spcBef>
            </a:pPr>
            <a:endParaRPr lang="en-US" dirty="0">
              <a:solidFill>
                <a:srgbClr val="002060"/>
              </a:solidFill>
              <a:latin typeface="Arial" panose="020B0604020202020204" pitchFamily="34" charset="0"/>
              <a:cs typeface="Arial" panose="020B0604020202020204" pitchFamily="34" charset="0"/>
            </a:endParaRPr>
          </a:p>
          <a:p>
            <a:pPr>
              <a:spcBef>
                <a:spcPts val="500"/>
              </a:spcBef>
            </a:pPr>
            <a:r>
              <a:rPr lang="en-US" dirty="0">
                <a:solidFill>
                  <a:srgbClr val="002060"/>
                </a:solidFill>
                <a:latin typeface="Arial" panose="020B0604020202020204" pitchFamily="34" charset="0"/>
                <a:cs typeface="Arial" panose="020B0604020202020204" pitchFamily="34" charset="0"/>
              </a:rPr>
              <a:t>National Highways will pay the claim if they are legally liable and will pass the claim to the </a:t>
            </a:r>
            <a:r>
              <a:rPr lang="en-US" i="1" dirty="0">
                <a:solidFill>
                  <a:srgbClr val="002060"/>
                </a:solidFill>
                <a:latin typeface="Arial" panose="020B0604020202020204" pitchFamily="34" charset="0"/>
                <a:cs typeface="Arial" panose="020B0604020202020204" pitchFamily="34" charset="0"/>
              </a:rPr>
              <a:t>Contractor </a:t>
            </a:r>
            <a:r>
              <a:rPr lang="en-US" dirty="0">
                <a:solidFill>
                  <a:srgbClr val="002060"/>
                </a:solidFill>
                <a:latin typeface="Arial" panose="020B0604020202020204" pitchFamily="34" charset="0"/>
                <a:cs typeface="Arial" panose="020B0604020202020204" pitchFamily="34" charset="0"/>
              </a:rPr>
              <a:t>to pay if they are legally liable.</a:t>
            </a:r>
          </a:p>
        </p:txBody>
      </p:sp>
      <p:sp>
        <p:nvSpPr>
          <p:cNvPr id="51" name="Freeform 8">
            <a:extLst>
              <a:ext uri="{FF2B5EF4-FFF2-40B4-BE49-F238E27FC236}">
                <a16:creationId xmlns:a16="http://schemas.microsoft.com/office/drawing/2014/main" id="{6D08E7E1-8305-4288-BEB0-C24D94452AA5}"/>
              </a:ext>
            </a:extLst>
          </p:cNvPr>
          <p:cNvSpPr>
            <a:spLocks/>
          </p:cNvSpPr>
          <p:nvPr/>
        </p:nvSpPr>
        <p:spPr bwMode="auto">
          <a:xfrm>
            <a:off x="8041142" y="1396890"/>
            <a:ext cx="1820863" cy="512762"/>
          </a:xfrm>
          <a:custGeom>
            <a:avLst/>
            <a:gdLst>
              <a:gd name="T0" fmla="*/ 0 w 1147"/>
              <a:gd name="T1" fmla="*/ 0 h 323"/>
              <a:gd name="T2" fmla="*/ 128 w 1147"/>
              <a:gd name="T3" fmla="*/ 161 h 323"/>
              <a:gd name="T4" fmla="*/ 0 w 1147"/>
              <a:gd name="T5" fmla="*/ 323 h 323"/>
              <a:gd name="T6" fmla="*/ 1016 w 1147"/>
              <a:gd name="T7" fmla="*/ 323 h 323"/>
              <a:gd name="T8" fmla="*/ 1147 w 1147"/>
              <a:gd name="T9" fmla="*/ 161 h 323"/>
              <a:gd name="T10" fmla="*/ 1016 w 1147"/>
              <a:gd name="T11" fmla="*/ 0 h 323"/>
              <a:gd name="T12" fmla="*/ 0 w 1147"/>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1147" h="323">
                <a:moveTo>
                  <a:pt x="0" y="0"/>
                </a:moveTo>
                <a:lnTo>
                  <a:pt x="128" y="161"/>
                </a:lnTo>
                <a:lnTo>
                  <a:pt x="0" y="323"/>
                </a:lnTo>
                <a:lnTo>
                  <a:pt x="1016" y="323"/>
                </a:lnTo>
                <a:lnTo>
                  <a:pt x="1147" y="161"/>
                </a:lnTo>
                <a:lnTo>
                  <a:pt x="10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a:solidFill>
                <a:srgbClr val="2C2C2D"/>
              </a:solidFill>
              <a:latin typeface="Times New Roman"/>
            </a:endParaRPr>
          </a:p>
        </p:txBody>
      </p:sp>
      <p:grpSp>
        <p:nvGrpSpPr>
          <p:cNvPr id="64" name="Group 63">
            <a:extLst>
              <a:ext uri="{FF2B5EF4-FFF2-40B4-BE49-F238E27FC236}">
                <a16:creationId xmlns:a16="http://schemas.microsoft.com/office/drawing/2014/main" id="{0E203C48-EB42-4652-BF2B-7D43A88E3D92}"/>
              </a:ext>
            </a:extLst>
          </p:cNvPr>
          <p:cNvGrpSpPr/>
          <p:nvPr/>
        </p:nvGrpSpPr>
        <p:grpSpPr>
          <a:xfrm>
            <a:off x="821183" y="1310292"/>
            <a:ext cx="3600000" cy="900000"/>
            <a:chOff x="6111875" y="1808163"/>
            <a:chExt cx="1819276" cy="512762"/>
          </a:xfrm>
          <a:solidFill>
            <a:srgbClr val="002060"/>
          </a:solidFill>
        </p:grpSpPr>
        <p:sp>
          <p:nvSpPr>
            <p:cNvPr id="49" name="Freeform 15">
              <a:extLst>
                <a:ext uri="{FF2B5EF4-FFF2-40B4-BE49-F238E27FC236}">
                  <a16:creationId xmlns:a16="http://schemas.microsoft.com/office/drawing/2014/main" id="{83E0636A-398D-420C-8518-9452BCA4341C}"/>
                </a:ext>
              </a:extLst>
            </p:cNvPr>
            <p:cNvSpPr>
              <a:spLocks/>
            </p:cNvSpPr>
            <p:nvPr/>
          </p:nvSpPr>
          <p:spPr bwMode="auto">
            <a:xfrm>
              <a:off x="6111876" y="1808163"/>
              <a:ext cx="1819275" cy="512762"/>
            </a:xfrm>
            <a:custGeom>
              <a:avLst/>
              <a:gdLst>
                <a:gd name="T0" fmla="*/ 446 w 1146"/>
                <a:gd name="T1" fmla="*/ 323 h 323"/>
                <a:gd name="T2" fmla="*/ 0 w 1146"/>
                <a:gd name="T3" fmla="*/ 323 h 323"/>
                <a:gd name="T4" fmla="*/ 131 w 1146"/>
                <a:gd name="T5" fmla="*/ 161 h 323"/>
                <a:gd name="T6" fmla="*/ 0 w 1146"/>
                <a:gd name="T7" fmla="*/ 0 h 323"/>
                <a:gd name="T8" fmla="*/ 1018 w 1146"/>
                <a:gd name="T9" fmla="*/ 0 h 323"/>
                <a:gd name="T10" fmla="*/ 1146 w 1146"/>
                <a:gd name="T11" fmla="*/ 161 h 323"/>
                <a:gd name="T12" fmla="*/ 1018 w 1146"/>
                <a:gd name="T13" fmla="*/ 323 h 323"/>
                <a:gd name="T14" fmla="*/ 700 w 1146"/>
                <a:gd name="T15" fmla="*/ 323 h 323"/>
                <a:gd name="T16" fmla="*/ 446 w 114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23">
                  <a:moveTo>
                    <a:pt x="446" y="323"/>
                  </a:moveTo>
                  <a:lnTo>
                    <a:pt x="0" y="323"/>
                  </a:lnTo>
                  <a:lnTo>
                    <a:pt x="131" y="161"/>
                  </a:lnTo>
                  <a:lnTo>
                    <a:pt x="0" y="0"/>
                  </a:lnTo>
                  <a:lnTo>
                    <a:pt x="1018" y="0"/>
                  </a:lnTo>
                  <a:lnTo>
                    <a:pt x="1146" y="161"/>
                  </a:lnTo>
                  <a:lnTo>
                    <a:pt x="1018" y="323"/>
                  </a:lnTo>
                  <a:lnTo>
                    <a:pt x="700" y="323"/>
                  </a:lnTo>
                  <a:lnTo>
                    <a:pt x="446"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2C2C2D"/>
                </a:solidFill>
                <a:effectLst/>
                <a:uLnTx/>
                <a:uFillTx/>
                <a:latin typeface="Times New Roman"/>
              </a:endParaRPr>
            </a:p>
          </p:txBody>
        </p:sp>
        <p:sp>
          <p:nvSpPr>
            <p:cNvPr id="50" name="Freeform 25">
              <a:extLst>
                <a:ext uri="{FF2B5EF4-FFF2-40B4-BE49-F238E27FC236}">
                  <a16:creationId xmlns:a16="http://schemas.microsoft.com/office/drawing/2014/main" id="{EC903152-644D-4502-8F14-0BD91955F34E}"/>
                </a:ext>
              </a:extLst>
            </p:cNvPr>
            <p:cNvSpPr>
              <a:spLocks/>
            </p:cNvSpPr>
            <p:nvPr/>
          </p:nvSpPr>
          <p:spPr bwMode="auto">
            <a:xfrm>
              <a:off x="6111876" y="2063750"/>
              <a:ext cx="1819275" cy="257175"/>
            </a:xfrm>
            <a:custGeom>
              <a:avLst/>
              <a:gdLst>
                <a:gd name="T0" fmla="*/ 1146 w 1146"/>
                <a:gd name="T1" fmla="*/ 0 h 162"/>
                <a:gd name="T2" fmla="*/ 131 w 1146"/>
                <a:gd name="T3" fmla="*/ 0 h 162"/>
                <a:gd name="T4" fmla="*/ 0 w 1146"/>
                <a:gd name="T5" fmla="*/ 162 h 162"/>
                <a:gd name="T6" fmla="*/ 1018 w 1146"/>
                <a:gd name="T7" fmla="*/ 162 h 162"/>
                <a:gd name="T8" fmla="*/ 1146 w 1146"/>
                <a:gd name="T9" fmla="*/ 0 h 162"/>
              </a:gdLst>
              <a:ahLst/>
              <a:cxnLst>
                <a:cxn ang="0">
                  <a:pos x="T0" y="T1"/>
                </a:cxn>
                <a:cxn ang="0">
                  <a:pos x="T2" y="T3"/>
                </a:cxn>
                <a:cxn ang="0">
                  <a:pos x="T4" y="T5"/>
                </a:cxn>
                <a:cxn ang="0">
                  <a:pos x="T6" y="T7"/>
                </a:cxn>
                <a:cxn ang="0">
                  <a:pos x="T8" y="T9"/>
                </a:cxn>
              </a:cxnLst>
              <a:rect l="0" t="0" r="r" b="b"/>
              <a:pathLst>
                <a:path w="1146" h="162">
                  <a:moveTo>
                    <a:pt x="1146" y="0"/>
                  </a:moveTo>
                  <a:lnTo>
                    <a:pt x="131" y="0"/>
                  </a:lnTo>
                  <a:lnTo>
                    <a:pt x="0" y="162"/>
                  </a:lnTo>
                  <a:lnTo>
                    <a:pt x="1018" y="162"/>
                  </a:lnTo>
                  <a:lnTo>
                    <a:pt x="11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2C2C2D"/>
                </a:solidFill>
                <a:effectLst/>
                <a:uLnTx/>
                <a:uFillTx/>
                <a:latin typeface="Times New Roman"/>
              </a:endParaRPr>
            </a:p>
          </p:txBody>
        </p:sp>
        <p:sp>
          <p:nvSpPr>
            <p:cNvPr id="54" name="Freeform 16">
              <a:extLst>
                <a:ext uri="{FF2B5EF4-FFF2-40B4-BE49-F238E27FC236}">
                  <a16:creationId xmlns:a16="http://schemas.microsoft.com/office/drawing/2014/main" id="{A6F4F6D3-4EC1-4094-AAC9-DAE2A34F8EC2}"/>
                </a:ext>
              </a:extLst>
            </p:cNvPr>
            <p:cNvSpPr>
              <a:spLocks/>
            </p:cNvSpPr>
            <p:nvPr/>
          </p:nvSpPr>
          <p:spPr bwMode="auto">
            <a:xfrm>
              <a:off x="6111876" y="1808163"/>
              <a:ext cx="1819275" cy="512762"/>
            </a:xfrm>
            <a:custGeom>
              <a:avLst/>
              <a:gdLst>
                <a:gd name="T0" fmla="*/ 446 w 1146"/>
                <a:gd name="T1" fmla="*/ 323 h 323"/>
                <a:gd name="T2" fmla="*/ 0 w 1146"/>
                <a:gd name="T3" fmla="*/ 323 h 323"/>
                <a:gd name="T4" fmla="*/ 131 w 1146"/>
                <a:gd name="T5" fmla="*/ 161 h 323"/>
                <a:gd name="T6" fmla="*/ 0 w 1146"/>
                <a:gd name="T7" fmla="*/ 0 h 323"/>
                <a:gd name="T8" fmla="*/ 1018 w 1146"/>
                <a:gd name="T9" fmla="*/ 0 h 323"/>
                <a:gd name="T10" fmla="*/ 1146 w 1146"/>
                <a:gd name="T11" fmla="*/ 161 h 323"/>
                <a:gd name="T12" fmla="*/ 1018 w 1146"/>
                <a:gd name="T13" fmla="*/ 323 h 323"/>
                <a:gd name="T14" fmla="*/ 700 w 1146"/>
                <a:gd name="T15" fmla="*/ 323 h 323"/>
                <a:gd name="T16" fmla="*/ 446 w 114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23">
                  <a:moveTo>
                    <a:pt x="446" y="323"/>
                  </a:moveTo>
                  <a:lnTo>
                    <a:pt x="0" y="323"/>
                  </a:lnTo>
                  <a:lnTo>
                    <a:pt x="131" y="161"/>
                  </a:lnTo>
                  <a:lnTo>
                    <a:pt x="0" y="0"/>
                  </a:lnTo>
                  <a:lnTo>
                    <a:pt x="1018" y="0"/>
                  </a:lnTo>
                  <a:lnTo>
                    <a:pt x="1146" y="161"/>
                  </a:lnTo>
                  <a:lnTo>
                    <a:pt x="1018" y="323"/>
                  </a:lnTo>
                  <a:lnTo>
                    <a:pt x="700" y="323"/>
                  </a:lnTo>
                  <a:lnTo>
                    <a:pt x="446" y="32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a:solidFill>
                  <a:srgbClr val="2C2C2D"/>
                </a:solidFill>
                <a:latin typeface="Times New Roman"/>
              </a:endParaRPr>
            </a:p>
          </p:txBody>
        </p:sp>
        <p:sp>
          <p:nvSpPr>
            <p:cNvPr id="55" name="Freeform 23">
              <a:extLst>
                <a:ext uri="{FF2B5EF4-FFF2-40B4-BE49-F238E27FC236}">
                  <a16:creationId xmlns:a16="http://schemas.microsoft.com/office/drawing/2014/main" id="{B5F31DBA-E58C-4E1B-9D26-3D873E749714}"/>
                </a:ext>
              </a:extLst>
            </p:cNvPr>
            <p:cNvSpPr>
              <a:spLocks/>
            </p:cNvSpPr>
            <p:nvPr/>
          </p:nvSpPr>
          <p:spPr bwMode="auto">
            <a:xfrm>
              <a:off x="7727951" y="2063750"/>
              <a:ext cx="203200" cy="257175"/>
            </a:xfrm>
            <a:custGeom>
              <a:avLst/>
              <a:gdLst>
                <a:gd name="T0" fmla="*/ 128 w 128"/>
                <a:gd name="T1" fmla="*/ 0 h 162"/>
                <a:gd name="T2" fmla="*/ 128 w 128"/>
                <a:gd name="T3" fmla="*/ 0 h 162"/>
                <a:gd name="T4" fmla="*/ 0 w 128"/>
                <a:gd name="T5" fmla="*/ 162 h 162"/>
                <a:gd name="T6" fmla="*/ 0 w 128"/>
                <a:gd name="T7" fmla="*/ 162 h 162"/>
                <a:gd name="T8" fmla="*/ 128 w 128"/>
                <a:gd name="T9" fmla="*/ 0 h 162"/>
              </a:gdLst>
              <a:ahLst/>
              <a:cxnLst>
                <a:cxn ang="0">
                  <a:pos x="T0" y="T1"/>
                </a:cxn>
                <a:cxn ang="0">
                  <a:pos x="T2" y="T3"/>
                </a:cxn>
                <a:cxn ang="0">
                  <a:pos x="T4" y="T5"/>
                </a:cxn>
                <a:cxn ang="0">
                  <a:pos x="T6" y="T7"/>
                </a:cxn>
                <a:cxn ang="0">
                  <a:pos x="T8" y="T9"/>
                </a:cxn>
              </a:cxnLst>
              <a:rect l="0" t="0" r="r" b="b"/>
              <a:pathLst>
                <a:path w="128" h="162">
                  <a:moveTo>
                    <a:pt x="128" y="0"/>
                  </a:moveTo>
                  <a:lnTo>
                    <a:pt x="128" y="0"/>
                  </a:lnTo>
                  <a:lnTo>
                    <a:pt x="0" y="162"/>
                  </a:lnTo>
                  <a:lnTo>
                    <a:pt x="0" y="162"/>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a:solidFill>
                  <a:srgbClr val="2C2C2D"/>
                </a:solidFill>
                <a:latin typeface="Times New Roman"/>
              </a:endParaRPr>
            </a:p>
          </p:txBody>
        </p:sp>
        <p:sp>
          <p:nvSpPr>
            <p:cNvPr id="56" name="Freeform 24">
              <a:extLst>
                <a:ext uri="{FF2B5EF4-FFF2-40B4-BE49-F238E27FC236}">
                  <a16:creationId xmlns:a16="http://schemas.microsoft.com/office/drawing/2014/main" id="{EDEE6675-4F33-4EDC-8165-F662146F538C}"/>
                </a:ext>
              </a:extLst>
            </p:cNvPr>
            <p:cNvSpPr>
              <a:spLocks/>
            </p:cNvSpPr>
            <p:nvPr/>
          </p:nvSpPr>
          <p:spPr bwMode="auto">
            <a:xfrm>
              <a:off x="7727951" y="2063750"/>
              <a:ext cx="203200" cy="257175"/>
            </a:xfrm>
            <a:custGeom>
              <a:avLst/>
              <a:gdLst>
                <a:gd name="T0" fmla="*/ 128 w 128"/>
                <a:gd name="T1" fmla="*/ 0 h 162"/>
                <a:gd name="T2" fmla="*/ 128 w 128"/>
                <a:gd name="T3" fmla="*/ 0 h 162"/>
                <a:gd name="T4" fmla="*/ 0 w 128"/>
                <a:gd name="T5" fmla="*/ 162 h 162"/>
                <a:gd name="T6" fmla="*/ 0 w 128"/>
                <a:gd name="T7" fmla="*/ 162 h 162"/>
                <a:gd name="T8" fmla="*/ 128 w 128"/>
                <a:gd name="T9" fmla="*/ 0 h 162"/>
              </a:gdLst>
              <a:ahLst/>
              <a:cxnLst>
                <a:cxn ang="0">
                  <a:pos x="T0" y="T1"/>
                </a:cxn>
                <a:cxn ang="0">
                  <a:pos x="T2" y="T3"/>
                </a:cxn>
                <a:cxn ang="0">
                  <a:pos x="T4" y="T5"/>
                </a:cxn>
                <a:cxn ang="0">
                  <a:pos x="T6" y="T7"/>
                </a:cxn>
                <a:cxn ang="0">
                  <a:pos x="T8" y="T9"/>
                </a:cxn>
              </a:cxnLst>
              <a:rect l="0" t="0" r="r" b="b"/>
              <a:pathLst>
                <a:path w="128" h="162">
                  <a:moveTo>
                    <a:pt x="128" y="0"/>
                  </a:moveTo>
                  <a:lnTo>
                    <a:pt x="128" y="0"/>
                  </a:lnTo>
                  <a:lnTo>
                    <a:pt x="0" y="162"/>
                  </a:lnTo>
                  <a:lnTo>
                    <a:pt x="0" y="162"/>
                  </a:lnTo>
                  <a:lnTo>
                    <a:pt x="12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a:solidFill>
                  <a:srgbClr val="2C2C2D"/>
                </a:solidFill>
                <a:latin typeface="Times New Roman"/>
              </a:endParaRPr>
            </a:p>
          </p:txBody>
        </p:sp>
        <p:sp>
          <p:nvSpPr>
            <p:cNvPr id="57" name="Freeform 26">
              <a:extLst>
                <a:ext uri="{FF2B5EF4-FFF2-40B4-BE49-F238E27FC236}">
                  <a16:creationId xmlns:a16="http://schemas.microsoft.com/office/drawing/2014/main" id="{119909E4-D375-4BB4-8041-ED9F512E23D0}"/>
                </a:ext>
              </a:extLst>
            </p:cNvPr>
            <p:cNvSpPr>
              <a:spLocks/>
            </p:cNvSpPr>
            <p:nvPr/>
          </p:nvSpPr>
          <p:spPr bwMode="auto">
            <a:xfrm>
              <a:off x="6111875" y="2063750"/>
              <a:ext cx="1819275" cy="257175"/>
            </a:xfrm>
            <a:custGeom>
              <a:avLst/>
              <a:gdLst>
                <a:gd name="T0" fmla="*/ 1146 w 1146"/>
                <a:gd name="T1" fmla="*/ 0 h 162"/>
                <a:gd name="T2" fmla="*/ 131 w 1146"/>
                <a:gd name="T3" fmla="*/ 0 h 162"/>
                <a:gd name="T4" fmla="*/ 0 w 1146"/>
                <a:gd name="T5" fmla="*/ 162 h 162"/>
                <a:gd name="T6" fmla="*/ 1018 w 1146"/>
                <a:gd name="T7" fmla="*/ 162 h 162"/>
                <a:gd name="T8" fmla="*/ 1146 w 1146"/>
                <a:gd name="T9" fmla="*/ 0 h 162"/>
              </a:gdLst>
              <a:ahLst/>
              <a:cxnLst>
                <a:cxn ang="0">
                  <a:pos x="T0" y="T1"/>
                </a:cxn>
                <a:cxn ang="0">
                  <a:pos x="T2" y="T3"/>
                </a:cxn>
                <a:cxn ang="0">
                  <a:pos x="T4" y="T5"/>
                </a:cxn>
                <a:cxn ang="0">
                  <a:pos x="T6" y="T7"/>
                </a:cxn>
                <a:cxn ang="0">
                  <a:pos x="T8" y="T9"/>
                </a:cxn>
              </a:cxnLst>
              <a:rect l="0" t="0" r="r" b="b"/>
              <a:pathLst>
                <a:path w="1146" h="162">
                  <a:moveTo>
                    <a:pt x="1146" y="0"/>
                  </a:moveTo>
                  <a:lnTo>
                    <a:pt x="131" y="0"/>
                  </a:lnTo>
                  <a:lnTo>
                    <a:pt x="0" y="162"/>
                  </a:lnTo>
                  <a:lnTo>
                    <a:pt x="1018" y="162"/>
                  </a:lnTo>
                  <a:lnTo>
                    <a:pt x="114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a:solidFill>
                  <a:srgbClr val="2C2C2D"/>
                </a:solidFill>
                <a:latin typeface="Times New Roman"/>
              </a:endParaRPr>
            </a:p>
          </p:txBody>
        </p:sp>
        <p:sp>
          <p:nvSpPr>
            <p:cNvPr id="58" name="TextBox 57">
              <a:extLst>
                <a:ext uri="{FF2B5EF4-FFF2-40B4-BE49-F238E27FC236}">
                  <a16:creationId xmlns:a16="http://schemas.microsoft.com/office/drawing/2014/main" id="{F7227BC3-98FE-4923-951C-CCA91DCD846D}"/>
                </a:ext>
              </a:extLst>
            </p:cNvPr>
            <p:cNvSpPr txBox="1"/>
            <p:nvPr/>
          </p:nvSpPr>
          <p:spPr>
            <a:xfrm>
              <a:off x="6474989" y="1983847"/>
              <a:ext cx="1313512" cy="158215"/>
            </a:xfrm>
            <a:prstGeom prst="rect">
              <a:avLst/>
            </a:prstGeom>
            <a:grpFill/>
          </p:spPr>
          <p:txBody>
            <a:bodyPr wrap="square" lIns="0" tIns="0" rIns="0" bIns="0" rtlCol="0">
              <a:spAutoFit/>
            </a:bodyPr>
            <a:lstStyle/>
            <a:p>
              <a:r>
                <a:rPr lang="en-AU" b="1" dirty="0">
                  <a:solidFill>
                    <a:srgbClr val="FFFFFF"/>
                  </a:solidFill>
                  <a:latin typeface="Arial" panose="020B0604020202020204" pitchFamily="34" charset="0"/>
                  <a:cs typeface="Arial" panose="020B0604020202020204" pitchFamily="34" charset="0"/>
                </a:rPr>
                <a:t>Example of Liability</a:t>
              </a:r>
            </a:p>
          </p:txBody>
        </p:sp>
      </p:grpSp>
      <p:grpSp>
        <p:nvGrpSpPr>
          <p:cNvPr id="74" name="Group 73">
            <a:extLst>
              <a:ext uri="{FF2B5EF4-FFF2-40B4-BE49-F238E27FC236}">
                <a16:creationId xmlns:a16="http://schemas.microsoft.com/office/drawing/2014/main" id="{0DDC0649-785C-4020-874F-D020D494D7EF}"/>
              </a:ext>
            </a:extLst>
          </p:cNvPr>
          <p:cNvGrpSpPr/>
          <p:nvPr/>
        </p:nvGrpSpPr>
        <p:grpSpPr>
          <a:xfrm>
            <a:off x="8041137" y="1315448"/>
            <a:ext cx="3600000" cy="900000"/>
            <a:chOff x="9721851" y="1925287"/>
            <a:chExt cx="1816100" cy="512762"/>
          </a:xfrm>
        </p:grpSpPr>
        <p:sp>
          <p:nvSpPr>
            <p:cNvPr id="53" name="Freeform 12">
              <a:extLst>
                <a:ext uri="{FF2B5EF4-FFF2-40B4-BE49-F238E27FC236}">
                  <a16:creationId xmlns:a16="http://schemas.microsoft.com/office/drawing/2014/main" id="{65FED9A7-A2A5-4DCD-A4DF-DE9D5D4C8149}"/>
                </a:ext>
              </a:extLst>
            </p:cNvPr>
            <p:cNvSpPr>
              <a:spLocks/>
            </p:cNvSpPr>
            <p:nvPr/>
          </p:nvSpPr>
          <p:spPr bwMode="auto">
            <a:xfrm>
              <a:off x="9721851" y="1925287"/>
              <a:ext cx="1816100" cy="512762"/>
            </a:xfrm>
            <a:custGeom>
              <a:avLst/>
              <a:gdLst>
                <a:gd name="T0" fmla="*/ 0 w 1144"/>
                <a:gd name="T1" fmla="*/ 0 h 323"/>
                <a:gd name="T2" fmla="*/ 128 w 1144"/>
                <a:gd name="T3" fmla="*/ 161 h 323"/>
                <a:gd name="T4" fmla="*/ 0 w 1144"/>
                <a:gd name="T5" fmla="*/ 323 h 323"/>
                <a:gd name="T6" fmla="*/ 1016 w 1144"/>
                <a:gd name="T7" fmla="*/ 323 h 323"/>
                <a:gd name="T8" fmla="*/ 1144 w 1144"/>
                <a:gd name="T9" fmla="*/ 161 h 323"/>
                <a:gd name="T10" fmla="*/ 1016 w 1144"/>
                <a:gd name="T11" fmla="*/ 0 h 323"/>
                <a:gd name="T12" fmla="*/ 0 w 1144"/>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1144" h="323">
                  <a:moveTo>
                    <a:pt x="0" y="0"/>
                  </a:moveTo>
                  <a:lnTo>
                    <a:pt x="128" y="161"/>
                  </a:lnTo>
                  <a:lnTo>
                    <a:pt x="0" y="323"/>
                  </a:lnTo>
                  <a:lnTo>
                    <a:pt x="1016" y="323"/>
                  </a:lnTo>
                  <a:lnTo>
                    <a:pt x="1144" y="161"/>
                  </a:lnTo>
                  <a:lnTo>
                    <a:pt x="1016" y="0"/>
                  </a:lnTo>
                  <a:lnTo>
                    <a:pt x="0" y="0"/>
                  </a:lnTo>
                </a:path>
              </a:pathLst>
            </a:custGeom>
            <a:solidFill>
              <a:srgbClr val="002E5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2C2C2D"/>
                </a:solidFill>
                <a:effectLst/>
                <a:uLnTx/>
                <a:uFillTx/>
                <a:latin typeface="Times New Roman"/>
              </a:endParaRPr>
            </a:p>
          </p:txBody>
        </p:sp>
        <p:sp>
          <p:nvSpPr>
            <p:cNvPr id="60" name="TextBox 59">
              <a:extLst>
                <a:ext uri="{FF2B5EF4-FFF2-40B4-BE49-F238E27FC236}">
                  <a16:creationId xmlns:a16="http://schemas.microsoft.com/office/drawing/2014/main" id="{CD92BEF7-FD2B-4FCA-AB72-23680449CB8C}"/>
                </a:ext>
              </a:extLst>
            </p:cNvPr>
            <p:cNvSpPr txBox="1"/>
            <p:nvPr/>
          </p:nvSpPr>
          <p:spPr>
            <a:xfrm>
              <a:off x="10019737" y="2084913"/>
              <a:ext cx="1313512" cy="159627"/>
            </a:xfrm>
            <a:prstGeom prst="rect">
              <a:avLst/>
            </a:prstGeom>
            <a:noFill/>
            <a:ln>
              <a:noFill/>
            </a:ln>
          </p:spPr>
          <p:txBody>
            <a:bodyPr wrap="square" lIns="0" tIns="0" rIns="0" bIns="0" rtlCol="0">
              <a:spAutoFit/>
            </a:bodyPr>
            <a:lstStyle/>
            <a:p>
              <a:r>
                <a:rPr lang="en-AU" b="1" dirty="0">
                  <a:solidFill>
                    <a:schemeClr val="bg1"/>
                  </a:solidFill>
                  <a:latin typeface="Arial" panose="020B0604020202020204" pitchFamily="34" charset="0"/>
                  <a:cs typeface="Arial" panose="020B0604020202020204" pitchFamily="34" charset="0"/>
                </a:rPr>
                <a:t>Insurance</a:t>
              </a:r>
            </a:p>
          </p:txBody>
        </p:sp>
      </p:grpSp>
      <p:sp>
        <p:nvSpPr>
          <p:cNvPr id="78" name="TextBox 77">
            <a:extLst>
              <a:ext uri="{FF2B5EF4-FFF2-40B4-BE49-F238E27FC236}">
                <a16:creationId xmlns:a16="http://schemas.microsoft.com/office/drawing/2014/main" id="{D843AAB9-7F2E-4703-9E50-912A8FB2D467}"/>
              </a:ext>
            </a:extLst>
          </p:cNvPr>
          <p:cNvSpPr txBox="1"/>
          <p:nvPr/>
        </p:nvSpPr>
        <p:spPr>
          <a:xfrm>
            <a:off x="5073236" y="1626948"/>
            <a:ext cx="2470563" cy="276999"/>
          </a:xfrm>
          <a:prstGeom prst="rect">
            <a:avLst/>
          </a:prstGeom>
          <a:solidFill>
            <a:srgbClr val="002060"/>
          </a:solidFill>
        </p:spPr>
        <p:txBody>
          <a:bodyPr wrap="square" lIns="0" tIns="0" rIns="0" bIns="0" rtlCol="0">
            <a:spAutoFit/>
          </a:bodyPr>
          <a:lstStyle/>
          <a:p>
            <a:r>
              <a:rPr lang="en-AU" b="1" dirty="0">
                <a:solidFill>
                  <a:srgbClr val="FFFFFF"/>
                </a:solidFill>
                <a:latin typeface="Arial" panose="020B0604020202020204" pitchFamily="34" charset="0"/>
                <a:cs typeface="Arial" panose="020B0604020202020204" pitchFamily="34" charset="0"/>
              </a:rPr>
              <a:t>Limitation of Liability</a:t>
            </a:r>
          </a:p>
        </p:txBody>
      </p:sp>
      <p:sp>
        <p:nvSpPr>
          <p:cNvPr id="79" name="TextBox 78">
            <a:extLst>
              <a:ext uri="{FF2B5EF4-FFF2-40B4-BE49-F238E27FC236}">
                <a16:creationId xmlns:a16="http://schemas.microsoft.com/office/drawing/2014/main" id="{5EF531A6-C80E-441B-84EF-16A1EC230E63}"/>
              </a:ext>
            </a:extLst>
          </p:cNvPr>
          <p:cNvSpPr txBox="1"/>
          <p:nvPr/>
        </p:nvSpPr>
        <p:spPr>
          <a:xfrm>
            <a:off x="4402049" y="2526948"/>
            <a:ext cx="3240000" cy="2557110"/>
          </a:xfrm>
          <a:prstGeom prst="rect">
            <a:avLst/>
          </a:prstGeom>
          <a:noFill/>
        </p:spPr>
        <p:txBody>
          <a:bodyPr wrap="square" lIns="0" tIns="0" rIns="0" bIns="0" rtlCol="0">
            <a:spAutoFit/>
          </a:bodyPr>
          <a:lstStyle/>
          <a:p>
            <a:pPr>
              <a:spcBef>
                <a:spcPts val="500"/>
              </a:spcBef>
            </a:pPr>
            <a:r>
              <a:rPr lang="en-US" dirty="0">
                <a:solidFill>
                  <a:srgbClr val="002060"/>
                </a:solidFill>
                <a:latin typeface="Arial" panose="020B0604020202020204" pitchFamily="34" charset="0"/>
                <a:cs typeface="Arial" panose="020B0604020202020204" pitchFamily="34" charset="0"/>
              </a:rPr>
              <a:t>If the limit of liability set out in the Contract was £1 million the maximum amount National Highways can recover from the </a:t>
            </a:r>
            <a:r>
              <a:rPr lang="en-US" i="1" dirty="0">
                <a:solidFill>
                  <a:srgbClr val="002060"/>
                </a:solidFill>
                <a:latin typeface="Arial" panose="020B0604020202020204" pitchFamily="34" charset="0"/>
                <a:cs typeface="Arial" panose="020B0604020202020204" pitchFamily="34" charset="0"/>
              </a:rPr>
              <a:t>Contractor</a:t>
            </a:r>
            <a:r>
              <a:rPr lang="en-US" dirty="0">
                <a:solidFill>
                  <a:srgbClr val="002060"/>
                </a:solidFill>
                <a:latin typeface="Arial" panose="020B0604020202020204" pitchFamily="34" charset="0"/>
                <a:cs typeface="Arial" panose="020B0604020202020204" pitchFamily="34" charset="0"/>
              </a:rPr>
              <a:t> to pay the claim is £1m. If the claim from the driver was for more than £1m, National Highways must pay the difference.</a:t>
            </a:r>
          </a:p>
        </p:txBody>
      </p:sp>
      <p:sp>
        <p:nvSpPr>
          <p:cNvPr id="80" name="TextBox 79">
            <a:extLst>
              <a:ext uri="{FF2B5EF4-FFF2-40B4-BE49-F238E27FC236}">
                <a16:creationId xmlns:a16="http://schemas.microsoft.com/office/drawing/2014/main" id="{A13997B3-78EC-40B1-91BC-8E6502DBCF97}"/>
              </a:ext>
            </a:extLst>
          </p:cNvPr>
          <p:cNvSpPr txBox="1"/>
          <p:nvPr/>
        </p:nvSpPr>
        <p:spPr>
          <a:xfrm>
            <a:off x="8025009" y="2487684"/>
            <a:ext cx="3240000" cy="2557110"/>
          </a:xfrm>
          <a:prstGeom prst="rect">
            <a:avLst/>
          </a:prstGeom>
          <a:noFill/>
        </p:spPr>
        <p:txBody>
          <a:bodyPr wrap="square" lIns="0" tIns="0" rIns="0" bIns="0" rtlCol="0">
            <a:spAutoFit/>
          </a:bodyPr>
          <a:lstStyle/>
          <a:p>
            <a:pPr>
              <a:spcBef>
                <a:spcPts val="500"/>
              </a:spcBef>
            </a:pPr>
            <a:r>
              <a:rPr lang="en-GB" sz="1800" dirty="0">
                <a:solidFill>
                  <a:srgbClr val="002060"/>
                </a:solidFill>
                <a:effectLst/>
                <a:latin typeface="Arial" panose="020B0604020202020204" pitchFamily="34" charset="0"/>
                <a:cs typeface="Arial" panose="020B0604020202020204" pitchFamily="34" charset="0"/>
              </a:rPr>
              <a:t>Insurance provides financial cover to a prescribed limit in exchange for a premium. </a:t>
            </a:r>
          </a:p>
          <a:p>
            <a:pPr>
              <a:spcBef>
                <a:spcPts val="500"/>
              </a:spcBef>
            </a:pPr>
            <a:r>
              <a:rPr lang="en-GB" dirty="0">
                <a:solidFill>
                  <a:srgbClr val="002060"/>
                </a:solidFill>
                <a:latin typeface="Arial" panose="020B0604020202020204" pitchFamily="34" charset="0"/>
                <a:cs typeface="Arial" panose="020B0604020202020204" pitchFamily="34" charset="0"/>
              </a:rPr>
              <a:t>If the value of the insurance is lower than the liability, the difference must be sought from the </a:t>
            </a:r>
            <a:r>
              <a:rPr lang="en-GB" i="1" dirty="0">
                <a:solidFill>
                  <a:srgbClr val="002060"/>
                </a:solidFill>
                <a:latin typeface="Arial" panose="020B0604020202020204" pitchFamily="34" charset="0"/>
                <a:cs typeface="Arial" panose="020B0604020202020204" pitchFamily="34" charset="0"/>
              </a:rPr>
              <a:t>Contractor </a:t>
            </a:r>
            <a:r>
              <a:rPr lang="en-GB" dirty="0">
                <a:solidFill>
                  <a:srgbClr val="002060"/>
                </a:solidFill>
                <a:latin typeface="Arial" panose="020B0604020202020204" pitchFamily="34" charset="0"/>
                <a:cs typeface="Arial" panose="020B0604020202020204" pitchFamily="34" charset="0"/>
              </a:rPr>
              <a:t>thereby increasing the risk of failure to recover the costs.</a:t>
            </a:r>
            <a:endParaRPr lang="en-GB" sz="180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293366"/>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9F7D24-571A-40C0-9DB9-5407C9BDC5E4}"/>
              </a:ext>
            </a:extLst>
          </p:cNvPr>
          <p:cNvSpPr/>
          <p:nvPr/>
        </p:nvSpPr>
        <p:spPr>
          <a:xfrm>
            <a:off x="0" y="1"/>
            <a:ext cx="12192000" cy="2591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rgbClr val="002060"/>
              </a:solidFill>
            </a:endParaRPr>
          </a:p>
        </p:txBody>
      </p:sp>
      <p:sp>
        <p:nvSpPr>
          <p:cNvPr id="5" name="Freeform 827">
            <a:extLst>
              <a:ext uri="{FF2B5EF4-FFF2-40B4-BE49-F238E27FC236}">
                <a16:creationId xmlns:a16="http://schemas.microsoft.com/office/drawing/2014/main" id="{7FBFDB86-0703-4AFC-BAFB-987288D7948C}"/>
              </a:ext>
            </a:extLst>
          </p:cNvPr>
          <p:cNvSpPr>
            <a:spLocks/>
          </p:cNvSpPr>
          <p:nvPr/>
        </p:nvSpPr>
        <p:spPr bwMode="auto">
          <a:xfrm rot="15300000">
            <a:off x="339999" y="238945"/>
            <a:ext cx="1971631" cy="2012039"/>
          </a:xfrm>
          <a:custGeom>
            <a:avLst/>
            <a:gdLst>
              <a:gd name="T0" fmla="*/ 242 w 278"/>
              <a:gd name="T1" fmla="*/ 65 h 277"/>
              <a:gd name="T2" fmla="*/ 247 w 278"/>
              <a:gd name="T3" fmla="*/ 29 h 277"/>
              <a:gd name="T4" fmla="*/ 211 w 278"/>
              <a:gd name="T5" fmla="*/ 34 h 277"/>
              <a:gd name="T6" fmla="*/ 50 w 278"/>
              <a:gd name="T7" fmla="*/ 49 h 277"/>
              <a:gd name="T8" fmla="*/ 50 w 278"/>
              <a:gd name="T9" fmla="*/ 228 h 277"/>
              <a:gd name="T10" fmla="*/ 229 w 278"/>
              <a:gd name="T11" fmla="*/ 228 h 277"/>
              <a:gd name="T12" fmla="*/ 242 w 278"/>
              <a:gd name="T13" fmla="*/ 65 h 277"/>
            </a:gdLst>
            <a:ahLst/>
            <a:cxnLst>
              <a:cxn ang="0">
                <a:pos x="T0" y="T1"/>
              </a:cxn>
              <a:cxn ang="0">
                <a:pos x="T2" y="T3"/>
              </a:cxn>
              <a:cxn ang="0">
                <a:pos x="T4" y="T5"/>
              </a:cxn>
              <a:cxn ang="0">
                <a:pos x="T6" y="T7"/>
              </a:cxn>
              <a:cxn ang="0">
                <a:pos x="T8" y="T9"/>
              </a:cxn>
              <a:cxn ang="0">
                <a:pos x="T10" y="T11"/>
              </a:cxn>
              <a:cxn ang="0">
                <a:pos x="T12" y="T13"/>
              </a:cxn>
            </a:cxnLst>
            <a:rect l="0" t="0" r="r" b="b"/>
            <a:pathLst>
              <a:path w="278" h="277">
                <a:moveTo>
                  <a:pt x="242" y="65"/>
                </a:moveTo>
                <a:cubicBezTo>
                  <a:pt x="247" y="29"/>
                  <a:pt x="247" y="29"/>
                  <a:pt x="247" y="29"/>
                </a:cubicBezTo>
                <a:cubicBezTo>
                  <a:pt x="211" y="34"/>
                  <a:pt x="211" y="34"/>
                  <a:pt x="211" y="34"/>
                </a:cubicBezTo>
                <a:cubicBezTo>
                  <a:pt x="162" y="0"/>
                  <a:pt x="94" y="5"/>
                  <a:pt x="50" y="49"/>
                </a:cubicBezTo>
                <a:cubicBezTo>
                  <a:pt x="0" y="98"/>
                  <a:pt x="0" y="178"/>
                  <a:pt x="50" y="228"/>
                </a:cubicBezTo>
                <a:cubicBezTo>
                  <a:pt x="99" y="277"/>
                  <a:pt x="179" y="277"/>
                  <a:pt x="229" y="228"/>
                </a:cubicBezTo>
                <a:cubicBezTo>
                  <a:pt x="273" y="183"/>
                  <a:pt x="278" y="114"/>
                  <a:pt x="242" y="65"/>
                </a:cubicBezTo>
                <a:close/>
              </a:path>
            </a:pathLst>
          </a:custGeom>
          <a:solidFill>
            <a:srgbClr val="CC3300"/>
          </a:solidFill>
          <a:ln>
            <a:noFill/>
          </a:ln>
        </p:spPr>
        <p:txBody>
          <a:bodyPr vert="horz" wrap="square" lIns="45715" tIns="22857" rIns="45715" bIns="22857" numCol="1" anchor="t" anchorCtr="0" compatLnSpc="1">
            <a:prstTxWarp prst="textNoShape">
              <a:avLst/>
            </a:prstTxWarp>
          </a:bodyPr>
          <a:lstStyle/>
          <a:p>
            <a:endParaRPr lang="en-US" sz="900" dirty="0"/>
          </a:p>
        </p:txBody>
      </p:sp>
      <p:sp>
        <p:nvSpPr>
          <p:cNvPr id="7" name="TextBox 6">
            <a:extLst>
              <a:ext uri="{FF2B5EF4-FFF2-40B4-BE49-F238E27FC236}">
                <a16:creationId xmlns:a16="http://schemas.microsoft.com/office/drawing/2014/main" id="{87CCCDD6-2097-4062-89A1-CC97572BE194}"/>
              </a:ext>
            </a:extLst>
          </p:cNvPr>
          <p:cNvSpPr txBox="1"/>
          <p:nvPr/>
        </p:nvSpPr>
        <p:spPr>
          <a:xfrm>
            <a:off x="327450" y="904517"/>
            <a:ext cx="2111023" cy="523220"/>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Question</a:t>
            </a:r>
            <a:r>
              <a:rPr lang="en-GB" sz="2800" dirty="0">
                <a:solidFill>
                  <a:schemeClr val="bg1"/>
                </a:solidFill>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0A73DFCB-9B08-43EF-8D1F-ADE2D7C066E5}"/>
              </a:ext>
            </a:extLst>
          </p:cNvPr>
          <p:cNvSpPr>
            <a:spLocks noGrp="1"/>
          </p:cNvSpPr>
          <p:nvPr>
            <p:ph type="title"/>
          </p:nvPr>
        </p:nvSpPr>
        <p:spPr>
          <a:xfrm>
            <a:off x="2438473" y="507006"/>
            <a:ext cx="9202665" cy="942382"/>
          </a:xfrm>
        </p:spPr>
        <p:txBody>
          <a:bodyPr>
            <a:normAutofit/>
          </a:bodyPr>
          <a:lstStyle/>
          <a:p>
            <a:r>
              <a:rPr lang="en-GB" sz="2800" dirty="0"/>
              <a:t>Which insurance policy would cover the following:</a:t>
            </a:r>
          </a:p>
        </p:txBody>
      </p:sp>
      <p:sp>
        <p:nvSpPr>
          <p:cNvPr id="3" name="Oval 2">
            <a:extLst>
              <a:ext uri="{FF2B5EF4-FFF2-40B4-BE49-F238E27FC236}">
                <a16:creationId xmlns:a16="http://schemas.microsoft.com/office/drawing/2014/main" id="{D8505BB0-2E6B-4F0E-80D8-BBEFD57A7D0A}"/>
              </a:ext>
            </a:extLst>
          </p:cNvPr>
          <p:cNvSpPr/>
          <p:nvPr/>
        </p:nvSpPr>
        <p:spPr>
          <a:xfrm>
            <a:off x="1066873" y="2326782"/>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rgbClr val="002060"/>
              </a:solidFill>
            </a:endParaRPr>
          </a:p>
        </p:txBody>
      </p:sp>
      <p:sp>
        <p:nvSpPr>
          <p:cNvPr id="6" name="TextBox 5">
            <a:extLst>
              <a:ext uri="{FF2B5EF4-FFF2-40B4-BE49-F238E27FC236}">
                <a16:creationId xmlns:a16="http://schemas.microsoft.com/office/drawing/2014/main" id="{F03135B1-6F7C-4D19-9D6B-2C4C4F53808F}"/>
              </a:ext>
            </a:extLst>
          </p:cNvPr>
          <p:cNvSpPr txBox="1"/>
          <p:nvPr/>
        </p:nvSpPr>
        <p:spPr>
          <a:xfrm>
            <a:off x="1419142" y="2705424"/>
            <a:ext cx="2038662" cy="923330"/>
          </a:xfrm>
          <a:prstGeom prst="rect">
            <a:avLst/>
          </a:prstGeom>
          <a:noFill/>
        </p:spPr>
        <p:txBody>
          <a:bodyPr wrap="square" rtlCol="0">
            <a:spAutoFit/>
          </a:bodyPr>
          <a:lstStyle/>
          <a:p>
            <a:pPr algn="ctr"/>
            <a:r>
              <a:rPr lang="en-GB" dirty="0">
                <a:solidFill>
                  <a:srgbClr val="002E5F"/>
                </a:solidFill>
                <a:latin typeface="Arial" panose="020B0604020202020204" pitchFamily="34" charset="0"/>
                <a:ea typeface="+mj-ea"/>
                <a:cs typeface="Arial" panose="020B0604020202020204" pitchFamily="34" charset="0"/>
              </a:rPr>
              <a:t>Fire damage to the </a:t>
            </a:r>
            <a:r>
              <a:rPr lang="en-GB" i="1" dirty="0">
                <a:solidFill>
                  <a:srgbClr val="002E5F"/>
                </a:solidFill>
                <a:latin typeface="Arial" panose="020B0604020202020204" pitchFamily="34" charset="0"/>
                <a:ea typeface="+mj-ea"/>
                <a:cs typeface="Arial" panose="020B0604020202020204" pitchFamily="34" charset="0"/>
              </a:rPr>
              <a:t>works</a:t>
            </a:r>
            <a:r>
              <a:rPr lang="en-GB" dirty="0">
                <a:solidFill>
                  <a:srgbClr val="002E5F"/>
                </a:solidFill>
                <a:latin typeface="Arial" panose="020B0604020202020204" pitchFamily="34" charset="0"/>
                <a:ea typeface="+mj-ea"/>
                <a:cs typeface="Arial" panose="020B0604020202020204" pitchFamily="34" charset="0"/>
              </a:rPr>
              <a:t> whilst on site</a:t>
            </a:r>
          </a:p>
        </p:txBody>
      </p:sp>
      <p:sp>
        <p:nvSpPr>
          <p:cNvPr id="8" name="Oval 7">
            <a:extLst>
              <a:ext uri="{FF2B5EF4-FFF2-40B4-BE49-F238E27FC236}">
                <a16:creationId xmlns:a16="http://schemas.microsoft.com/office/drawing/2014/main" id="{6CABB608-05F5-4E79-BEE1-72ADEDA4968A}"/>
              </a:ext>
            </a:extLst>
          </p:cNvPr>
          <p:cNvSpPr/>
          <p:nvPr/>
        </p:nvSpPr>
        <p:spPr>
          <a:xfrm>
            <a:off x="4547089" y="2326783"/>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rgbClr val="002060"/>
              </a:solidFill>
            </a:endParaRPr>
          </a:p>
        </p:txBody>
      </p:sp>
      <p:sp>
        <p:nvSpPr>
          <p:cNvPr id="9" name="TextBox 8">
            <a:extLst>
              <a:ext uri="{FF2B5EF4-FFF2-40B4-BE49-F238E27FC236}">
                <a16:creationId xmlns:a16="http://schemas.microsoft.com/office/drawing/2014/main" id="{EE09F4E9-3528-48FF-A582-8128E4097DB7}"/>
              </a:ext>
            </a:extLst>
          </p:cNvPr>
          <p:cNvSpPr txBox="1"/>
          <p:nvPr/>
        </p:nvSpPr>
        <p:spPr>
          <a:xfrm>
            <a:off x="4748836" y="2641269"/>
            <a:ext cx="2339706" cy="923330"/>
          </a:xfrm>
          <a:prstGeom prst="rect">
            <a:avLst/>
          </a:prstGeom>
          <a:noFill/>
        </p:spPr>
        <p:txBody>
          <a:bodyPr wrap="square" rtlCol="0">
            <a:spAutoFit/>
          </a:bodyPr>
          <a:lstStyle/>
          <a:p>
            <a:pPr algn="ctr"/>
            <a:r>
              <a:rPr lang="en-GB" dirty="0">
                <a:solidFill>
                  <a:srgbClr val="002E5F"/>
                </a:solidFill>
                <a:latin typeface="Arial" panose="020B0604020202020204" pitchFamily="34" charset="0"/>
                <a:ea typeface="+mj-ea"/>
                <a:cs typeface="Arial" panose="020B0604020202020204" pitchFamily="34" charset="0"/>
              </a:rPr>
              <a:t>Financial loss caused by errors in </a:t>
            </a:r>
            <a:r>
              <a:rPr lang="en-GB" i="1" dirty="0">
                <a:solidFill>
                  <a:srgbClr val="002E5F"/>
                </a:solidFill>
                <a:latin typeface="Arial" panose="020B0604020202020204" pitchFamily="34" charset="0"/>
                <a:ea typeface="+mj-ea"/>
                <a:cs typeface="Arial" panose="020B0604020202020204" pitchFamily="34" charset="0"/>
              </a:rPr>
              <a:t>Contractor’s</a:t>
            </a:r>
            <a:r>
              <a:rPr lang="en-GB" dirty="0">
                <a:solidFill>
                  <a:srgbClr val="002E5F"/>
                </a:solidFill>
                <a:latin typeface="Arial" panose="020B0604020202020204" pitchFamily="34" charset="0"/>
                <a:ea typeface="+mj-ea"/>
                <a:cs typeface="Arial" panose="020B0604020202020204" pitchFamily="34" charset="0"/>
              </a:rPr>
              <a:t> design</a:t>
            </a:r>
          </a:p>
        </p:txBody>
      </p:sp>
      <p:sp>
        <p:nvSpPr>
          <p:cNvPr id="10" name="Oval 9">
            <a:extLst>
              <a:ext uri="{FF2B5EF4-FFF2-40B4-BE49-F238E27FC236}">
                <a16:creationId xmlns:a16="http://schemas.microsoft.com/office/drawing/2014/main" id="{766F29AF-F0DC-4037-B27E-9CDA5EE6285C}"/>
              </a:ext>
            </a:extLst>
          </p:cNvPr>
          <p:cNvSpPr/>
          <p:nvPr/>
        </p:nvSpPr>
        <p:spPr>
          <a:xfrm>
            <a:off x="8174709" y="2326783"/>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rgbClr val="002060"/>
              </a:solidFill>
            </a:endParaRPr>
          </a:p>
        </p:txBody>
      </p:sp>
      <p:sp>
        <p:nvSpPr>
          <p:cNvPr id="11" name="TextBox 10">
            <a:extLst>
              <a:ext uri="{FF2B5EF4-FFF2-40B4-BE49-F238E27FC236}">
                <a16:creationId xmlns:a16="http://schemas.microsoft.com/office/drawing/2014/main" id="{BD81C513-EE94-46F8-9A9E-2D924E047479}"/>
              </a:ext>
            </a:extLst>
          </p:cNvPr>
          <p:cNvSpPr txBox="1"/>
          <p:nvPr/>
        </p:nvSpPr>
        <p:spPr>
          <a:xfrm>
            <a:off x="8526978" y="2641269"/>
            <a:ext cx="2038662" cy="923330"/>
          </a:xfrm>
          <a:prstGeom prst="rect">
            <a:avLst/>
          </a:prstGeom>
          <a:noFill/>
        </p:spPr>
        <p:txBody>
          <a:bodyPr wrap="square" rtlCol="0">
            <a:spAutoFit/>
          </a:bodyPr>
          <a:lstStyle/>
          <a:p>
            <a:pPr algn="ctr"/>
            <a:r>
              <a:rPr lang="en-GB" dirty="0">
                <a:solidFill>
                  <a:srgbClr val="002E5F"/>
                </a:solidFill>
                <a:latin typeface="Arial" panose="020B0604020202020204" pitchFamily="34" charset="0"/>
                <a:ea typeface="+mj-ea"/>
                <a:cs typeface="Arial" panose="020B0604020202020204" pitchFamily="34" charset="0"/>
              </a:rPr>
              <a:t>Damage to vehicle caused by pothole</a:t>
            </a:r>
          </a:p>
        </p:txBody>
      </p:sp>
      <p:sp>
        <p:nvSpPr>
          <p:cNvPr id="13" name="Rectangle 12">
            <a:extLst>
              <a:ext uri="{FF2B5EF4-FFF2-40B4-BE49-F238E27FC236}">
                <a16:creationId xmlns:a16="http://schemas.microsoft.com/office/drawing/2014/main" id="{CDDAB921-2535-BD26-EDC7-7FA5DA503EC8}"/>
              </a:ext>
            </a:extLst>
          </p:cNvPr>
          <p:cNvSpPr/>
          <p:nvPr/>
        </p:nvSpPr>
        <p:spPr>
          <a:xfrm>
            <a:off x="2552703" y="4257727"/>
            <a:ext cx="2994199" cy="58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latin typeface="Arial" panose="020B0604020202020204" pitchFamily="34" charset="0"/>
                <a:cs typeface="Arial" panose="020B0604020202020204" pitchFamily="34" charset="0"/>
              </a:rPr>
              <a:t>Contractor’s</a:t>
            </a:r>
            <a:r>
              <a:rPr lang="en-GB" dirty="0">
                <a:latin typeface="Arial" panose="020B0604020202020204" pitchFamily="34" charset="0"/>
                <a:cs typeface="Arial" panose="020B0604020202020204" pitchFamily="34" charset="0"/>
              </a:rPr>
              <a:t> All Risk insurance</a:t>
            </a:r>
          </a:p>
        </p:txBody>
      </p:sp>
      <p:sp>
        <p:nvSpPr>
          <p:cNvPr id="14" name="Rectangle 13">
            <a:extLst>
              <a:ext uri="{FF2B5EF4-FFF2-40B4-BE49-F238E27FC236}">
                <a16:creationId xmlns:a16="http://schemas.microsoft.com/office/drawing/2014/main" id="{D7814829-4DAA-9467-F843-DA17F77BD0DF}"/>
              </a:ext>
            </a:extLst>
          </p:cNvPr>
          <p:cNvSpPr/>
          <p:nvPr/>
        </p:nvSpPr>
        <p:spPr>
          <a:xfrm>
            <a:off x="6017075" y="4325516"/>
            <a:ext cx="2994199" cy="58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Third Party Public and Products Liability insurance</a:t>
            </a:r>
          </a:p>
        </p:txBody>
      </p:sp>
      <p:sp>
        <p:nvSpPr>
          <p:cNvPr id="15" name="Rectangle 14">
            <a:extLst>
              <a:ext uri="{FF2B5EF4-FFF2-40B4-BE49-F238E27FC236}">
                <a16:creationId xmlns:a16="http://schemas.microsoft.com/office/drawing/2014/main" id="{14112439-748A-E9D3-E894-350C80B35C2B}"/>
              </a:ext>
            </a:extLst>
          </p:cNvPr>
          <p:cNvSpPr/>
          <p:nvPr/>
        </p:nvSpPr>
        <p:spPr>
          <a:xfrm>
            <a:off x="6017073" y="5830591"/>
            <a:ext cx="2994199" cy="58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Employer’s Liability insurance</a:t>
            </a:r>
          </a:p>
        </p:txBody>
      </p:sp>
      <p:sp>
        <p:nvSpPr>
          <p:cNvPr id="16" name="Rectangle 15">
            <a:extLst>
              <a:ext uri="{FF2B5EF4-FFF2-40B4-BE49-F238E27FC236}">
                <a16:creationId xmlns:a16="http://schemas.microsoft.com/office/drawing/2014/main" id="{0F93D594-56F7-92DE-02E5-BE3CB03A6D3C}"/>
              </a:ext>
            </a:extLst>
          </p:cNvPr>
          <p:cNvSpPr/>
          <p:nvPr/>
        </p:nvSpPr>
        <p:spPr>
          <a:xfrm>
            <a:off x="2552701" y="5830591"/>
            <a:ext cx="2994199" cy="58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Professional Indemnity insurance</a:t>
            </a:r>
          </a:p>
        </p:txBody>
      </p:sp>
      <p:sp>
        <p:nvSpPr>
          <p:cNvPr id="17" name="Rectangle 16">
            <a:extLst>
              <a:ext uri="{FF2B5EF4-FFF2-40B4-BE49-F238E27FC236}">
                <a16:creationId xmlns:a16="http://schemas.microsoft.com/office/drawing/2014/main" id="{D6039298-3C3A-BBD5-2660-659F44FB3B7E}"/>
              </a:ext>
            </a:extLst>
          </p:cNvPr>
          <p:cNvSpPr/>
          <p:nvPr/>
        </p:nvSpPr>
        <p:spPr>
          <a:xfrm>
            <a:off x="6017073" y="5091053"/>
            <a:ext cx="2994199" cy="58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Motor Third Party Liability insurance</a:t>
            </a:r>
          </a:p>
        </p:txBody>
      </p:sp>
      <p:sp>
        <p:nvSpPr>
          <p:cNvPr id="18" name="Rectangle 17">
            <a:extLst>
              <a:ext uri="{FF2B5EF4-FFF2-40B4-BE49-F238E27FC236}">
                <a16:creationId xmlns:a16="http://schemas.microsoft.com/office/drawing/2014/main" id="{B0A08758-D4B4-D967-FCBC-95C6269B1AC4}"/>
              </a:ext>
            </a:extLst>
          </p:cNvPr>
          <p:cNvSpPr/>
          <p:nvPr/>
        </p:nvSpPr>
        <p:spPr>
          <a:xfrm>
            <a:off x="2552702" y="5091053"/>
            <a:ext cx="2994199" cy="58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latin typeface="Arial" panose="020B0604020202020204" pitchFamily="34" charset="0"/>
                <a:cs typeface="Arial" panose="020B0604020202020204" pitchFamily="34" charset="0"/>
              </a:rPr>
              <a:t>Contractor’s </a:t>
            </a:r>
            <a:r>
              <a:rPr lang="en-GB" dirty="0">
                <a:latin typeface="Arial" panose="020B0604020202020204" pitchFamily="34" charset="0"/>
                <a:cs typeface="Arial" panose="020B0604020202020204" pitchFamily="34" charset="0"/>
              </a:rPr>
              <a:t>Pollution Liability insurance</a:t>
            </a:r>
          </a:p>
        </p:txBody>
      </p:sp>
    </p:spTree>
    <p:extLst>
      <p:ext uri="{BB962C8B-B14F-4D97-AF65-F5344CB8AC3E}">
        <p14:creationId xmlns:p14="http://schemas.microsoft.com/office/powerpoint/2010/main" val="364371361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9F7D24-571A-40C0-9DB9-5407C9BDC5E4}"/>
              </a:ext>
            </a:extLst>
          </p:cNvPr>
          <p:cNvSpPr/>
          <p:nvPr/>
        </p:nvSpPr>
        <p:spPr>
          <a:xfrm>
            <a:off x="0" y="1"/>
            <a:ext cx="12192000" cy="2591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rgbClr val="002060"/>
              </a:solidFill>
            </a:endParaRPr>
          </a:p>
        </p:txBody>
      </p:sp>
      <p:sp>
        <p:nvSpPr>
          <p:cNvPr id="5" name="Freeform 827">
            <a:extLst>
              <a:ext uri="{FF2B5EF4-FFF2-40B4-BE49-F238E27FC236}">
                <a16:creationId xmlns:a16="http://schemas.microsoft.com/office/drawing/2014/main" id="{7FBFDB86-0703-4AFC-BAFB-987288D7948C}"/>
              </a:ext>
            </a:extLst>
          </p:cNvPr>
          <p:cNvSpPr>
            <a:spLocks/>
          </p:cNvSpPr>
          <p:nvPr/>
        </p:nvSpPr>
        <p:spPr bwMode="auto">
          <a:xfrm rot="15300000">
            <a:off x="339999" y="238945"/>
            <a:ext cx="1971631" cy="2012039"/>
          </a:xfrm>
          <a:custGeom>
            <a:avLst/>
            <a:gdLst>
              <a:gd name="T0" fmla="*/ 242 w 278"/>
              <a:gd name="T1" fmla="*/ 65 h 277"/>
              <a:gd name="T2" fmla="*/ 247 w 278"/>
              <a:gd name="T3" fmla="*/ 29 h 277"/>
              <a:gd name="T4" fmla="*/ 211 w 278"/>
              <a:gd name="T5" fmla="*/ 34 h 277"/>
              <a:gd name="T6" fmla="*/ 50 w 278"/>
              <a:gd name="T7" fmla="*/ 49 h 277"/>
              <a:gd name="T8" fmla="*/ 50 w 278"/>
              <a:gd name="T9" fmla="*/ 228 h 277"/>
              <a:gd name="T10" fmla="*/ 229 w 278"/>
              <a:gd name="T11" fmla="*/ 228 h 277"/>
              <a:gd name="T12" fmla="*/ 242 w 278"/>
              <a:gd name="T13" fmla="*/ 65 h 277"/>
            </a:gdLst>
            <a:ahLst/>
            <a:cxnLst>
              <a:cxn ang="0">
                <a:pos x="T0" y="T1"/>
              </a:cxn>
              <a:cxn ang="0">
                <a:pos x="T2" y="T3"/>
              </a:cxn>
              <a:cxn ang="0">
                <a:pos x="T4" y="T5"/>
              </a:cxn>
              <a:cxn ang="0">
                <a:pos x="T6" y="T7"/>
              </a:cxn>
              <a:cxn ang="0">
                <a:pos x="T8" y="T9"/>
              </a:cxn>
              <a:cxn ang="0">
                <a:pos x="T10" y="T11"/>
              </a:cxn>
              <a:cxn ang="0">
                <a:pos x="T12" y="T13"/>
              </a:cxn>
            </a:cxnLst>
            <a:rect l="0" t="0" r="r" b="b"/>
            <a:pathLst>
              <a:path w="278" h="277">
                <a:moveTo>
                  <a:pt x="242" y="65"/>
                </a:moveTo>
                <a:cubicBezTo>
                  <a:pt x="247" y="29"/>
                  <a:pt x="247" y="29"/>
                  <a:pt x="247" y="29"/>
                </a:cubicBezTo>
                <a:cubicBezTo>
                  <a:pt x="211" y="34"/>
                  <a:pt x="211" y="34"/>
                  <a:pt x="211" y="34"/>
                </a:cubicBezTo>
                <a:cubicBezTo>
                  <a:pt x="162" y="0"/>
                  <a:pt x="94" y="5"/>
                  <a:pt x="50" y="49"/>
                </a:cubicBezTo>
                <a:cubicBezTo>
                  <a:pt x="0" y="98"/>
                  <a:pt x="0" y="178"/>
                  <a:pt x="50" y="228"/>
                </a:cubicBezTo>
                <a:cubicBezTo>
                  <a:pt x="99" y="277"/>
                  <a:pt x="179" y="277"/>
                  <a:pt x="229" y="228"/>
                </a:cubicBezTo>
                <a:cubicBezTo>
                  <a:pt x="273" y="183"/>
                  <a:pt x="278" y="114"/>
                  <a:pt x="242" y="65"/>
                </a:cubicBezTo>
                <a:close/>
              </a:path>
            </a:pathLst>
          </a:custGeom>
          <a:solidFill>
            <a:schemeClr val="accent6"/>
          </a:solidFill>
          <a:ln>
            <a:noFill/>
          </a:ln>
        </p:spPr>
        <p:txBody>
          <a:bodyPr vert="horz" wrap="square" lIns="45715" tIns="22857" rIns="45715" bIns="22857" numCol="1" anchor="t" anchorCtr="0" compatLnSpc="1">
            <a:prstTxWarp prst="textNoShape">
              <a:avLst/>
            </a:prstTxWarp>
          </a:bodyPr>
          <a:lstStyle/>
          <a:p>
            <a:endParaRPr lang="en-US" sz="900" dirty="0"/>
          </a:p>
        </p:txBody>
      </p:sp>
      <p:sp>
        <p:nvSpPr>
          <p:cNvPr id="7" name="TextBox 6">
            <a:extLst>
              <a:ext uri="{FF2B5EF4-FFF2-40B4-BE49-F238E27FC236}">
                <a16:creationId xmlns:a16="http://schemas.microsoft.com/office/drawing/2014/main" id="{87CCCDD6-2097-4062-89A1-CC97572BE194}"/>
              </a:ext>
            </a:extLst>
          </p:cNvPr>
          <p:cNvSpPr txBox="1"/>
          <p:nvPr/>
        </p:nvSpPr>
        <p:spPr>
          <a:xfrm>
            <a:off x="277987" y="1060298"/>
            <a:ext cx="2111023"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Answer</a:t>
            </a:r>
            <a:endParaRPr lang="en-GB" sz="28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A73DFCB-9B08-43EF-8D1F-ADE2D7C066E5}"/>
              </a:ext>
            </a:extLst>
          </p:cNvPr>
          <p:cNvSpPr>
            <a:spLocks noGrp="1"/>
          </p:cNvSpPr>
          <p:nvPr>
            <p:ph type="title"/>
          </p:nvPr>
        </p:nvSpPr>
        <p:spPr>
          <a:xfrm>
            <a:off x="2438473" y="507006"/>
            <a:ext cx="9202665" cy="942382"/>
          </a:xfrm>
        </p:spPr>
        <p:txBody>
          <a:bodyPr>
            <a:normAutofit/>
          </a:bodyPr>
          <a:lstStyle/>
          <a:p>
            <a:r>
              <a:rPr lang="en-GB" sz="2800" dirty="0"/>
              <a:t>Which insurance policy would cover the following:</a:t>
            </a:r>
          </a:p>
        </p:txBody>
      </p:sp>
      <p:sp>
        <p:nvSpPr>
          <p:cNvPr id="19" name="Oval 18">
            <a:extLst>
              <a:ext uri="{FF2B5EF4-FFF2-40B4-BE49-F238E27FC236}">
                <a16:creationId xmlns:a16="http://schemas.microsoft.com/office/drawing/2014/main" id="{DB5E2748-19ED-46F0-87AF-B8195AB325F3}"/>
              </a:ext>
            </a:extLst>
          </p:cNvPr>
          <p:cNvSpPr/>
          <p:nvPr/>
        </p:nvSpPr>
        <p:spPr>
          <a:xfrm>
            <a:off x="1066873" y="4067240"/>
            <a:ext cx="2743200" cy="1552303"/>
          </a:xfrm>
          <a:prstGeom prst="ellipse">
            <a:avLst/>
          </a:prstGeom>
          <a:solidFill>
            <a:schemeClr val="accent6"/>
          </a:solidFill>
          <a:ln>
            <a:noFill/>
          </a:ln>
        </p:spPr>
        <p:txBody>
          <a:bodyPr vert="horz" wrap="square" lIns="45715" tIns="22857" rIns="45715" bIns="22857" numCol="1" anchor="t" anchorCtr="0" compatLnSpc="1">
            <a:prstTxWarp prst="textNoShape">
              <a:avLst/>
            </a:prstTxWarp>
          </a:bodyPr>
          <a:lstStyle/>
          <a:p>
            <a:endParaRPr lang="en-GB" sz="90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1EF9B13-7443-43C6-BE30-CE48CE566810}"/>
              </a:ext>
            </a:extLst>
          </p:cNvPr>
          <p:cNvSpPr txBox="1"/>
          <p:nvPr/>
        </p:nvSpPr>
        <p:spPr>
          <a:xfrm>
            <a:off x="1419142" y="4521255"/>
            <a:ext cx="2038662" cy="646331"/>
          </a:xfrm>
          <a:prstGeom prst="rect">
            <a:avLst/>
          </a:prstGeom>
          <a:noFill/>
        </p:spPr>
        <p:txBody>
          <a:bodyPr wrap="square" rtlCol="0">
            <a:spAutoFit/>
          </a:bodyPr>
          <a:lstStyle/>
          <a:p>
            <a:pPr algn="ctr"/>
            <a:r>
              <a:rPr lang="en-GB" i="1" dirty="0">
                <a:solidFill>
                  <a:schemeClr val="bg1"/>
                </a:solidFill>
                <a:latin typeface="Arial" panose="020B0604020202020204" pitchFamily="34" charset="0"/>
                <a:cs typeface="Arial" panose="020B0604020202020204" pitchFamily="34" charset="0"/>
              </a:rPr>
              <a:t>Contractor’s</a:t>
            </a:r>
            <a:r>
              <a:rPr lang="en-GB" dirty="0">
                <a:solidFill>
                  <a:schemeClr val="bg1"/>
                </a:solidFill>
                <a:latin typeface="Arial" panose="020B0604020202020204" pitchFamily="34" charset="0"/>
                <a:cs typeface="Arial" panose="020B0604020202020204" pitchFamily="34" charset="0"/>
              </a:rPr>
              <a:t> All Risks insurance</a:t>
            </a:r>
          </a:p>
        </p:txBody>
      </p:sp>
      <p:sp>
        <p:nvSpPr>
          <p:cNvPr id="21" name="Oval 20">
            <a:extLst>
              <a:ext uri="{FF2B5EF4-FFF2-40B4-BE49-F238E27FC236}">
                <a16:creationId xmlns:a16="http://schemas.microsoft.com/office/drawing/2014/main" id="{2D27D414-55A6-4790-8043-01CD1B4F0BA8}"/>
              </a:ext>
            </a:extLst>
          </p:cNvPr>
          <p:cNvSpPr/>
          <p:nvPr/>
        </p:nvSpPr>
        <p:spPr>
          <a:xfrm>
            <a:off x="4547089" y="4067240"/>
            <a:ext cx="2743200" cy="1552303"/>
          </a:xfrm>
          <a:prstGeom prst="ellipse">
            <a:avLst/>
          </a:prstGeom>
          <a:solidFill>
            <a:schemeClr val="accent6"/>
          </a:solidFill>
          <a:ln>
            <a:noFill/>
          </a:ln>
        </p:spPr>
        <p:txBody>
          <a:bodyPr vert="horz" wrap="square" lIns="45715" tIns="22857" rIns="45715" bIns="22857" numCol="1" anchor="t" anchorCtr="0" compatLnSpc="1">
            <a:prstTxWarp prst="textNoShape">
              <a:avLst/>
            </a:prstTxWarp>
          </a:bodyPr>
          <a:lstStyle/>
          <a:p>
            <a:endParaRPr lang="en-GB" sz="9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BF2621A-99D6-40F4-AAF3-5408E0AE4F12}"/>
              </a:ext>
            </a:extLst>
          </p:cNvPr>
          <p:cNvSpPr txBox="1"/>
          <p:nvPr/>
        </p:nvSpPr>
        <p:spPr>
          <a:xfrm>
            <a:off x="4899358" y="4521255"/>
            <a:ext cx="2038662" cy="646331"/>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Professional Indemnity</a:t>
            </a:r>
          </a:p>
        </p:txBody>
      </p:sp>
      <p:sp>
        <p:nvSpPr>
          <p:cNvPr id="23" name="Oval 22">
            <a:extLst>
              <a:ext uri="{FF2B5EF4-FFF2-40B4-BE49-F238E27FC236}">
                <a16:creationId xmlns:a16="http://schemas.microsoft.com/office/drawing/2014/main" id="{E1A542AF-EA2F-452D-87BE-7AD1DB29F2E4}"/>
              </a:ext>
            </a:extLst>
          </p:cNvPr>
          <p:cNvSpPr/>
          <p:nvPr/>
        </p:nvSpPr>
        <p:spPr>
          <a:xfrm>
            <a:off x="8174709" y="4067240"/>
            <a:ext cx="2743200" cy="1552303"/>
          </a:xfrm>
          <a:prstGeom prst="ellipse">
            <a:avLst/>
          </a:prstGeom>
          <a:solidFill>
            <a:schemeClr val="accent6"/>
          </a:solidFill>
          <a:ln>
            <a:noFill/>
          </a:ln>
        </p:spPr>
        <p:txBody>
          <a:bodyPr vert="horz" wrap="square" lIns="45715" tIns="22857" rIns="45715" bIns="22857" numCol="1" anchor="t" anchorCtr="0" compatLnSpc="1">
            <a:prstTxWarp prst="textNoShape">
              <a:avLst/>
            </a:prstTxWarp>
          </a:bodyPr>
          <a:lstStyle/>
          <a:p>
            <a:endParaRPr lang="en-GB" sz="900"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8394082-68FE-4E94-84A9-03E519768945}"/>
              </a:ext>
            </a:extLst>
          </p:cNvPr>
          <p:cNvSpPr txBox="1"/>
          <p:nvPr/>
        </p:nvSpPr>
        <p:spPr>
          <a:xfrm>
            <a:off x="8526978" y="4243226"/>
            <a:ext cx="2038662" cy="1200329"/>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Potentially third party public and products liability insurance</a:t>
            </a:r>
          </a:p>
        </p:txBody>
      </p:sp>
      <p:sp>
        <p:nvSpPr>
          <p:cNvPr id="25" name="TextBox 24">
            <a:extLst>
              <a:ext uri="{FF2B5EF4-FFF2-40B4-BE49-F238E27FC236}">
                <a16:creationId xmlns:a16="http://schemas.microsoft.com/office/drawing/2014/main" id="{D342E203-7D31-5CCD-2CA3-DD1F8990D48E}"/>
              </a:ext>
            </a:extLst>
          </p:cNvPr>
          <p:cNvSpPr txBox="1"/>
          <p:nvPr/>
        </p:nvSpPr>
        <p:spPr>
          <a:xfrm>
            <a:off x="-611890" y="6350994"/>
            <a:ext cx="7902179" cy="369332"/>
          </a:xfrm>
          <a:prstGeom prst="rect">
            <a:avLst/>
          </a:prstGeom>
          <a:noFill/>
        </p:spPr>
        <p:txBody>
          <a:bodyPr wrap="square">
            <a:spAutoFit/>
          </a:bodyPr>
          <a:lstStyle/>
          <a:p>
            <a:pPr algn="ctr"/>
            <a:r>
              <a:rPr lang="en-GB" dirty="0">
                <a:latin typeface="Arial" panose="020B0604020202020204" pitchFamily="34" charset="0"/>
                <a:cs typeface="Arial" panose="020B0604020202020204" pitchFamily="34" charset="0"/>
              </a:rPr>
              <a:t>Subject to insurance policy terms, conditions and limitations.</a:t>
            </a:r>
          </a:p>
        </p:txBody>
      </p:sp>
      <p:sp>
        <p:nvSpPr>
          <p:cNvPr id="6" name="Oval 5">
            <a:extLst>
              <a:ext uri="{FF2B5EF4-FFF2-40B4-BE49-F238E27FC236}">
                <a16:creationId xmlns:a16="http://schemas.microsoft.com/office/drawing/2014/main" id="{D7852BED-085F-39B5-740F-A73FE0211956}"/>
              </a:ext>
            </a:extLst>
          </p:cNvPr>
          <p:cNvSpPr/>
          <p:nvPr/>
        </p:nvSpPr>
        <p:spPr>
          <a:xfrm>
            <a:off x="1066873" y="2326782"/>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rgbClr val="002060"/>
              </a:solidFill>
            </a:endParaRPr>
          </a:p>
        </p:txBody>
      </p:sp>
      <p:sp>
        <p:nvSpPr>
          <p:cNvPr id="8" name="TextBox 7">
            <a:extLst>
              <a:ext uri="{FF2B5EF4-FFF2-40B4-BE49-F238E27FC236}">
                <a16:creationId xmlns:a16="http://schemas.microsoft.com/office/drawing/2014/main" id="{2A90688A-B5A8-F848-A825-6C7380E10590}"/>
              </a:ext>
            </a:extLst>
          </p:cNvPr>
          <p:cNvSpPr txBox="1"/>
          <p:nvPr/>
        </p:nvSpPr>
        <p:spPr>
          <a:xfrm>
            <a:off x="1419142" y="2705424"/>
            <a:ext cx="2038662" cy="923330"/>
          </a:xfrm>
          <a:prstGeom prst="rect">
            <a:avLst/>
          </a:prstGeom>
          <a:noFill/>
        </p:spPr>
        <p:txBody>
          <a:bodyPr wrap="square" rtlCol="0">
            <a:spAutoFit/>
          </a:bodyPr>
          <a:lstStyle/>
          <a:p>
            <a:pPr algn="ctr"/>
            <a:r>
              <a:rPr lang="en-GB" dirty="0">
                <a:solidFill>
                  <a:srgbClr val="002E5F"/>
                </a:solidFill>
                <a:latin typeface="Arial" panose="020B0604020202020204" pitchFamily="34" charset="0"/>
                <a:ea typeface="+mj-ea"/>
                <a:cs typeface="Arial" panose="020B0604020202020204" pitchFamily="34" charset="0"/>
              </a:rPr>
              <a:t>Fire damage to the </a:t>
            </a:r>
            <a:r>
              <a:rPr lang="en-GB" i="1" dirty="0">
                <a:solidFill>
                  <a:srgbClr val="002E5F"/>
                </a:solidFill>
                <a:latin typeface="Arial" panose="020B0604020202020204" pitchFamily="34" charset="0"/>
                <a:ea typeface="+mj-ea"/>
                <a:cs typeface="Arial" panose="020B0604020202020204" pitchFamily="34" charset="0"/>
              </a:rPr>
              <a:t>works</a:t>
            </a:r>
            <a:r>
              <a:rPr lang="en-GB" dirty="0">
                <a:solidFill>
                  <a:srgbClr val="002E5F"/>
                </a:solidFill>
                <a:latin typeface="Arial" panose="020B0604020202020204" pitchFamily="34" charset="0"/>
                <a:ea typeface="+mj-ea"/>
                <a:cs typeface="Arial" panose="020B0604020202020204" pitchFamily="34" charset="0"/>
              </a:rPr>
              <a:t> whilst on site</a:t>
            </a:r>
          </a:p>
        </p:txBody>
      </p:sp>
      <p:sp>
        <p:nvSpPr>
          <p:cNvPr id="9" name="Oval 8">
            <a:extLst>
              <a:ext uri="{FF2B5EF4-FFF2-40B4-BE49-F238E27FC236}">
                <a16:creationId xmlns:a16="http://schemas.microsoft.com/office/drawing/2014/main" id="{0FEC7F9D-5A4B-025F-9B44-5B6BE8980A28}"/>
              </a:ext>
            </a:extLst>
          </p:cNvPr>
          <p:cNvSpPr/>
          <p:nvPr/>
        </p:nvSpPr>
        <p:spPr>
          <a:xfrm>
            <a:off x="4547089" y="2326783"/>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rgbClr val="002060"/>
              </a:solidFill>
            </a:endParaRPr>
          </a:p>
        </p:txBody>
      </p:sp>
      <p:sp>
        <p:nvSpPr>
          <p:cNvPr id="10" name="TextBox 9">
            <a:extLst>
              <a:ext uri="{FF2B5EF4-FFF2-40B4-BE49-F238E27FC236}">
                <a16:creationId xmlns:a16="http://schemas.microsoft.com/office/drawing/2014/main" id="{0BAE93EC-1872-7022-0F6C-65C46B2B94E9}"/>
              </a:ext>
            </a:extLst>
          </p:cNvPr>
          <p:cNvSpPr txBox="1"/>
          <p:nvPr/>
        </p:nvSpPr>
        <p:spPr>
          <a:xfrm>
            <a:off x="4748836" y="2641269"/>
            <a:ext cx="2339706" cy="923330"/>
          </a:xfrm>
          <a:prstGeom prst="rect">
            <a:avLst/>
          </a:prstGeom>
          <a:noFill/>
        </p:spPr>
        <p:txBody>
          <a:bodyPr wrap="square" rtlCol="0">
            <a:spAutoFit/>
          </a:bodyPr>
          <a:lstStyle/>
          <a:p>
            <a:pPr algn="ctr"/>
            <a:r>
              <a:rPr lang="en-GB" dirty="0">
                <a:solidFill>
                  <a:srgbClr val="002E5F"/>
                </a:solidFill>
                <a:latin typeface="Arial" panose="020B0604020202020204" pitchFamily="34" charset="0"/>
                <a:ea typeface="+mj-ea"/>
                <a:cs typeface="Arial" panose="020B0604020202020204" pitchFamily="34" charset="0"/>
              </a:rPr>
              <a:t>Financial loss caused by errors in </a:t>
            </a:r>
            <a:r>
              <a:rPr lang="en-GB" i="1" dirty="0">
                <a:solidFill>
                  <a:srgbClr val="002E5F"/>
                </a:solidFill>
                <a:latin typeface="Arial" panose="020B0604020202020204" pitchFamily="34" charset="0"/>
                <a:ea typeface="+mj-ea"/>
                <a:cs typeface="Arial" panose="020B0604020202020204" pitchFamily="34" charset="0"/>
              </a:rPr>
              <a:t>Contractor’s</a:t>
            </a:r>
            <a:r>
              <a:rPr lang="en-GB" dirty="0">
                <a:solidFill>
                  <a:srgbClr val="002E5F"/>
                </a:solidFill>
                <a:latin typeface="Arial" panose="020B0604020202020204" pitchFamily="34" charset="0"/>
                <a:ea typeface="+mj-ea"/>
                <a:cs typeface="Arial" panose="020B0604020202020204" pitchFamily="34" charset="0"/>
              </a:rPr>
              <a:t> design</a:t>
            </a:r>
          </a:p>
        </p:txBody>
      </p:sp>
      <p:sp>
        <p:nvSpPr>
          <p:cNvPr id="11" name="Oval 10">
            <a:extLst>
              <a:ext uri="{FF2B5EF4-FFF2-40B4-BE49-F238E27FC236}">
                <a16:creationId xmlns:a16="http://schemas.microsoft.com/office/drawing/2014/main" id="{A8C887CD-3BFA-CD00-801C-2BE5B0938449}"/>
              </a:ext>
            </a:extLst>
          </p:cNvPr>
          <p:cNvSpPr/>
          <p:nvPr/>
        </p:nvSpPr>
        <p:spPr>
          <a:xfrm>
            <a:off x="8174709" y="2326783"/>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rgbClr val="002060"/>
              </a:solidFill>
            </a:endParaRPr>
          </a:p>
        </p:txBody>
      </p:sp>
      <p:sp>
        <p:nvSpPr>
          <p:cNvPr id="12" name="TextBox 11">
            <a:extLst>
              <a:ext uri="{FF2B5EF4-FFF2-40B4-BE49-F238E27FC236}">
                <a16:creationId xmlns:a16="http://schemas.microsoft.com/office/drawing/2014/main" id="{5C8B0428-FDE8-061D-82F9-38B19C3DA4A0}"/>
              </a:ext>
            </a:extLst>
          </p:cNvPr>
          <p:cNvSpPr txBox="1"/>
          <p:nvPr/>
        </p:nvSpPr>
        <p:spPr>
          <a:xfrm>
            <a:off x="8526978" y="2641269"/>
            <a:ext cx="2038662" cy="923330"/>
          </a:xfrm>
          <a:prstGeom prst="rect">
            <a:avLst/>
          </a:prstGeom>
          <a:noFill/>
        </p:spPr>
        <p:txBody>
          <a:bodyPr wrap="square" rtlCol="0">
            <a:spAutoFit/>
          </a:bodyPr>
          <a:lstStyle/>
          <a:p>
            <a:pPr algn="ctr"/>
            <a:r>
              <a:rPr lang="en-GB" dirty="0">
                <a:solidFill>
                  <a:srgbClr val="002E5F"/>
                </a:solidFill>
                <a:latin typeface="Arial" panose="020B0604020202020204" pitchFamily="34" charset="0"/>
                <a:ea typeface="+mj-ea"/>
                <a:cs typeface="Arial" panose="020B0604020202020204" pitchFamily="34" charset="0"/>
              </a:rPr>
              <a:t>Damage to vehicle caused by pothole</a:t>
            </a:r>
          </a:p>
        </p:txBody>
      </p:sp>
    </p:spTree>
    <p:extLst>
      <p:ext uri="{BB962C8B-B14F-4D97-AF65-F5344CB8AC3E}">
        <p14:creationId xmlns:p14="http://schemas.microsoft.com/office/powerpoint/2010/main" val="112413927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normAutofit/>
          </a:bodyPr>
          <a:lstStyle/>
          <a:p>
            <a:r>
              <a:rPr lang="en-GB" dirty="0"/>
              <a:t>Insurance and liabilities sections of various NEC4 contract models</a:t>
            </a:r>
            <a:br>
              <a:rPr lang="en-GB" dirty="0"/>
            </a:br>
            <a:endParaRPr lang="en-GB" dirty="0"/>
          </a:p>
        </p:txBody>
      </p:sp>
    </p:spTree>
    <p:extLst>
      <p:ext uri="{BB962C8B-B14F-4D97-AF65-F5344CB8AC3E}">
        <p14:creationId xmlns:p14="http://schemas.microsoft.com/office/powerpoint/2010/main" val="329784137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EBAF-CEDF-48B5-B087-DFB96FD0F4AF}"/>
              </a:ext>
            </a:extLst>
          </p:cNvPr>
          <p:cNvSpPr>
            <a:spLocks noGrp="1"/>
          </p:cNvSpPr>
          <p:nvPr>
            <p:ph type="title"/>
          </p:nvPr>
        </p:nvSpPr>
        <p:spPr/>
        <p:txBody>
          <a:bodyPr/>
          <a:lstStyle/>
          <a:p>
            <a:r>
              <a:rPr lang="en-GB" dirty="0"/>
              <a:t>NEC4 insurance sections (ECC)</a:t>
            </a:r>
          </a:p>
        </p:txBody>
      </p:sp>
      <p:sp>
        <p:nvSpPr>
          <p:cNvPr id="3" name="Content Placeholder 2">
            <a:extLst>
              <a:ext uri="{FF2B5EF4-FFF2-40B4-BE49-F238E27FC236}">
                <a16:creationId xmlns:a16="http://schemas.microsoft.com/office/drawing/2014/main" id="{E683FE2D-5F71-4E1F-85AC-62BCBA5DB509}"/>
              </a:ext>
            </a:extLst>
          </p:cNvPr>
          <p:cNvSpPr>
            <a:spLocks noGrp="1"/>
          </p:cNvSpPr>
          <p:nvPr>
            <p:ph idx="1"/>
          </p:nvPr>
        </p:nvSpPr>
        <p:spPr/>
        <p:txBody>
          <a:bodyPr>
            <a:normAutofit/>
          </a:bodyPr>
          <a:lstStyle/>
          <a:p>
            <a:r>
              <a:rPr lang="en-GB" sz="2000" dirty="0">
                <a:solidFill>
                  <a:srgbClr val="002060"/>
                </a:solidFill>
              </a:rPr>
              <a:t>Insurance cover</a:t>
            </a:r>
          </a:p>
          <a:p>
            <a:pPr lvl="1"/>
            <a:r>
              <a:rPr lang="en-GB" dirty="0">
                <a:solidFill>
                  <a:srgbClr val="002060"/>
                </a:solidFill>
              </a:rPr>
              <a:t>ECC defines minimum requirements for loss or damage to the </a:t>
            </a:r>
            <a:r>
              <a:rPr lang="en-GB" i="1" dirty="0">
                <a:solidFill>
                  <a:srgbClr val="002060"/>
                </a:solidFill>
              </a:rPr>
              <a:t>works</a:t>
            </a:r>
            <a:r>
              <a:rPr lang="en-GB" dirty="0">
                <a:solidFill>
                  <a:srgbClr val="002060"/>
                </a:solidFill>
              </a:rPr>
              <a:t> with the value covering the replacement cost of the identified items (ECC Clause 83.3). </a:t>
            </a:r>
          </a:p>
          <a:p>
            <a:pPr lvl="1"/>
            <a:r>
              <a:rPr lang="en-GB" dirty="0">
                <a:solidFill>
                  <a:srgbClr val="002060"/>
                </a:solidFill>
              </a:rPr>
              <a:t>The values stated in the Contract Data should also be included and may be higher than the minimum requirements stated in ECC Clause 83.3.</a:t>
            </a:r>
          </a:p>
          <a:p>
            <a:pPr lvl="1"/>
            <a:r>
              <a:rPr lang="en-GB" dirty="0">
                <a:solidFill>
                  <a:srgbClr val="002060"/>
                </a:solidFill>
              </a:rPr>
              <a:t>Clause Z1 amends ECC Clause 83.2 and 83.3 to “the </a:t>
            </a:r>
            <a:r>
              <a:rPr lang="en-GB" i="1" dirty="0">
                <a:solidFill>
                  <a:srgbClr val="002060"/>
                </a:solidFill>
              </a:rPr>
              <a:t>Contractor </a:t>
            </a:r>
            <a:r>
              <a:rPr lang="en-GB" dirty="0">
                <a:solidFill>
                  <a:srgbClr val="002060"/>
                </a:solidFill>
              </a:rPr>
              <a:t>provides the insurances as stated in the Contract Data”.</a:t>
            </a:r>
          </a:p>
          <a:p>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3504073999"/>
      </p:ext>
    </p:extLst>
  </p:cSld>
  <p:clrMapOvr>
    <a:masterClrMapping/>
  </p:clrMapOvr>
  <p:transition spd="slow" advTm="27954">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3200-4EEE-4883-AB5D-04330E9A22F1}"/>
              </a:ext>
            </a:extLst>
          </p:cNvPr>
          <p:cNvSpPr>
            <a:spLocks noGrp="1"/>
          </p:cNvSpPr>
          <p:nvPr>
            <p:ph type="title"/>
          </p:nvPr>
        </p:nvSpPr>
        <p:spPr/>
        <p:txBody>
          <a:bodyPr/>
          <a:lstStyle/>
          <a:p>
            <a:r>
              <a:rPr lang="en-GB" dirty="0"/>
              <a:t>Awareness Guides</a:t>
            </a:r>
          </a:p>
        </p:txBody>
      </p:sp>
      <p:sp>
        <p:nvSpPr>
          <p:cNvPr id="3" name="Content Placeholder 2">
            <a:extLst>
              <a:ext uri="{FF2B5EF4-FFF2-40B4-BE49-F238E27FC236}">
                <a16:creationId xmlns:a16="http://schemas.microsoft.com/office/drawing/2014/main" id="{B1070037-E31B-4804-9E16-EF33B5E30CD0}"/>
              </a:ext>
            </a:extLst>
          </p:cNvPr>
          <p:cNvSpPr>
            <a:spLocks noGrp="1"/>
          </p:cNvSpPr>
          <p:nvPr>
            <p:ph idx="1"/>
          </p:nvPr>
        </p:nvSpPr>
        <p:spPr>
          <a:xfrm>
            <a:off x="550862" y="1376515"/>
            <a:ext cx="11213048" cy="4492016"/>
          </a:xfrm>
        </p:spPr>
        <p:txBody>
          <a:bodyPr>
            <a:noAutofit/>
          </a:bodyPr>
          <a:lstStyle/>
          <a:p>
            <a:r>
              <a:rPr lang="en-GB" sz="2000" dirty="0">
                <a:solidFill>
                  <a:srgbClr val="002060"/>
                </a:solidFill>
              </a:rPr>
              <a:t>We, the Contract Development and Assurance team (CD&amp;A) within the Commercial and Procurement (C&amp;P) Directorate of National Highways, have produced a series of Awareness Guides containing details on the </a:t>
            </a:r>
            <a:r>
              <a:rPr lang="en-GB" sz="2000" i="1" dirty="0">
                <a:solidFill>
                  <a:srgbClr val="002060"/>
                </a:solidFill>
              </a:rPr>
              <a:t>conditions of contract</a:t>
            </a:r>
            <a:r>
              <a:rPr lang="en-GB" sz="2000" dirty="0">
                <a:solidFill>
                  <a:srgbClr val="002060"/>
                </a:solidFill>
              </a:rPr>
              <a:t> and the Scope used in our contracts. </a:t>
            </a:r>
          </a:p>
          <a:p>
            <a:r>
              <a:rPr lang="en-GB" sz="2000" dirty="0">
                <a:solidFill>
                  <a:srgbClr val="002060"/>
                </a:solidFill>
              </a:rPr>
              <a:t>These Awareness Guides provide an introduction to common terms, requirements and background information on National Highways contracts. They are not intended to provide an in-depth explanation on all contractual terms or requirements. </a:t>
            </a:r>
          </a:p>
          <a:p>
            <a:r>
              <a:rPr lang="en-GB" sz="2000" dirty="0">
                <a:solidFill>
                  <a:srgbClr val="002060"/>
                </a:solidFill>
              </a:rPr>
              <a:t>This guide has been produced to answer some of the common questions posed to National Highways from Suppliers regarding insurance, liability and quality requirements in a contract.</a:t>
            </a:r>
          </a:p>
          <a:p>
            <a:endParaRPr lang="en-GB" sz="2000" dirty="0">
              <a:solidFill>
                <a:srgbClr val="002060"/>
              </a:solidFill>
              <a:highlight>
                <a:srgbClr val="FFFF00"/>
              </a:highlight>
            </a:endParaRPr>
          </a:p>
        </p:txBody>
      </p:sp>
    </p:spTree>
    <p:extLst>
      <p:ext uri="{BB962C8B-B14F-4D97-AF65-F5344CB8AC3E}">
        <p14:creationId xmlns:p14="http://schemas.microsoft.com/office/powerpoint/2010/main" val="1013526202"/>
      </p:ext>
    </p:extLst>
  </p:cSld>
  <p:clrMapOvr>
    <a:masterClrMapping/>
  </p:clrMapOvr>
  <p:transition spd="slow" advTm="56778">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8DB3-47E0-4304-BFB4-EE80C1EC6224}"/>
              </a:ext>
            </a:extLst>
          </p:cNvPr>
          <p:cNvSpPr>
            <a:spLocks noGrp="1"/>
          </p:cNvSpPr>
          <p:nvPr>
            <p:ph type="title"/>
          </p:nvPr>
        </p:nvSpPr>
        <p:spPr/>
        <p:txBody>
          <a:bodyPr/>
          <a:lstStyle/>
          <a:p>
            <a:r>
              <a:rPr lang="en-GB" dirty="0"/>
              <a:t>NEC4 liabilities sections (ECC)</a:t>
            </a:r>
          </a:p>
        </p:txBody>
      </p:sp>
      <p:sp>
        <p:nvSpPr>
          <p:cNvPr id="3" name="Content Placeholder 2">
            <a:extLst>
              <a:ext uri="{FF2B5EF4-FFF2-40B4-BE49-F238E27FC236}">
                <a16:creationId xmlns:a16="http://schemas.microsoft.com/office/drawing/2014/main" id="{F0ED6A20-42DC-4DC1-9F68-5E39A9AC97CE}"/>
              </a:ext>
            </a:extLst>
          </p:cNvPr>
          <p:cNvSpPr>
            <a:spLocks noGrp="1"/>
          </p:cNvSpPr>
          <p:nvPr>
            <p:ph idx="1"/>
          </p:nvPr>
        </p:nvSpPr>
        <p:spPr>
          <a:xfrm>
            <a:off x="550863" y="1457934"/>
            <a:ext cx="11090275" cy="4479403"/>
          </a:xfrm>
        </p:spPr>
        <p:txBody>
          <a:bodyPr>
            <a:normAutofit fontScale="92500" lnSpcReduction="20000"/>
          </a:bodyPr>
          <a:lstStyle/>
          <a:p>
            <a:r>
              <a:rPr lang="en-GB" sz="2000" dirty="0">
                <a:solidFill>
                  <a:srgbClr val="002060"/>
                </a:solidFill>
              </a:rPr>
              <a:t>ECC Section 8 Clause 80 defines the </a:t>
            </a:r>
            <a:r>
              <a:rPr lang="en-GB" sz="2000" i="1" dirty="0">
                <a:solidFill>
                  <a:srgbClr val="002060"/>
                </a:solidFill>
              </a:rPr>
              <a:t>Client’s </a:t>
            </a:r>
            <a:r>
              <a:rPr lang="en-GB" sz="2000" dirty="0">
                <a:solidFill>
                  <a:srgbClr val="002060"/>
                </a:solidFill>
              </a:rPr>
              <a:t>liabilities which include:</a:t>
            </a:r>
          </a:p>
          <a:p>
            <a:pPr lvl="1"/>
            <a:r>
              <a:rPr lang="en-GB" dirty="0">
                <a:solidFill>
                  <a:srgbClr val="002060"/>
                </a:solidFill>
              </a:rPr>
              <a:t>fault of the </a:t>
            </a:r>
            <a:r>
              <a:rPr lang="en-GB" i="1" dirty="0">
                <a:solidFill>
                  <a:srgbClr val="002060"/>
                </a:solidFill>
              </a:rPr>
              <a:t>Client </a:t>
            </a:r>
            <a:r>
              <a:rPr lang="en-GB" dirty="0">
                <a:solidFill>
                  <a:srgbClr val="002060"/>
                </a:solidFill>
              </a:rPr>
              <a:t>or any person employed or contracted to it,</a:t>
            </a:r>
          </a:p>
          <a:p>
            <a:pPr lvl="1"/>
            <a:r>
              <a:rPr lang="en-GB" dirty="0">
                <a:solidFill>
                  <a:srgbClr val="002060"/>
                </a:solidFill>
              </a:rPr>
              <a:t>loss or damage to the </a:t>
            </a:r>
            <a:r>
              <a:rPr lang="en-GB" i="1" dirty="0">
                <a:solidFill>
                  <a:srgbClr val="002060"/>
                </a:solidFill>
              </a:rPr>
              <a:t>works </a:t>
            </a:r>
            <a:r>
              <a:rPr lang="en-GB" dirty="0">
                <a:solidFill>
                  <a:srgbClr val="002060"/>
                </a:solidFill>
              </a:rPr>
              <a:t>due to war, civil war, rebellion etc, and</a:t>
            </a:r>
          </a:p>
          <a:p>
            <a:pPr lvl="1"/>
            <a:r>
              <a:rPr lang="en-GB" dirty="0">
                <a:solidFill>
                  <a:srgbClr val="002060"/>
                </a:solidFill>
              </a:rPr>
              <a:t>loss or damage to the parts of the </a:t>
            </a:r>
            <a:r>
              <a:rPr lang="en-GB" i="1" dirty="0">
                <a:solidFill>
                  <a:srgbClr val="002060"/>
                </a:solidFill>
              </a:rPr>
              <a:t>works </a:t>
            </a:r>
            <a:r>
              <a:rPr lang="en-GB" dirty="0">
                <a:solidFill>
                  <a:srgbClr val="002060"/>
                </a:solidFill>
              </a:rPr>
              <a:t>taken over by the </a:t>
            </a:r>
            <a:r>
              <a:rPr lang="en-GB" i="1" dirty="0">
                <a:solidFill>
                  <a:srgbClr val="002060"/>
                </a:solidFill>
              </a:rPr>
              <a:t>Client </a:t>
            </a:r>
            <a:r>
              <a:rPr lang="en-GB" dirty="0">
                <a:solidFill>
                  <a:srgbClr val="002060"/>
                </a:solidFill>
              </a:rPr>
              <a:t>before issue of the Defects Certificate</a:t>
            </a:r>
            <a:r>
              <a:rPr lang="en-GB" i="1" dirty="0">
                <a:solidFill>
                  <a:srgbClr val="002060"/>
                </a:solidFill>
              </a:rPr>
              <a:t> </a:t>
            </a:r>
            <a:r>
              <a:rPr lang="en-GB" dirty="0">
                <a:solidFill>
                  <a:srgbClr val="002060"/>
                </a:solidFill>
              </a:rPr>
              <a:t>except due to a Defect which existed at take over.</a:t>
            </a:r>
          </a:p>
          <a:p>
            <a:pPr lvl="1"/>
            <a:endParaRPr lang="en-GB" dirty="0">
              <a:solidFill>
                <a:srgbClr val="002060"/>
              </a:solidFill>
            </a:endParaRPr>
          </a:p>
          <a:p>
            <a:pPr lvl="1"/>
            <a:r>
              <a:rPr lang="en-GB" dirty="0">
                <a:solidFill>
                  <a:srgbClr val="002060"/>
                </a:solidFill>
              </a:rPr>
              <a:t>Please note this list is not exhaustive and the full list in ECC Clause 80.1 should be reviewed.</a:t>
            </a:r>
          </a:p>
          <a:p>
            <a:endParaRPr lang="en-GB" sz="2000" dirty="0">
              <a:solidFill>
                <a:srgbClr val="002060"/>
              </a:solidFill>
            </a:endParaRPr>
          </a:p>
          <a:p>
            <a:endParaRPr lang="en-GB" sz="2000" dirty="0">
              <a:solidFill>
                <a:srgbClr val="002060"/>
              </a:solidFill>
            </a:endParaRPr>
          </a:p>
          <a:p>
            <a:r>
              <a:rPr lang="en-GB" sz="2000" dirty="0">
                <a:solidFill>
                  <a:srgbClr val="002060"/>
                </a:solidFill>
              </a:rPr>
              <a:t>ECC Section 8 Clause 81 defines the </a:t>
            </a:r>
            <a:r>
              <a:rPr lang="en-GB" sz="2000" i="1" dirty="0">
                <a:solidFill>
                  <a:srgbClr val="002060"/>
                </a:solidFill>
              </a:rPr>
              <a:t>Contractor’s </a:t>
            </a:r>
            <a:r>
              <a:rPr lang="en-GB" sz="2000" dirty="0">
                <a:solidFill>
                  <a:srgbClr val="002060"/>
                </a:solidFill>
              </a:rPr>
              <a:t>liabilities which include:</a:t>
            </a:r>
          </a:p>
          <a:p>
            <a:pPr lvl="1"/>
            <a:r>
              <a:rPr lang="en-GB" dirty="0">
                <a:solidFill>
                  <a:srgbClr val="002060"/>
                </a:solidFill>
              </a:rPr>
              <a:t>loss or damage to the </a:t>
            </a:r>
            <a:r>
              <a:rPr lang="en-GB" i="1" dirty="0">
                <a:solidFill>
                  <a:srgbClr val="002060"/>
                </a:solidFill>
              </a:rPr>
              <a:t>works, </a:t>
            </a:r>
            <a:r>
              <a:rPr lang="en-GB" dirty="0">
                <a:solidFill>
                  <a:srgbClr val="002060"/>
                </a:solidFill>
              </a:rPr>
              <a:t>Plant and Materials and Equipment, and</a:t>
            </a:r>
          </a:p>
          <a:p>
            <a:pPr lvl="1"/>
            <a:r>
              <a:rPr lang="en-GB" dirty="0">
                <a:solidFill>
                  <a:srgbClr val="002060"/>
                </a:solidFill>
              </a:rPr>
              <a:t>death or bodily injury to the employees of </a:t>
            </a:r>
            <a:r>
              <a:rPr lang="en-GB" i="1" dirty="0">
                <a:solidFill>
                  <a:srgbClr val="002060"/>
                </a:solidFill>
              </a:rPr>
              <a:t>Contractor.</a:t>
            </a:r>
          </a:p>
          <a:p>
            <a:pPr lvl="1"/>
            <a:endParaRPr lang="en-GB" dirty="0">
              <a:solidFill>
                <a:srgbClr val="002060"/>
              </a:solidFill>
            </a:endParaRPr>
          </a:p>
          <a:p>
            <a:pPr lvl="1"/>
            <a:r>
              <a:rPr lang="en-GB" dirty="0">
                <a:solidFill>
                  <a:srgbClr val="002060"/>
                </a:solidFill>
              </a:rPr>
              <a:t>Please note this list is not exhaustive and the full list in ECC Clause 81.1 should be reviewed.</a:t>
            </a:r>
          </a:p>
          <a:p>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186945164"/>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EBAF-CEDF-48B5-B087-DFB96FD0F4AF}"/>
              </a:ext>
            </a:extLst>
          </p:cNvPr>
          <p:cNvSpPr>
            <a:spLocks noGrp="1"/>
          </p:cNvSpPr>
          <p:nvPr>
            <p:ph type="title"/>
          </p:nvPr>
        </p:nvSpPr>
        <p:spPr/>
        <p:txBody>
          <a:bodyPr/>
          <a:lstStyle/>
          <a:p>
            <a:r>
              <a:rPr lang="en-GB" dirty="0"/>
              <a:t>NEC4 insurance sections (PSC)</a:t>
            </a:r>
          </a:p>
        </p:txBody>
      </p:sp>
      <p:sp>
        <p:nvSpPr>
          <p:cNvPr id="3" name="Content Placeholder 2">
            <a:extLst>
              <a:ext uri="{FF2B5EF4-FFF2-40B4-BE49-F238E27FC236}">
                <a16:creationId xmlns:a16="http://schemas.microsoft.com/office/drawing/2014/main" id="{E683FE2D-5F71-4E1F-85AC-62BCBA5DB509}"/>
              </a:ext>
            </a:extLst>
          </p:cNvPr>
          <p:cNvSpPr>
            <a:spLocks noGrp="1"/>
          </p:cNvSpPr>
          <p:nvPr>
            <p:ph idx="1"/>
          </p:nvPr>
        </p:nvSpPr>
        <p:spPr/>
        <p:txBody>
          <a:bodyPr>
            <a:normAutofit/>
          </a:bodyPr>
          <a:lstStyle/>
          <a:p>
            <a:r>
              <a:rPr lang="en-GB" sz="2000" dirty="0">
                <a:solidFill>
                  <a:srgbClr val="002060"/>
                </a:solidFill>
              </a:rPr>
              <a:t>Insurance cover</a:t>
            </a:r>
          </a:p>
          <a:p>
            <a:pPr lvl="1"/>
            <a:r>
              <a:rPr lang="en-GB" dirty="0">
                <a:solidFill>
                  <a:srgbClr val="002060"/>
                </a:solidFill>
              </a:rPr>
              <a:t>PSC defines the minimum amount of cover as that which is stated in the Contract Data or as required by the applicable law (whichever is greater) (PSC Clause 83.3). </a:t>
            </a:r>
          </a:p>
          <a:p>
            <a:pPr lvl="1"/>
            <a:r>
              <a:rPr lang="en-GB" dirty="0">
                <a:solidFill>
                  <a:srgbClr val="002060"/>
                </a:solidFill>
              </a:rPr>
              <a:t>Clause Z1 amends PSC Clause 83.2 and 83.3 to “the </a:t>
            </a:r>
            <a:r>
              <a:rPr lang="en-GB" i="1" dirty="0">
                <a:solidFill>
                  <a:srgbClr val="002060"/>
                </a:solidFill>
              </a:rPr>
              <a:t>Consultant </a:t>
            </a:r>
            <a:r>
              <a:rPr lang="en-GB" dirty="0">
                <a:solidFill>
                  <a:srgbClr val="002060"/>
                </a:solidFill>
              </a:rPr>
              <a:t>provides the insurances as stated in the Contract Data”.</a:t>
            </a:r>
          </a:p>
          <a:p>
            <a:pPr marL="276212" lvl="1" indent="0">
              <a:buNone/>
            </a:pPr>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485345419"/>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8DB3-47E0-4304-BFB4-EE80C1EC6224}"/>
              </a:ext>
            </a:extLst>
          </p:cNvPr>
          <p:cNvSpPr>
            <a:spLocks noGrp="1"/>
          </p:cNvSpPr>
          <p:nvPr>
            <p:ph type="title"/>
          </p:nvPr>
        </p:nvSpPr>
        <p:spPr/>
        <p:txBody>
          <a:bodyPr/>
          <a:lstStyle/>
          <a:p>
            <a:r>
              <a:rPr lang="en-GB" dirty="0"/>
              <a:t>NEC4 liabilities sections (PSC)</a:t>
            </a:r>
          </a:p>
        </p:txBody>
      </p:sp>
      <p:sp>
        <p:nvSpPr>
          <p:cNvPr id="3" name="Content Placeholder 2">
            <a:extLst>
              <a:ext uri="{FF2B5EF4-FFF2-40B4-BE49-F238E27FC236}">
                <a16:creationId xmlns:a16="http://schemas.microsoft.com/office/drawing/2014/main" id="{F0ED6A20-42DC-4DC1-9F68-5E39A9AC97CE}"/>
              </a:ext>
            </a:extLst>
          </p:cNvPr>
          <p:cNvSpPr>
            <a:spLocks noGrp="1"/>
          </p:cNvSpPr>
          <p:nvPr>
            <p:ph idx="1"/>
          </p:nvPr>
        </p:nvSpPr>
        <p:spPr>
          <a:xfrm>
            <a:off x="418341" y="1303051"/>
            <a:ext cx="11090275" cy="5318579"/>
          </a:xfrm>
        </p:spPr>
        <p:txBody>
          <a:bodyPr>
            <a:normAutofit fontScale="92500" lnSpcReduction="20000"/>
          </a:bodyPr>
          <a:lstStyle/>
          <a:p>
            <a:r>
              <a:rPr lang="en-GB" sz="2200" dirty="0">
                <a:solidFill>
                  <a:srgbClr val="002060"/>
                </a:solidFill>
              </a:rPr>
              <a:t>PSC Section 8 Clause 80 defines the </a:t>
            </a:r>
            <a:r>
              <a:rPr lang="en-GB" sz="2200" i="1" dirty="0">
                <a:solidFill>
                  <a:srgbClr val="002060"/>
                </a:solidFill>
              </a:rPr>
              <a:t>Client’s </a:t>
            </a:r>
            <a:r>
              <a:rPr lang="en-GB" sz="2200" dirty="0">
                <a:solidFill>
                  <a:srgbClr val="002060"/>
                </a:solidFill>
              </a:rPr>
              <a:t>liabilities which include:</a:t>
            </a:r>
          </a:p>
          <a:p>
            <a:pPr lvl="1"/>
            <a:r>
              <a:rPr lang="en-GB" sz="2200" dirty="0">
                <a:solidFill>
                  <a:srgbClr val="002060"/>
                </a:solidFill>
              </a:rPr>
              <a:t>fault of the </a:t>
            </a:r>
            <a:r>
              <a:rPr lang="en-GB" sz="2200" i="1" dirty="0">
                <a:solidFill>
                  <a:srgbClr val="002060"/>
                </a:solidFill>
              </a:rPr>
              <a:t>Client </a:t>
            </a:r>
            <a:r>
              <a:rPr lang="en-GB" sz="2200" dirty="0">
                <a:solidFill>
                  <a:srgbClr val="002060"/>
                </a:solidFill>
              </a:rPr>
              <a:t>or any person employed or contracted to it, and</a:t>
            </a:r>
          </a:p>
          <a:p>
            <a:pPr lvl="1"/>
            <a:r>
              <a:rPr lang="en-GB" sz="2200" dirty="0">
                <a:solidFill>
                  <a:srgbClr val="002060"/>
                </a:solidFill>
              </a:rPr>
              <a:t>claims and proceedings from Others which are due to the unavoidable result of the </a:t>
            </a:r>
            <a:r>
              <a:rPr lang="en-GB" sz="2200" i="1" dirty="0">
                <a:solidFill>
                  <a:srgbClr val="002060"/>
                </a:solidFill>
              </a:rPr>
              <a:t>service </a:t>
            </a:r>
            <a:r>
              <a:rPr lang="en-GB" sz="2200" dirty="0">
                <a:solidFill>
                  <a:srgbClr val="002060"/>
                </a:solidFill>
              </a:rPr>
              <a:t>or negligence or breach of statutory duty by the </a:t>
            </a:r>
            <a:r>
              <a:rPr lang="en-GB" sz="2200" i="1" dirty="0">
                <a:solidFill>
                  <a:srgbClr val="002060"/>
                </a:solidFill>
              </a:rPr>
              <a:t>Client.</a:t>
            </a:r>
            <a:endParaRPr lang="en-GB" sz="2200" dirty="0">
              <a:solidFill>
                <a:srgbClr val="002060"/>
              </a:solidFill>
            </a:endParaRPr>
          </a:p>
          <a:p>
            <a:pPr lvl="1"/>
            <a:endParaRPr lang="en-GB" sz="2200" dirty="0">
              <a:solidFill>
                <a:srgbClr val="002060"/>
              </a:solidFill>
            </a:endParaRPr>
          </a:p>
          <a:p>
            <a:pPr lvl="1"/>
            <a:r>
              <a:rPr lang="en-GB" sz="2200" dirty="0">
                <a:solidFill>
                  <a:srgbClr val="002060"/>
                </a:solidFill>
              </a:rPr>
              <a:t>Please note this list is not exhaustive and the full list in PSC Clause 80.1 should be reviewed.</a:t>
            </a:r>
          </a:p>
          <a:p>
            <a:endParaRPr lang="en-GB" sz="2200" dirty="0">
              <a:solidFill>
                <a:srgbClr val="002060"/>
              </a:solidFill>
            </a:endParaRPr>
          </a:p>
          <a:p>
            <a:r>
              <a:rPr lang="en-GB" sz="2200" dirty="0">
                <a:solidFill>
                  <a:srgbClr val="002060"/>
                </a:solidFill>
              </a:rPr>
              <a:t>PSC Section 8 Clause 81 defines the </a:t>
            </a:r>
            <a:r>
              <a:rPr lang="en-GB" sz="2200" i="1" dirty="0">
                <a:solidFill>
                  <a:srgbClr val="002060"/>
                </a:solidFill>
              </a:rPr>
              <a:t>Consultant’s </a:t>
            </a:r>
            <a:r>
              <a:rPr lang="en-GB" sz="2200" dirty="0">
                <a:solidFill>
                  <a:srgbClr val="002060"/>
                </a:solidFill>
              </a:rPr>
              <a:t>liabilities which include:</a:t>
            </a:r>
          </a:p>
          <a:p>
            <a:pPr lvl="1"/>
            <a:r>
              <a:rPr lang="en-GB" sz="2200" dirty="0">
                <a:solidFill>
                  <a:srgbClr val="002060"/>
                </a:solidFill>
              </a:rPr>
              <a:t>claims and proceedings from Others arising from or in connection with the </a:t>
            </a:r>
            <a:r>
              <a:rPr lang="en-GB" sz="2200" i="1" dirty="0">
                <a:solidFill>
                  <a:srgbClr val="002060"/>
                </a:solidFill>
              </a:rPr>
              <a:t>Consultant </a:t>
            </a:r>
            <a:r>
              <a:rPr lang="en-GB" sz="2200" dirty="0">
                <a:solidFill>
                  <a:srgbClr val="002060"/>
                </a:solidFill>
              </a:rPr>
              <a:t>Providing the Service,</a:t>
            </a:r>
          </a:p>
          <a:p>
            <a:pPr lvl="1"/>
            <a:r>
              <a:rPr lang="en-GB" sz="2200" dirty="0">
                <a:solidFill>
                  <a:srgbClr val="002060"/>
                </a:solidFill>
              </a:rPr>
              <a:t>costs incurred by the </a:t>
            </a:r>
            <a:r>
              <a:rPr lang="en-GB" sz="2200" i="1" dirty="0">
                <a:solidFill>
                  <a:srgbClr val="002060"/>
                </a:solidFill>
              </a:rPr>
              <a:t>Client </a:t>
            </a:r>
            <a:r>
              <a:rPr lang="en-GB" sz="2200" dirty="0">
                <a:solidFill>
                  <a:srgbClr val="002060"/>
                </a:solidFill>
              </a:rPr>
              <a:t>arising from a failure by the </a:t>
            </a:r>
            <a:r>
              <a:rPr lang="en-GB" sz="2200" i="1" dirty="0">
                <a:solidFill>
                  <a:srgbClr val="002060"/>
                </a:solidFill>
              </a:rPr>
              <a:t>Consultant </a:t>
            </a:r>
            <a:r>
              <a:rPr lang="en-GB" sz="2200" dirty="0">
                <a:solidFill>
                  <a:srgbClr val="002060"/>
                </a:solidFill>
              </a:rPr>
              <a:t>to use the skill and care normally used by professionals providing a similar service, and</a:t>
            </a:r>
          </a:p>
          <a:p>
            <a:pPr lvl="1"/>
            <a:r>
              <a:rPr lang="en-GB" sz="2200" dirty="0">
                <a:solidFill>
                  <a:srgbClr val="002060"/>
                </a:solidFill>
              </a:rPr>
              <a:t>death or bodily injury to the employees of </a:t>
            </a:r>
            <a:r>
              <a:rPr lang="en-GB" sz="2200" i="1" dirty="0">
                <a:solidFill>
                  <a:srgbClr val="002060"/>
                </a:solidFill>
              </a:rPr>
              <a:t>Consultant.</a:t>
            </a:r>
          </a:p>
          <a:p>
            <a:pPr lvl="1"/>
            <a:endParaRPr lang="en-GB" sz="2200" dirty="0">
              <a:solidFill>
                <a:srgbClr val="002060"/>
              </a:solidFill>
            </a:endParaRPr>
          </a:p>
          <a:p>
            <a:pPr lvl="1"/>
            <a:r>
              <a:rPr lang="en-GB" sz="2200" dirty="0">
                <a:solidFill>
                  <a:srgbClr val="002060"/>
                </a:solidFill>
              </a:rPr>
              <a:t>Please note this list is not exhaustive and the full list in PSC Clause 81.1 should                  be reviewed.</a:t>
            </a:r>
          </a:p>
          <a:p>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242944468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EBAF-CEDF-48B5-B087-DFB96FD0F4AF}"/>
              </a:ext>
            </a:extLst>
          </p:cNvPr>
          <p:cNvSpPr>
            <a:spLocks noGrp="1"/>
          </p:cNvSpPr>
          <p:nvPr>
            <p:ph type="title"/>
          </p:nvPr>
        </p:nvSpPr>
        <p:spPr/>
        <p:txBody>
          <a:bodyPr/>
          <a:lstStyle/>
          <a:p>
            <a:r>
              <a:rPr lang="en-GB" dirty="0"/>
              <a:t>NEC4 insurance sections (TSC)</a:t>
            </a:r>
          </a:p>
        </p:txBody>
      </p:sp>
      <p:sp>
        <p:nvSpPr>
          <p:cNvPr id="3" name="Content Placeholder 2">
            <a:extLst>
              <a:ext uri="{FF2B5EF4-FFF2-40B4-BE49-F238E27FC236}">
                <a16:creationId xmlns:a16="http://schemas.microsoft.com/office/drawing/2014/main" id="{E683FE2D-5F71-4E1F-85AC-62BCBA5DB509}"/>
              </a:ext>
            </a:extLst>
          </p:cNvPr>
          <p:cNvSpPr>
            <a:spLocks noGrp="1"/>
          </p:cNvSpPr>
          <p:nvPr>
            <p:ph idx="1"/>
          </p:nvPr>
        </p:nvSpPr>
        <p:spPr/>
        <p:txBody>
          <a:bodyPr>
            <a:normAutofit/>
          </a:bodyPr>
          <a:lstStyle/>
          <a:p>
            <a:r>
              <a:rPr lang="en-GB" sz="2000" dirty="0">
                <a:solidFill>
                  <a:srgbClr val="002060"/>
                </a:solidFill>
              </a:rPr>
              <a:t>Insurance cover</a:t>
            </a:r>
          </a:p>
          <a:p>
            <a:pPr lvl="1"/>
            <a:r>
              <a:rPr lang="en-GB" dirty="0">
                <a:solidFill>
                  <a:srgbClr val="002060"/>
                </a:solidFill>
              </a:rPr>
              <a:t>defines minimum requirements for loss or damage with the value covering the replacement cost of the identified items (TSC Clause 83.3),</a:t>
            </a:r>
          </a:p>
          <a:p>
            <a:pPr lvl="1"/>
            <a:r>
              <a:rPr lang="en-GB" dirty="0">
                <a:solidFill>
                  <a:srgbClr val="002060"/>
                </a:solidFill>
              </a:rPr>
              <a:t>the values stated in the Contract Data should also be included and are likely to be higher than the minimum requirements stated in TSC Clause 83.3, and</a:t>
            </a:r>
          </a:p>
          <a:p>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18734288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8DB3-47E0-4304-BFB4-EE80C1EC6224}"/>
              </a:ext>
            </a:extLst>
          </p:cNvPr>
          <p:cNvSpPr>
            <a:spLocks noGrp="1"/>
          </p:cNvSpPr>
          <p:nvPr>
            <p:ph type="title"/>
          </p:nvPr>
        </p:nvSpPr>
        <p:spPr/>
        <p:txBody>
          <a:bodyPr/>
          <a:lstStyle/>
          <a:p>
            <a:r>
              <a:rPr lang="en-GB" dirty="0"/>
              <a:t>NEC4 liabilities sections (TSC)</a:t>
            </a:r>
          </a:p>
        </p:txBody>
      </p:sp>
      <p:sp>
        <p:nvSpPr>
          <p:cNvPr id="3" name="Content Placeholder 2">
            <a:extLst>
              <a:ext uri="{FF2B5EF4-FFF2-40B4-BE49-F238E27FC236}">
                <a16:creationId xmlns:a16="http://schemas.microsoft.com/office/drawing/2014/main" id="{F0ED6A20-42DC-4DC1-9F68-5E39A9AC97CE}"/>
              </a:ext>
            </a:extLst>
          </p:cNvPr>
          <p:cNvSpPr>
            <a:spLocks noGrp="1"/>
          </p:cNvSpPr>
          <p:nvPr>
            <p:ph idx="1"/>
          </p:nvPr>
        </p:nvSpPr>
        <p:spPr>
          <a:xfrm>
            <a:off x="550863" y="1457934"/>
            <a:ext cx="11090275" cy="4479403"/>
          </a:xfrm>
        </p:spPr>
        <p:txBody>
          <a:bodyPr>
            <a:normAutofit fontScale="92500" lnSpcReduction="20000"/>
          </a:bodyPr>
          <a:lstStyle/>
          <a:p>
            <a:r>
              <a:rPr lang="en-GB" sz="2000" dirty="0">
                <a:solidFill>
                  <a:srgbClr val="002060"/>
                </a:solidFill>
              </a:rPr>
              <a:t>TSC Section 8 Clause 80 defines the </a:t>
            </a:r>
            <a:r>
              <a:rPr lang="en-GB" sz="2000" i="1" dirty="0">
                <a:solidFill>
                  <a:srgbClr val="002060"/>
                </a:solidFill>
              </a:rPr>
              <a:t>Client’s </a:t>
            </a:r>
            <a:r>
              <a:rPr lang="en-GB" sz="2000" dirty="0">
                <a:solidFill>
                  <a:srgbClr val="002060"/>
                </a:solidFill>
              </a:rPr>
              <a:t>liabilities which include:</a:t>
            </a:r>
          </a:p>
          <a:p>
            <a:pPr lvl="1"/>
            <a:r>
              <a:rPr lang="en-GB" dirty="0">
                <a:solidFill>
                  <a:srgbClr val="002060"/>
                </a:solidFill>
              </a:rPr>
              <a:t>fault of the </a:t>
            </a:r>
            <a:r>
              <a:rPr lang="en-GB" i="1" dirty="0">
                <a:solidFill>
                  <a:srgbClr val="002060"/>
                </a:solidFill>
              </a:rPr>
              <a:t>Client </a:t>
            </a:r>
            <a:r>
              <a:rPr lang="en-GB" dirty="0">
                <a:solidFill>
                  <a:srgbClr val="002060"/>
                </a:solidFill>
              </a:rPr>
              <a:t>or any person employed or contracted to it,</a:t>
            </a:r>
          </a:p>
          <a:p>
            <a:pPr lvl="1"/>
            <a:r>
              <a:rPr lang="en-GB" dirty="0">
                <a:solidFill>
                  <a:srgbClr val="002060"/>
                </a:solidFill>
              </a:rPr>
              <a:t>loss or damage to the </a:t>
            </a:r>
            <a:r>
              <a:rPr lang="en-GB" i="1" dirty="0">
                <a:solidFill>
                  <a:srgbClr val="002060"/>
                </a:solidFill>
              </a:rPr>
              <a:t>works </a:t>
            </a:r>
            <a:r>
              <a:rPr lang="en-GB" dirty="0">
                <a:solidFill>
                  <a:srgbClr val="002060"/>
                </a:solidFill>
              </a:rPr>
              <a:t>due to war, civil war, rebellion etc, and</a:t>
            </a:r>
          </a:p>
          <a:p>
            <a:pPr lvl="1"/>
            <a:r>
              <a:rPr lang="en-GB" dirty="0">
                <a:solidFill>
                  <a:srgbClr val="002060"/>
                </a:solidFill>
              </a:rPr>
              <a:t>loss or damage Plant and materials and equipment supplied to the </a:t>
            </a:r>
            <a:r>
              <a:rPr lang="en-GB" i="1" dirty="0">
                <a:solidFill>
                  <a:srgbClr val="002060"/>
                </a:solidFill>
              </a:rPr>
              <a:t>Contractor </a:t>
            </a:r>
            <a:r>
              <a:rPr lang="en-GB" dirty="0">
                <a:solidFill>
                  <a:srgbClr val="002060"/>
                </a:solidFill>
              </a:rPr>
              <a:t>by the </a:t>
            </a:r>
            <a:r>
              <a:rPr lang="en-GB" i="1" dirty="0">
                <a:solidFill>
                  <a:srgbClr val="002060"/>
                </a:solidFill>
              </a:rPr>
              <a:t>Client </a:t>
            </a:r>
            <a:r>
              <a:rPr lang="en-GB" dirty="0">
                <a:solidFill>
                  <a:srgbClr val="002060"/>
                </a:solidFill>
              </a:rPr>
              <a:t>until the </a:t>
            </a:r>
            <a:r>
              <a:rPr lang="en-GB" i="1" dirty="0">
                <a:solidFill>
                  <a:srgbClr val="002060"/>
                </a:solidFill>
              </a:rPr>
              <a:t>Contractor </a:t>
            </a:r>
            <a:r>
              <a:rPr lang="en-GB" dirty="0">
                <a:solidFill>
                  <a:srgbClr val="002060"/>
                </a:solidFill>
              </a:rPr>
              <a:t>has received and accepted them.</a:t>
            </a:r>
          </a:p>
          <a:p>
            <a:pPr lvl="1"/>
            <a:endParaRPr lang="en-GB" dirty="0">
              <a:solidFill>
                <a:srgbClr val="002060"/>
              </a:solidFill>
            </a:endParaRPr>
          </a:p>
          <a:p>
            <a:pPr lvl="1"/>
            <a:r>
              <a:rPr lang="en-GB" dirty="0">
                <a:solidFill>
                  <a:srgbClr val="002060"/>
                </a:solidFill>
              </a:rPr>
              <a:t>Please note this list is not exhaustive and the full list in TSC Clause 80.1 should be reviewed.</a:t>
            </a:r>
          </a:p>
          <a:p>
            <a:endParaRPr lang="en-GB" sz="2000" dirty="0">
              <a:solidFill>
                <a:srgbClr val="002060"/>
              </a:solidFill>
            </a:endParaRPr>
          </a:p>
          <a:p>
            <a:endParaRPr lang="en-GB" sz="2000" dirty="0">
              <a:solidFill>
                <a:srgbClr val="002060"/>
              </a:solidFill>
            </a:endParaRPr>
          </a:p>
          <a:p>
            <a:r>
              <a:rPr lang="en-GB" sz="2000" dirty="0">
                <a:solidFill>
                  <a:srgbClr val="002060"/>
                </a:solidFill>
              </a:rPr>
              <a:t>TSC Section 8 Clause 81 defines the </a:t>
            </a:r>
            <a:r>
              <a:rPr lang="en-GB" sz="2000" i="1" dirty="0">
                <a:solidFill>
                  <a:srgbClr val="002060"/>
                </a:solidFill>
              </a:rPr>
              <a:t>Contractor’s </a:t>
            </a:r>
            <a:r>
              <a:rPr lang="en-GB" sz="2000" dirty="0">
                <a:solidFill>
                  <a:srgbClr val="002060"/>
                </a:solidFill>
              </a:rPr>
              <a:t>liabilities which include:</a:t>
            </a:r>
          </a:p>
          <a:p>
            <a:pPr lvl="1"/>
            <a:r>
              <a:rPr lang="en-GB" dirty="0">
                <a:solidFill>
                  <a:srgbClr val="002060"/>
                </a:solidFill>
              </a:rPr>
              <a:t>loss or damage to the </a:t>
            </a:r>
            <a:r>
              <a:rPr lang="en-GB" i="1" dirty="0">
                <a:solidFill>
                  <a:srgbClr val="002060"/>
                </a:solidFill>
              </a:rPr>
              <a:t>works, </a:t>
            </a:r>
            <a:r>
              <a:rPr lang="en-GB" dirty="0">
                <a:solidFill>
                  <a:srgbClr val="002060"/>
                </a:solidFill>
              </a:rPr>
              <a:t>Plant and Materials and Equipment, and</a:t>
            </a:r>
          </a:p>
          <a:p>
            <a:pPr lvl="1"/>
            <a:r>
              <a:rPr lang="en-GB" dirty="0">
                <a:solidFill>
                  <a:srgbClr val="002060"/>
                </a:solidFill>
              </a:rPr>
              <a:t>death or bodily injury to the employees of </a:t>
            </a:r>
            <a:r>
              <a:rPr lang="en-GB" i="1" dirty="0">
                <a:solidFill>
                  <a:srgbClr val="002060"/>
                </a:solidFill>
              </a:rPr>
              <a:t>Contractor.</a:t>
            </a:r>
          </a:p>
          <a:p>
            <a:pPr lvl="1"/>
            <a:endParaRPr lang="en-GB" dirty="0">
              <a:solidFill>
                <a:srgbClr val="002060"/>
              </a:solidFill>
            </a:endParaRPr>
          </a:p>
          <a:p>
            <a:pPr lvl="1"/>
            <a:r>
              <a:rPr lang="en-GB" dirty="0">
                <a:solidFill>
                  <a:srgbClr val="002060"/>
                </a:solidFill>
              </a:rPr>
              <a:t>Please note this list is not exhaustive and the full list in TSC Clause 81.1 should be reviewed.</a:t>
            </a:r>
          </a:p>
          <a:p>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387904456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EBAF-CEDF-48B5-B087-DFB96FD0F4AF}"/>
              </a:ext>
            </a:extLst>
          </p:cNvPr>
          <p:cNvSpPr>
            <a:spLocks noGrp="1"/>
          </p:cNvSpPr>
          <p:nvPr>
            <p:ph type="title"/>
          </p:nvPr>
        </p:nvSpPr>
        <p:spPr/>
        <p:txBody>
          <a:bodyPr/>
          <a:lstStyle/>
          <a:p>
            <a:r>
              <a:rPr lang="en-GB" dirty="0"/>
              <a:t>NEC4 insurance sections (SC)</a:t>
            </a:r>
          </a:p>
        </p:txBody>
      </p:sp>
      <p:sp>
        <p:nvSpPr>
          <p:cNvPr id="3" name="Content Placeholder 2">
            <a:extLst>
              <a:ext uri="{FF2B5EF4-FFF2-40B4-BE49-F238E27FC236}">
                <a16:creationId xmlns:a16="http://schemas.microsoft.com/office/drawing/2014/main" id="{E683FE2D-5F71-4E1F-85AC-62BCBA5DB509}"/>
              </a:ext>
            </a:extLst>
          </p:cNvPr>
          <p:cNvSpPr>
            <a:spLocks noGrp="1"/>
          </p:cNvSpPr>
          <p:nvPr>
            <p:ph idx="1"/>
          </p:nvPr>
        </p:nvSpPr>
        <p:spPr/>
        <p:txBody>
          <a:bodyPr>
            <a:normAutofit/>
          </a:bodyPr>
          <a:lstStyle/>
          <a:p>
            <a:r>
              <a:rPr lang="en-GB" sz="2000" dirty="0">
                <a:solidFill>
                  <a:srgbClr val="002060"/>
                </a:solidFill>
              </a:rPr>
              <a:t>Insurance cover</a:t>
            </a:r>
          </a:p>
          <a:p>
            <a:pPr lvl="1"/>
            <a:r>
              <a:rPr lang="en-GB" dirty="0">
                <a:solidFill>
                  <a:srgbClr val="002060"/>
                </a:solidFill>
              </a:rPr>
              <a:t>defines minimum requirements for loss or damage with the value covering the replacement cost of the identified items (SC Clause 83.3),</a:t>
            </a:r>
          </a:p>
          <a:p>
            <a:pPr lvl="1"/>
            <a:r>
              <a:rPr lang="en-GB" dirty="0">
                <a:solidFill>
                  <a:srgbClr val="002060"/>
                </a:solidFill>
              </a:rPr>
              <a:t>the values stated in the Contract Data should also be included and are likely to be higher than the minimum requirements stated in SC Clause 83.3, and</a:t>
            </a:r>
          </a:p>
          <a:p>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3017587245"/>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8DB3-47E0-4304-BFB4-EE80C1EC6224}"/>
              </a:ext>
            </a:extLst>
          </p:cNvPr>
          <p:cNvSpPr>
            <a:spLocks noGrp="1"/>
          </p:cNvSpPr>
          <p:nvPr>
            <p:ph type="title"/>
          </p:nvPr>
        </p:nvSpPr>
        <p:spPr/>
        <p:txBody>
          <a:bodyPr/>
          <a:lstStyle/>
          <a:p>
            <a:r>
              <a:rPr lang="en-GB" dirty="0"/>
              <a:t>NEC4 liabilities sections (SC)</a:t>
            </a:r>
          </a:p>
        </p:txBody>
      </p:sp>
      <p:sp>
        <p:nvSpPr>
          <p:cNvPr id="3" name="Content Placeholder 2">
            <a:extLst>
              <a:ext uri="{FF2B5EF4-FFF2-40B4-BE49-F238E27FC236}">
                <a16:creationId xmlns:a16="http://schemas.microsoft.com/office/drawing/2014/main" id="{F0ED6A20-42DC-4DC1-9F68-5E39A9AC97CE}"/>
              </a:ext>
            </a:extLst>
          </p:cNvPr>
          <p:cNvSpPr>
            <a:spLocks noGrp="1"/>
          </p:cNvSpPr>
          <p:nvPr>
            <p:ph idx="1"/>
          </p:nvPr>
        </p:nvSpPr>
        <p:spPr>
          <a:xfrm>
            <a:off x="550863" y="1457934"/>
            <a:ext cx="11090275" cy="4479403"/>
          </a:xfrm>
        </p:spPr>
        <p:txBody>
          <a:bodyPr>
            <a:normAutofit fontScale="92500" lnSpcReduction="10000"/>
          </a:bodyPr>
          <a:lstStyle/>
          <a:p>
            <a:r>
              <a:rPr lang="en-GB" sz="2000" dirty="0">
                <a:solidFill>
                  <a:srgbClr val="002060"/>
                </a:solidFill>
              </a:rPr>
              <a:t>SC Section 8 Clause 80 defines the </a:t>
            </a:r>
            <a:r>
              <a:rPr lang="en-GB" sz="2000" i="1" dirty="0">
                <a:solidFill>
                  <a:srgbClr val="002060"/>
                </a:solidFill>
              </a:rPr>
              <a:t>Purchaser’s </a:t>
            </a:r>
            <a:r>
              <a:rPr lang="en-GB" sz="2000" dirty="0">
                <a:solidFill>
                  <a:srgbClr val="002060"/>
                </a:solidFill>
              </a:rPr>
              <a:t>liabilities which include:</a:t>
            </a:r>
          </a:p>
          <a:p>
            <a:pPr lvl="1"/>
            <a:r>
              <a:rPr lang="en-GB" dirty="0">
                <a:solidFill>
                  <a:srgbClr val="002060"/>
                </a:solidFill>
              </a:rPr>
              <a:t>fault of the </a:t>
            </a:r>
            <a:r>
              <a:rPr lang="en-GB" i="1" dirty="0">
                <a:solidFill>
                  <a:srgbClr val="002060"/>
                </a:solidFill>
              </a:rPr>
              <a:t>Purchaser </a:t>
            </a:r>
            <a:r>
              <a:rPr lang="en-GB" dirty="0">
                <a:solidFill>
                  <a:srgbClr val="002060"/>
                </a:solidFill>
              </a:rPr>
              <a:t>or any person employed or contracted to it,</a:t>
            </a:r>
          </a:p>
          <a:p>
            <a:pPr lvl="1"/>
            <a:r>
              <a:rPr lang="en-GB" dirty="0">
                <a:solidFill>
                  <a:srgbClr val="002060"/>
                </a:solidFill>
              </a:rPr>
              <a:t>loss or damage to the </a:t>
            </a:r>
            <a:r>
              <a:rPr lang="en-GB" i="1" dirty="0">
                <a:solidFill>
                  <a:srgbClr val="002060"/>
                </a:solidFill>
              </a:rPr>
              <a:t>goods </a:t>
            </a:r>
            <a:r>
              <a:rPr lang="en-GB" dirty="0">
                <a:solidFill>
                  <a:srgbClr val="002060"/>
                </a:solidFill>
              </a:rPr>
              <a:t>after Delivery etc, and</a:t>
            </a:r>
          </a:p>
          <a:p>
            <a:pPr lvl="1"/>
            <a:r>
              <a:rPr lang="en-GB" dirty="0">
                <a:solidFill>
                  <a:srgbClr val="002060"/>
                </a:solidFill>
              </a:rPr>
              <a:t>loss or damage to property owner or occupied by the </a:t>
            </a:r>
            <a:r>
              <a:rPr lang="en-GB" i="1" dirty="0">
                <a:solidFill>
                  <a:srgbClr val="002060"/>
                </a:solidFill>
              </a:rPr>
              <a:t>Purchaser. </a:t>
            </a:r>
            <a:endParaRPr lang="en-GB" dirty="0">
              <a:solidFill>
                <a:srgbClr val="002060"/>
              </a:solidFill>
            </a:endParaRPr>
          </a:p>
          <a:p>
            <a:pPr lvl="1"/>
            <a:endParaRPr lang="en-GB" dirty="0">
              <a:solidFill>
                <a:srgbClr val="002060"/>
              </a:solidFill>
            </a:endParaRPr>
          </a:p>
          <a:p>
            <a:pPr lvl="1"/>
            <a:r>
              <a:rPr lang="en-GB" dirty="0">
                <a:solidFill>
                  <a:srgbClr val="002060"/>
                </a:solidFill>
              </a:rPr>
              <a:t>Please note this list is not exhaustive and the full list in SC Clause 80.1 should be reviewed.</a:t>
            </a:r>
          </a:p>
          <a:p>
            <a:endParaRPr lang="en-GB" sz="2000" dirty="0">
              <a:solidFill>
                <a:srgbClr val="002060"/>
              </a:solidFill>
            </a:endParaRPr>
          </a:p>
          <a:p>
            <a:endParaRPr lang="en-GB" sz="2000" dirty="0">
              <a:solidFill>
                <a:srgbClr val="002060"/>
              </a:solidFill>
            </a:endParaRPr>
          </a:p>
          <a:p>
            <a:r>
              <a:rPr lang="en-GB" sz="2000" dirty="0">
                <a:solidFill>
                  <a:srgbClr val="002060"/>
                </a:solidFill>
              </a:rPr>
              <a:t>SC Section 8 Clause 81 defines the </a:t>
            </a:r>
            <a:r>
              <a:rPr lang="en-GB" sz="2000" i="1" dirty="0">
                <a:solidFill>
                  <a:srgbClr val="002060"/>
                </a:solidFill>
              </a:rPr>
              <a:t>Supplier’s </a:t>
            </a:r>
            <a:r>
              <a:rPr lang="en-GB" sz="2000" dirty="0">
                <a:solidFill>
                  <a:srgbClr val="002060"/>
                </a:solidFill>
              </a:rPr>
              <a:t>liabilities which include:</a:t>
            </a:r>
          </a:p>
          <a:p>
            <a:pPr lvl="1"/>
            <a:r>
              <a:rPr lang="en-GB" dirty="0">
                <a:solidFill>
                  <a:srgbClr val="002060"/>
                </a:solidFill>
              </a:rPr>
              <a:t>loss or damage to the </a:t>
            </a:r>
            <a:r>
              <a:rPr lang="en-GB" i="1" dirty="0">
                <a:solidFill>
                  <a:srgbClr val="002060"/>
                </a:solidFill>
              </a:rPr>
              <a:t>goods, </a:t>
            </a:r>
            <a:r>
              <a:rPr lang="en-GB" dirty="0">
                <a:solidFill>
                  <a:srgbClr val="002060"/>
                </a:solidFill>
              </a:rPr>
              <a:t>Plant and Materials and Equipment and</a:t>
            </a:r>
          </a:p>
          <a:p>
            <a:pPr lvl="1"/>
            <a:r>
              <a:rPr lang="en-GB" dirty="0">
                <a:solidFill>
                  <a:srgbClr val="002060"/>
                </a:solidFill>
              </a:rPr>
              <a:t>death or bodily injury to the employees of </a:t>
            </a:r>
            <a:r>
              <a:rPr lang="en-GB" i="1" dirty="0">
                <a:solidFill>
                  <a:srgbClr val="002060"/>
                </a:solidFill>
              </a:rPr>
              <a:t>Supplier.</a:t>
            </a:r>
          </a:p>
          <a:p>
            <a:pPr lvl="1"/>
            <a:endParaRPr lang="en-GB" dirty="0">
              <a:solidFill>
                <a:srgbClr val="002060"/>
              </a:solidFill>
            </a:endParaRPr>
          </a:p>
          <a:p>
            <a:pPr lvl="1"/>
            <a:r>
              <a:rPr lang="en-GB" dirty="0">
                <a:solidFill>
                  <a:srgbClr val="002060"/>
                </a:solidFill>
              </a:rPr>
              <a:t>Please note this list is not exhaustive and the full list in SC Clause 81.1 should be reviewed.</a:t>
            </a:r>
          </a:p>
          <a:p>
            <a:endParaRPr lang="en-GB" sz="20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3998019916"/>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lstStyle/>
          <a:p>
            <a:r>
              <a:rPr lang="en-GB" dirty="0"/>
              <a:t>Determining levels of insurances and liabilities</a:t>
            </a:r>
            <a:br>
              <a:rPr lang="en-GB" dirty="0"/>
            </a:br>
            <a:endParaRPr lang="en-GB" dirty="0"/>
          </a:p>
        </p:txBody>
      </p:sp>
    </p:spTree>
    <p:extLst>
      <p:ext uri="{BB962C8B-B14F-4D97-AF65-F5344CB8AC3E}">
        <p14:creationId xmlns:p14="http://schemas.microsoft.com/office/powerpoint/2010/main" val="3657636742"/>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8DB3-47E0-4304-BFB4-EE80C1EC6224}"/>
              </a:ext>
            </a:extLst>
          </p:cNvPr>
          <p:cNvSpPr>
            <a:spLocks noGrp="1"/>
          </p:cNvSpPr>
          <p:nvPr>
            <p:ph type="title"/>
          </p:nvPr>
        </p:nvSpPr>
        <p:spPr/>
        <p:txBody>
          <a:bodyPr/>
          <a:lstStyle/>
          <a:p>
            <a:r>
              <a:rPr lang="en-GB" dirty="0"/>
              <a:t>Liabilities – determining limits</a:t>
            </a:r>
          </a:p>
        </p:txBody>
      </p:sp>
      <p:sp>
        <p:nvSpPr>
          <p:cNvPr id="3" name="Content Placeholder 2">
            <a:extLst>
              <a:ext uri="{FF2B5EF4-FFF2-40B4-BE49-F238E27FC236}">
                <a16:creationId xmlns:a16="http://schemas.microsoft.com/office/drawing/2014/main" id="{F0ED6A20-42DC-4DC1-9F68-5E39A9AC97CE}"/>
              </a:ext>
            </a:extLst>
          </p:cNvPr>
          <p:cNvSpPr>
            <a:spLocks noGrp="1"/>
          </p:cNvSpPr>
          <p:nvPr>
            <p:ph idx="1"/>
          </p:nvPr>
        </p:nvSpPr>
        <p:spPr>
          <a:xfrm>
            <a:off x="550862" y="1174986"/>
            <a:ext cx="11090275" cy="4889857"/>
          </a:xfrm>
        </p:spPr>
        <p:txBody>
          <a:bodyPr>
            <a:normAutofit fontScale="92500" lnSpcReduction="10000"/>
          </a:bodyPr>
          <a:lstStyle/>
          <a:p>
            <a:r>
              <a:rPr lang="en-GB" sz="1800" dirty="0">
                <a:solidFill>
                  <a:srgbClr val="002060"/>
                </a:solidFill>
              </a:rPr>
              <a:t>Liability is an exposure to risk</a:t>
            </a:r>
          </a:p>
          <a:p>
            <a:pPr lvl="1"/>
            <a:r>
              <a:rPr lang="en-GB" sz="1800" dirty="0">
                <a:solidFill>
                  <a:srgbClr val="002060"/>
                </a:solidFill>
              </a:rPr>
              <a:t>Can include an ‘annual aggregate’ limitation of liability or an ‘any one claim and unlimited in the number of claims in the annual period’ limitation of liability e.g. up to £1 million for multiple claims during one year or up to £1 million on any individual claim and unlimited in the number of claims in that annual period.</a:t>
            </a:r>
          </a:p>
          <a:p>
            <a:pPr lvl="1"/>
            <a:r>
              <a:rPr lang="en-GB" sz="1800" dirty="0">
                <a:solidFill>
                  <a:srgbClr val="002060"/>
                </a:solidFill>
              </a:rPr>
              <a:t>For example, a £1 million upgrade for smart motorways could result in significant liabilities resulting from incorrect signs being set on the network from injuries to the travelling public.</a:t>
            </a:r>
          </a:p>
          <a:p>
            <a:endParaRPr lang="en-GB" sz="1800" dirty="0">
              <a:solidFill>
                <a:srgbClr val="002060"/>
              </a:solidFill>
            </a:endParaRPr>
          </a:p>
          <a:p>
            <a:r>
              <a:rPr lang="en-GB" sz="1800" dirty="0">
                <a:solidFill>
                  <a:srgbClr val="002060"/>
                </a:solidFill>
              </a:rPr>
              <a:t>How is the limitation of liability selected</a:t>
            </a:r>
          </a:p>
          <a:p>
            <a:pPr lvl="1"/>
            <a:r>
              <a:rPr lang="en-GB" sz="1800" dirty="0">
                <a:solidFill>
                  <a:srgbClr val="002060"/>
                </a:solidFill>
              </a:rPr>
              <a:t>Limitation of liability will vary depending on the </a:t>
            </a:r>
            <a:r>
              <a:rPr lang="en-GB" sz="1800" i="1" dirty="0">
                <a:solidFill>
                  <a:srgbClr val="002060"/>
                </a:solidFill>
              </a:rPr>
              <a:t>works </a:t>
            </a:r>
            <a:r>
              <a:rPr lang="en-GB" sz="1800" dirty="0">
                <a:solidFill>
                  <a:srgbClr val="002060"/>
                </a:solidFill>
              </a:rPr>
              <a:t>and </a:t>
            </a:r>
            <a:r>
              <a:rPr lang="en-GB" sz="1800" i="1" dirty="0">
                <a:solidFill>
                  <a:srgbClr val="002060"/>
                </a:solidFill>
              </a:rPr>
              <a:t>services</a:t>
            </a:r>
            <a:r>
              <a:rPr lang="en-GB" sz="1800" dirty="0">
                <a:solidFill>
                  <a:srgbClr val="002060"/>
                </a:solidFill>
              </a:rPr>
              <a:t> being procured,</a:t>
            </a:r>
          </a:p>
          <a:p>
            <a:pPr lvl="1"/>
            <a:r>
              <a:rPr lang="en-GB" sz="1800" dirty="0">
                <a:solidFill>
                  <a:srgbClr val="002060"/>
                </a:solidFill>
              </a:rPr>
              <a:t>Consider the risk profile including the potential frequency and severity of claims,</a:t>
            </a:r>
          </a:p>
          <a:p>
            <a:pPr lvl="1"/>
            <a:r>
              <a:rPr lang="en-GB" sz="1800" dirty="0">
                <a:solidFill>
                  <a:srgbClr val="002060"/>
                </a:solidFill>
              </a:rPr>
              <a:t>The limitation of liability is </a:t>
            </a:r>
            <a:r>
              <a:rPr lang="en-GB" sz="1800" b="1" dirty="0">
                <a:solidFill>
                  <a:srgbClr val="002060"/>
                </a:solidFill>
              </a:rPr>
              <a:t>NOT </a:t>
            </a:r>
            <a:r>
              <a:rPr lang="en-GB" sz="1800" dirty="0">
                <a:solidFill>
                  <a:srgbClr val="002060"/>
                </a:solidFill>
              </a:rPr>
              <a:t>directly linked to the contract value but should be proportionate to the size of the project and the associated risks, and</a:t>
            </a:r>
          </a:p>
          <a:p>
            <a:pPr lvl="1"/>
            <a:r>
              <a:rPr lang="en-GB" sz="1800" dirty="0">
                <a:solidFill>
                  <a:srgbClr val="002060"/>
                </a:solidFill>
              </a:rPr>
              <a:t>The limitation of liability can be limited to the contract value if expressly defined in the Contract Data and where considered appropriate for individual projects. Some liabilities cannot be capped (i.e. death, fraud).</a:t>
            </a:r>
          </a:p>
          <a:p>
            <a:endParaRPr lang="en-GB" sz="1800" dirty="0">
              <a:solidFill>
                <a:srgbClr val="002060"/>
              </a:solidFill>
            </a:endParaRPr>
          </a:p>
          <a:p>
            <a:r>
              <a:rPr lang="en-GB" sz="1800" dirty="0">
                <a:solidFill>
                  <a:srgbClr val="002060"/>
                </a:solidFill>
              </a:rPr>
              <a:t>The limitation of liability must be stated in Contract Data Part One.</a:t>
            </a:r>
          </a:p>
        </p:txBody>
      </p:sp>
    </p:spTree>
    <p:extLst>
      <p:ext uri="{BB962C8B-B14F-4D97-AF65-F5344CB8AC3E}">
        <p14:creationId xmlns:p14="http://schemas.microsoft.com/office/powerpoint/2010/main" val="2041248758"/>
      </p:ext>
    </p:extLst>
  </p:cSld>
  <p:clrMapOvr>
    <a:masterClrMapping/>
  </p:clrMapOvr>
  <p:transition spd="slow" advTm="66264">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8DB3-47E0-4304-BFB4-EE80C1EC6224}"/>
              </a:ext>
            </a:extLst>
          </p:cNvPr>
          <p:cNvSpPr>
            <a:spLocks noGrp="1"/>
          </p:cNvSpPr>
          <p:nvPr>
            <p:ph type="title"/>
          </p:nvPr>
        </p:nvSpPr>
        <p:spPr/>
        <p:txBody>
          <a:bodyPr/>
          <a:lstStyle/>
          <a:p>
            <a:r>
              <a:rPr lang="en-GB" dirty="0"/>
              <a:t>Liabilities – example of determining limits</a:t>
            </a:r>
          </a:p>
        </p:txBody>
      </p:sp>
      <p:sp>
        <p:nvSpPr>
          <p:cNvPr id="3" name="Content Placeholder 2">
            <a:extLst>
              <a:ext uri="{FF2B5EF4-FFF2-40B4-BE49-F238E27FC236}">
                <a16:creationId xmlns:a16="http://schemas.microsoft.com/office/drawing/2014/main" id="{F0ED6A20-42DC-4DC1-9F68-5E39A9AC97CE}"/>
              </a:ext>
            </a:extLst>
          </p:cNvPr>
          <p:cNvSpPr>
            <a:spLocks noGrp="1"/>
          </p:cNvSpPr>
          <p:nvPr>
            <p:ph idx="1"/>
          </p:nvPr>
        </p:nvSpPr>
        <p:spPr>
          <a:xfrm>
            <a:off x="550862" y="1307508"/>
            <a:ext cx="11090275" cy="4653159"/>
          </a:xfrm>
        </p:spPr>
        <p:txBody>
          <a:bodyPr>
            <a:normAutofit/>
          </a:bodyPr>
          <a:lstStyle/>
          <a:p>
            <a:r>
              <a:rPr lang="en-GB" sz="1800" dirty="0">
                <a:solidFill>
                  <a:srgbClr val="002060"/>
                </a:solidFill>
              </a:rPr>
              <a:t>The limit of liability is based on a project’s risk and not the project value.</a:t>
            </a:r>
          </a:p>
          <a:p>
            <a:endParaRPr lang="en-GB" sz="1800" dirty="0">
              <a:solidFill>
                <a:srgbClr val="002060"/>
              </a:solidFill>
            </a:endParaRPr>
          </a:p>
          <a:p>
            <a:r>
              <a:rPr lang="en-GB" sz="1800" dirty="0">
                <a:solidFill>
                  <a:srgbClr val="002060"/>
                </a:solidFill>
              </a:rPr>
              <a:t>On a £250m new motorway the limit of liability is not £250m.</a:t>
            </a:r>
          </a:p>
          <a:p>
            <a:endParaRPr lang="en-GB" sz="1800" dirty="0">
              <a:solidFill>
                <a:srgbClr val="002060"/>
              </a:solidFill>
            </a:endParaRPr>
          </a:p>
          <a:p>
            <a:r>
              <a:rPr lang="en-GB" sz="1800" dirty="0">
                <a:solidFill>
                  <a:srgbClr val="002060"/>
                </a:solidFill>
              </a:rPr>
              <a:t>This is because there would be no circumstance where you would remove and rebuild the entire motorway.</a:t>
            </a:r>
          </a:p>
          <a:p>
            <a:endParaRPr lang="en-GB" sz="1800" dirty="0">
              <a:solidFill>
                <a:srgbClr val="002060"/>
              </a:solidFill>
            </a:endParaRPr>
          </a:p>
          <a:p>
            <a:r>
              <a:rPr lang="en-GB" sz="1800" dirty="0">
                <a:solidFill>
                  <a:srgbClr val="002060"/>
                </a:solidFill>
              </a:rPr>
              <a:t>Removal and replacement of an element of a motorway (such as a bridge) may be feasible and is therefore the value of this would be considered when setting the limit of liability.</a:t>
            </a:r>
          </a:p>
        </p:txBody>
      </p:sp>
    </p:spTree>
    <p:extLst>
      <p:ext uri="{BB962C8B-B14F-4D97-AF65-F5344CB8AC3E}">
        <p14:creationId xmlns:p14="http://schemas.microsoft.com/office/powerpoint/2010/main" val="316846719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AC4C-6749-4325-B601-3A97DEA0296A}"/>
              </a:ext>
            </a:extLst>
          </p:cNvPr>
          <p:cNvSpPr>
            <a:spLocks noGrp="1"/>
          </p:cNvSpPr>
          <p:nvPr>
            <p:ph type="title"/>
          </p:nvPr>
        </p:nvSpPr>
        <p:spPr/>
        <p:txBody>
          <a:bodyPr>
            <a:normAutofit/>
          </a:bodyPr>
          <a:lstStyle/>
          <a:p>
            <a:r>
              <a:rPr lang="en-GB" dirty="0"/>
              <a:t>Awareness Guide learning outcomes</a:t>
            </a:r>
          </a:p>
        </p:txBody>
      </p:sp>
      <p:sp>
        <p:nvSpPr>
          <p:cNvPr id="3" name="Content Placeholder 2">
            <a:extLst>
              <a:ext uri="{FF2B5EF4-FFF2-40B4-BE49-F238E27FC236}">
                <a16:creationId xmlns:a16="http://schemas.microsoft.com/office/drawing/2014/main" id="{DCD19F45-D2E5-4891-B016-9E1879EDC736}"/>
              </a:ext>
            </a:extLst>
          </p:cNvPr>
          <p:cNvSpPr>
            <a:spLocks noGrp="1"/>
          </p:cNvSpPr>
          <p:nvPr>
            <p:ph idx="1"/>
          </p:nvPr>
        </p:nvSpPr>
        <p:spPr/>
        <p:txBody>
          <a:bodyPr/>
          <a:lstStyle/>
          <a:p>
            <a:r>
              <a:rPr lang="en-GB" sz="2000" dirty="0">
                <a:solidFill>
                  <a:srgbClr val="002060"/>
                </a:solidFill>
              </a:rPr>
              <a:t>Understand insurance and liability requirements and levels.</a:t>
            </a:r>
          </a:p>
          <a:p>
            <a:r>
              <a:rPr lang="en-GB" sz="2000" dirty="0">
                <a:solidFill>
                  <a:srgbClr val="002060"/>
                </a:solidFill>
              </a:rPr>
              <a:t>Understand quality management requirements in National Highways contracts.</a:t>
            </a:r>
          </a:p>
          <a:p>
            <a:pPr marL="457200" indent="-457200">
              <a:buFont typeface="+mj-lt"/>
              <a:buAutoNum type="arabicPeriod"/>
            </a:pPr>
            <a:endParaRPr lang="en-GB" dirty="0"/>
          </a:p>
        </p:txBody>
      </p:sp>
      <p:pic>
        <p:nvPicPr>
          <p:cNvPr id="4" name="Graphic 3" descr="Stopwatch with solid fill">
            <a:extLst>
              <a:ext uri="{FF2B5EF4-FFF2-40B4-BE49-F238E27FC236}">
                <a16:creationId xmlns:a16="http://schemas.microsoft.com/office/drawing/2014/main" id="{6927CA21-7ED7-1C6F-7DD9-8E04CE12D4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62" y="5823286"/>
            <a:ext cx="914400" cy="914400"/>
          </a:xfrm>
          <a:prstGeom prst="rect">
            <a:avLst/>
          </a:prstGeom>
        </p:spPr>
      </p:pic>
      <p:sp>
        <p:nvSpPr>
          <p:cNvPr id="5" name="TextBox 4">
            <a:extLst>
              <a:ext uri="{FF2B5EF4-FFF2-40B4-BE49-F238E27FC236}">
                <a16:creationId xmlns:a16="http://schemas.microsoft.com/office/drawing/2014/main" id="{29A5FE72-5B30-B65F-6C55-61A90CB8E33C}"/>
              </a:ext>
            </a:extLst>
          </p:cNvPr>
          <p:cNvSpPr txBox="1"/>
          <p:nvPr/>
        </p:nvSpPr>
        <p:spPr>
          <a:xfrm>
            <a:off x="883822" y="6011988"/>
            <a:ext cx="2894964" cy="400110"/>
          </a:xfrm>
          <a:prstGeom prst="rect">
            <a:avLst/>
          </a:prstGeom>
          <a:noFill/>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Awareness Guide C:</a:t>
            </a:r>
          </a:p>
        </p:txBody>
      </p:sp>
      <p:sp>
        <p:nvSpPr>
          <p:cNvPr id="6" name="TextBox 5">
            <a:extLst>
              <a:ext uri="{FF2B5EF4-FFF2-40B4-BE49-F238E27FC236}">
                <a16:creationId xmlns:a16="http://schemas.microsoft.com/office/drawing/2014/main" id="{55BBD16D-1B4F-8CA8-47B5-8B2DDCEECB62}"/>
              </a:ext>
            </a:extLst>
          </p:cNvPr>
          <p:cNvSpPr txBox="1"/>
          <p:nvPr/>
        </p:nvSpPr>
        <p:spPr>
          <a:xfrm>
            <a:off x="883822" y="6275537"/>
            <a:ext cx="1600200" cy="400110"/>
          </a:xfrm>
          <a:prstGeom prst="rect">
            <a:avLst/>
          </a:prstGeom>
          <a:noFill/>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40 minutes</a:t>
            </a:r>
          </a:p>
        </p:txBody>
      </p:sp>
    </p:spTree>
    <p:extLst>
      <p:ext uri="{BB962C8B-B14F-4D97-AF65-F5344CB8AC3E}">
        <p14:creationId xmlns:p14="http://schemas.microsoft.com/office/powerpoint/2010/main" val="1043558885"/>
      </p:ext>
    </p:extLst>
  </p:cSld>
  <p:clrMapOvr>
    <a:masterClrMapping/>
  </p:clrMapOvr>
  <p:transition spd="slow" advTm="13610">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5E6C7-D7A8-59B8-B7E5-A0AC39EC7A52}"/>
              </a:ext>
            </a:extLst>
          </p:cNvPr>
          <p:cNvSpPr/>
          <p:nvPr/>
        </p:nvSpPr>
        <p:spPr>
          <a:xfrm>
            <a:off x="9877425" y="5812743"/>
            <a:ext cx="2047875" cy="942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9A28DB3-47E0-4304-BFB4-EE80C1EC6224}"/>
              </a:ext>
            </a:extLst>
          </p:cNvPr>
          <p:cNvSpPr>
            <a:spLocks noGrp="1"/>
          </p:cNvSpPr>
          <p:nvPr>
            <p:ph type="title"/>
          </p:nvPr>
        </p:nvSpPr>
        <p:spPr/>
        <p:txBody>
          <a:bodyPr/>
          <a:lstStyle/>
          <a:p>
            <a:r>
              <a:rPr lang="en-GB" dirty="0"/>
              <a:t>Liabilities – determining limits</a:t>
            </a:r>
          </a:p>
        </p:txBody>
      </p:sp>
      <p:sp>
        <p:nvSpPr>
          <p:cNvPr id="3" name="Content Placeholder 2">
            <a:extLst>
              <a:ext uri="{FF2B5EF4-FFF2-40B4-BE49-F238E27FC236}">
                <a16:creationId xmlns:a16="http://schemas.microsoft.com/office/drawing/2014/main" id="{F0ED6A20-42DC-4DC1-9F68-5E39A9AC97CE}"/>
              </a:ext>
            </a:extLst>
          </p:cNvPr>
          <p:cNvSpPr>
            <a:spLocks noGrp="1"/>
          </p:cNvSpPr>
          <p:nvPr>
            <p:ph idx="1"/>
          </p:nvPr>
        </p:nvSpPr>
        <p:spPr>
          <a:xfrm>
            <a:off x="550863" y="1664308"/>
            <a:ext cx="11564938" cy="4828566"/>
          </a:xfrm>
        </p:spPr>
        <p:txBody>
          <a:bodyPr>
            <a:noAutofit/>
          </a:bodyPr>
          <a:lstStyle/>
          <a:p>
            <a:r>
              <a:rPr lang="en-GB" sz="1800" dirty="0">
                <a:solidFill>
                  <a:srgbClr val="002060"/>
                </a:solidFill>
              </a:rPr>
              <a:t>Option X18 is used to state the </a:t>
            </a:r>
            <a:r>
              <a:rPr lang="en-GB" sz="1800" i="1" dirty="0">
                <a:solidFill>
                  <a:srgbClr val="002060"/>
                </a:solidFill>
              </a:rPr>
              <a:t>Contractor’s</a:t>
            </a:r>
            <a:r>
              <a:rPr lang="en-GB" sz="1800" dirty="0">
                <a:solidFill>
                  <a:srgbClr val="002060"/>
                </a:solidFill>
              </a:rPr>
              <a:t> liability for specific events which are: </a:t>
            </a:r>
          </a:p>
          <a:p>
            <a:pPr lvl="1"/>
            <a:endParaRPr lang="en-GB" sz="1800" dirty="0">
              <a:solidFill>
                <a:srgbClr val="002060"/>
              </a:solidFill>
            </a:endParaRPr>
          </a:p>
          <a:p>
            <a:pPr lvl="1"/>
            <a:endParaRPr lang="en-GB" sz="1800" dirty="0">
              <a:solidFill>
                <a:srgbClr val="002060"/>
              </a:solidFill>
            </a:endParaRPr>
          </a:p>
          <a:p>
            <a:pPr lvl="1"/>
            <a:endParaRPr lang="en-GB" sz="1800" dirty="0">
              <a:solidFill>
                <a:srgbClr val="002060"/>
              </a:solidFill>
            </a:endParaRPr>
          </a:p>
          <a:p>
            <a:pPr lvl="1"/>
            <a:endParaRPr lang="en-GB" sz="1800" dirty="0">
              <a:solidFill>
                <a:srgbClr val="002060"/>
              </a:solidFill>
            </a:endParaRPr>
          </a:p>
          <a:p>
            <a:pPr marL="276212" lvl="1" indent="0">
              <a:buNone/>
            </a:pPr>
            <a:endParaRPr lang="en-GB" sz="1800" dirty="0">
              <a:solidFill>
                <a:srgbClr val="002060"/>
              </a:solidFill>
            </a:endParaRPr>
          </a:p>
          <a:p>
            <a:pPr marL="276212" lvl="1" indent="0">
              <a:buNone/>
            </a:pPr>
            <a:endParaRPr lang="en-GB" sz="1800" dirty="0">
              <a:solidFill>
                <a:srgbClr val="002060"/>
              </a:solidFill>
            </a:endParaRPr>
          </a:p>
          <a:p>
            <a:pPr marL="0" indent="0">
              <a:buNone/>
            </a:pPr>
            <a:endParaRPr lang="en-GB" sz="1800" dirty="0">
              <a:solidFill>
                <a:srgbClr val="002060"/>
              </a:solidFill>
            </a:endParaRPr>
          </a:p>
          <a:p>
            <a:endParaRPr lang="en-GB" sz="1800" dirty="0">
              <a:solidFill>
                <a:srgbClr val="002060"/>
              </a:solidFill>
            </a:endParaRPr>
          </a:p>
        </p:txBody>
      </p:sp>
      <p:graphicFrame>
        <p:nvGraphicFramePr>
          <p:cNvPr id="4" name="Diagram 3">
            <a:extLst>
              <a:ext uri="{FF2B5EF4-FFF2-40B4-BE49-F238E27FC236}">
                <a16:creationId xmlns:a16="http://schemas.microsoft.com/office/drawing/2014/main" id="{78246F9E-6C46-4E3A-913A-63FC8F54A370}"/>
              </a:ext>
            </a:extLst>
          </p:cNvPr>
          <p:cNvGraphicFramePr/>
          <p:nvPr>
            <p:extLst>
              <p:ext uri="{D42A27DB-BD31-4B8C-83A1-F6EECF244321}">
                <p14:modId xmlns:p14="http://schemas.microsoft.com/office/powerpoint/2010/main" val="4090794500"/>
              </p:ext>
            </p:extLst>
          </p:nvPr>
        </p:nvGraphicFramePr>
        <p:xfrm>
          <a:off x="836334" y="1939490"/>
          <a:ext cx="8239544" cy="1475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0E8E357-5A93-0EA9-CEEE-F62D3259CEB6}"/>
              </a:ext>
            </a:extLst>
          </p:cNvPr>
          <p:cNvSpPr txBox="1"/>
          <p:nvPr/>
        </p:nvSpPr>
        <p:spPr>
          <a:xfrm>
            <a:off x="9404349" y="2122484"/>
            <a:ext cx="1865745" cy="1116000"/>
          </a:xfrm>
          <a:prstGeom prst="rect">
            <a:avLst/>
          </a:prstGeom>
          <a:solidFill>
            <a:srgbClr val="CB2686"/>
          </a:solidFill>
        </p:spPr>
        <p:txBody>
          <a:bodyPr wrap="square" rtlCol="0">
            <a:spAutoFit/>
          </a:bodyPr>
          <a:lstStyle/>
          <a:p>
            <a:r>
              <a:rPr lang="en-GB" sz="1500" dirty="0">
                <a:solidFill>
                  <a:schemeClr val="bg1"/>
                </a:solidFill>
                <a:latin typeface="Arial" panose="020B0604020202020204" pitchFamily="34" charset="0"/>
                <a:cs typeface="Arial" panose="020B0604020202020204" pitchFamily="34" charset="0"/>
              </a:rPr>
              <a:t>National Highways contracts also exclude insured events.</a:t>
            </a:r>
          </a:p>
        </p:txBody>
      </p:sp>
    </p:spTree>
    <p:extLst>
      <p:ext uri="{BB962C8B-B14F-4D97-AF65-F5344CB8AC3E}">
        <p14:creationId xmlns:p14="http://schemas.microsoft.com/office/powerpoint/2010/main" val="3429241465"/>
      </p:ext>
    </p:extLst>
  </p:cSld>
  <p:clrMapOvr>
    <a:masterClrMapping/>
  </p:clrMapOvr>
  <p:transition spd="slow" advTm="12036">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5E6C7-D7A8-59B8-B7E5-A0AC39EC7A52}"/>
              </a:ext>
            </a:extLst>
          </p:cNvPr>
          <p:cNvSpPr/>
          <p:nvPr/>
        </p:nvSpPr>
        <p:spPr>
          <a:xfrm>
            <a:off x="9877425" y="5812743"/>
            <a:ext cx="2047875" cy="942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9A28DB3-47E0-4304-BFB4-EE80C1EC6224}"/>
              </a:ext>
            </a:extLst>
          </p:cNvPr>
          <p:cNvSpPr>
            <a:spLocks noGrp="1"/>
          </p:cNvSpPr>
          <p:nvPr>
            <p:ph type="title"/>
          </p:nvPr>
        </p:nvSpPr>
        <p:spPr/>
        <p:txBody>
          <a:bodyPr/>
          <a:lstStyle/>
          <a:p>
            <a:r>
              <a:rPr lang="en-GB" dirty="0"/>
              <a:t>Liabilities – determining limits</a:t>
            </a:r>
          </a:p>
        </p:txBody>
      </p:sp>
      <p:sp>
        <p:nvSpPr>
          <p:cNvPr id="3" name="Content Placeholder 2">
            <a:extLst>
              <a:ext uri="{FF2B5EF4-FFF2-40B4-BE49-F238E27FC236}">
                <a16:creationId xmlns:a16="http://schemas.microsoft.com/office/drawing/2014/main" id="{F0ED6A20-42DC-4DC1-9F68-5E39A9AC97CE}"/>
              </a:ext>
            </a:extLst>
          </p:cNvPr>
          <p:cNvSpPr>
            <a:spLocks noGrp="1"/>
          </p:cNvSpPr>
          <p:nvPr>
            <p:ph idx="1"/>
          </p:nvPr>
        </p:nvSpPr>
        <p:spPr>
          <a:xfrm>
            <a:off x="550862" y="1138303"/>
            <a:ext cx="11564938" cy="4828566"/>
          </a:xfrm>
        </p:spPr>
        <p:txBody>
          <a:bodyPr>
            <a:noAutofit/>
          </a:bodyPr>
          <a:lstStyle/>
          <a:p>
            <a:r>
              <a:rPr lang="en-GB" sz="1600" dirty="0">
                <a:solidFill>
                  <a:srgbClr val="002060"/>
                </a:solidFill>
              </a:rPr>
              <a:t>The excluded matters are amounts payable by the </a:t>
            </a:r>
            <a:r>
              <a:rPr lang="en-GB" sz="1600" i="1" dirty="0">
                <a:solidFill>
                  <a:srgbClr val="002060"/>
                </a:solidFill>
              </a:rPr>
              <a:t>Contractor, </a:t>
            </a:r>
            <a:r>
              <a:rPr lang="en-GB" sz="1600" dirty="0">
                <a:solidFill>
                  <a:srgbClr val="002060"/>
                </a:solidFill>
              </a:rPr>
              <a:t>for which the </a:t>
            </a:r>
            <a:r>
              <a:rPr lang="en-GB" sz="1600" i="1" dirty="0">
                <a:solidFill>
                  <a:srgbClr val="002060"/>
                </a:solidFill>
              </a:rPr>
              <a:t>Contractor </a:t>
            </a:r>
            <a:r>
              <a:rPr lang="en-GB" sz="1600" dirty="0">
                <a:solidFill>
                  <a:srgbClr val="002060"/>
                </a:solidFill>
              </a:rPr>
              <a:t>is liable to the </a:t>
            </a:r>
            <a:r>
              <a:rPr lang="en-GB" sz="1600" i="1" dirty="0">
                <a:solidFill>
                  <a:srgbClr val="002060"/>
                </a:solidFill>
              </a:rPr>
              <a:t>Client, </a:t>
            </a:r>
            <a:r>
              <a:rPr lang="en-GB" sz="1600" dirty="0">
                <a:solidFill>
                  <a:srgbClr val="002060"/>
                </a:solidFill>
              </a:rPr>
              <a:t>as stated in the contract or in law for</a:t>
            </a:r>
          </a:p>
          <a:p>
            <a:pPr lvl="1"/>
            <a:r>
              <a:rPr lang="en-GB" sz="1600" dirty="0">
                <a:solidFill>
                  <a:srgbClr val="002060"/>
                </a:solidFill>
              </a:rPr>
              <a:t>Loss or damage to the </a:t>
            </a:r>
            <a:r>
              <a:rPr lang="en-GB" sz="1600" i="1" dirty="0">
                <a:solidFill>
                  <a:srgbClr val="002060"/>
                </a:solidFill>
              </a:rPr>
              <a:t>Client’s</a:t>
            </a:r>
            <a:r>
              <a:rPr lang="en-GB" sz="1600" dirty="0">
                <a:solidFill>
                  <a:srgbClr val="002060"/>
                </a:solidFill>
              </a:rPr>
              <a:t> property,</a:t>
            </a:r>
          </a:p>
          <a:p>
            <a:pPr lvl="1"/>
            <a:r>
              <a:rPr lang="en-GB" sz="1600" dirty="0">
                <a:solidFill>
                  <a:srgbClr val="002060"/>
                </a:solidFill>
              </a:rPr>
              <a:t>Delay damages if Option X7 applies,</a:t>
            </a:r>
          </a:p>
          <a:p>
            <a:pPr lvl="1"/>
            <a:r>
              <a:rPr lang="en-GB" sz="1600" dirty="0">
                <a:solidFill>
                  <a:srgbClr val="002060"/>
                </a:solidFill>
              </a:rPr>
              <a:t>Low performance damages if Option X17 applies,</a:t>
            </a:r>
          </a:p>
          <a:p>
            <a:pPr lvl="1"/>
            <a:r>
              <a:rPr lang="en-GB" sz="1600" i="1" dirty="0">
                <a:solidFill>
                  <a:srgbClr val="002060"/>
                </a:solidFill>
              </a:rPr>
              <a:t>Contractor’s</a:t>
            </a:r>
            <a:r>
              <a:rPr lang="en-GB" sz="1600" dirty="0">
                <a:solidFill>
                  <a:srgbClr val="002060"/>
                </a:solidFill>
              </a:rPr>
              <a:t> share if Option C or Option D applies,</a:t>
            </a:r>
          </a:p>
          <a:p>
            <a:pPr lvl="1"/>
            <a:r>
              <a:rPr lang="en-GB" sz="1600" dirty="0">
                <a:solidFill>
                  <a:srgbClr val="002060"/>
                </a:solidFill>
              </a:rPr>
              <a:t>Loss or damage to third party property or due to pollution,</a:t>
            </a:r>
          </a:p>
          <a:p>
            <a:pPr lvl="1"/>
            <a:r>
              <a:rPr lang="en-GB" sz="1600" dirty="0">
                <a:solidFill>
                  <a:srgbClr val="002060"/>
                </a:solidFill>
              </a:rPr>
              <a:t>Interest on debt,</a:t>
            </a:r>
          </a:p>
          <a:p>
            <a:pPr lvl="1"/>
            <a:r>
              <a:rPr lang="en-GB" sz="1600" dirty="0">
                <a:solidFill>
                  <a:srgbClr val="002060"/>
                </a:solidFill>
              </a:rPr>
              <a:t>Losses caused by the </a:t>
            </a:r>
            <a:r>
              <a:rPr lang="en-GB" sz="1600" i="1" dirty="0">
                <a:solidFill>
                  <a:srgbClr val="002060"/>
                </a:solidFill>
              </a:rPr>
              <a:t>Contractor’s </a:t>
            </a:r>
            <a:r>
              <a:rPr lang="en-GB" sz="1600" dirty="0">
                <a:solidFill>
                  <a:srgbClr val="002060"/>
                </a:solidFill>
              </a:rPr>
              <a:t>illegal acts, deliberate default, deliberate abandonment, wilful misconduct or reckless misconduct,</a:t>
            </a:r>
          </a:p>
          <a:p>
            <a:pPr lvl="1"/>
            <a:r>
              <a:rPr lang="en-GB" sz="1600" dirty="0">
                <a:solidFill>
                  <a:srgbClr val="002060"/>
                </a:solidFill>
              </a:rPr>
              <a:t>Death or personal bodily injury caused by negligence,</a:t>
            </a:r>
          </a:p>
          <a:p>
            <a:pPr lvl="1"/>
            <a:r>
              <a:rPr lang="en-GB" sz="1600" dirty="0">
                <a:solidFill>
                  <a:srgbClr val="002060"/>
                </a:solidFill>
              </a:rPr>
              <a:t>Fraud or fraudulent misrepresentation,</a:t>
            </a:r>
          </a:p>
          <a:p>
            <a:pPr lvl="1"/>
            <a:r>
              <a:rPr lang="en-GB" sz="1600" dirty="0">
                <a:solidFill>
                  <a:srgbClr val="002060"/>
                </a:solidFill>
              </a:rPr>
              <a:t>Loss arising from breach of confidentiality or data protection obligations or anti-bribery or anti-corruption obligations,</a:t>
            </a:r>
          </a:p>
          <a:p>
            <a:pPr lvl="1"/>
            <a:r>
              <a:rPr lang="en-GB" sz="1600" dirty="0">
                <a:solidFill>
                  <a:srgbClr val="002060"/>
                </a:solidFill>
              </a:rPr>
              <a:t>Infringement of the rights of Others, and</a:t>
            </a:r>
          </a:p>
          <a:p>
            <a:pPr lvl="1"/>
            <a:r>
              <a:rPr lang="en-GB" sz="1600" dirty="0">
                <a:solidFill>
                  <a:srgbClr val="002060"/>
                </a:solidFill>
              </a:rPr>
              <a:t>Any other events which are not excluded above for which the </a:t>
            </a:r>
            <a:r>
              <a:rPr lang="en-GB" sz="1600" i="1" dirty="0">
                <a:solidFill>
                  <a:srgbClr val="002060"/>
                </a:solidFill>
              </a:rPr>
              <a:t>Contractor </a:t>
            </a:r>
            <a:r>
              <a:rPr lang="en-GB" sz="1600" dirty="0">
                <a:solidFill>
                  <a:srgbClr val="002060"/>
                </a:solidFill>
              </a:rPr>
              <a:t>is required to provide insurance against as stated in the contract, provided that only amounts up to the minimum levels of insurance required by the contract are excluded. Where the </a:t>
            </a:r>
            <a:r>
              <a:rPr lang="en-GB" sz="1600" i="1" dirty="0">
                <a:solidFill>
                  <a:srgbClr val="002060"/>
                </a:solidFill>
              </a:rPr>
              <a:t>Contractor’s </a:t>
            </a:r>
            <a:r>
              <a:rPr lang="en-GB" sz="1600" dirty="0">
                <a:solidFill>
                  <a:srgbClr val="002060"/>
                </a:solidFill>
              </a:rPr>
              <a:t>liability for an insured event exceeds the minimum level of insurance required by the contract, the amount over the minimum level is not an excluded matter and is included in the </a:t>
            </a:r>
            <a:r>
              <a:rPr lang="en-GB" sz="1600" i="1" dirty="0">
                <a:solidFill>
                  <a:srgbClr val="002060"/>
                </a:solidFill>
              </a:rPr>
              <a:t>Contractor’s </a:t>
            </a:r>
            <a:r>
              <a:rPr lang="en-GB" sz="1600" dirty="0">
                <a:solidFill>
                  <a:srgbClr val="002060"/>
                </a:solidFill>
              </a:rPr>
              <a:t>total liability to the </a:t>
            </a:r>
            <a:r>
              <a:rPr lang="en-GB" sz="1600" i="1" dirty="0">
                <a:solidFill>
                  <a:srgbClr val="002060"/>
                </a:solidFill>
              </a:rPr>
              <a:t>Client </a:t>
            </a:r>
            <a:r>
              <a:rPr lang="en-GB" sz="1600" dirty="0">
                <a:solidFill>
                  <a:srgbClr val="002060"/>
                </a:solidFill>
              </a:rPr>
              <a:t>which is limited to the amount stated in the Contract Data.</a:t>
            </a:r>
          </a:p>
          <a:p>
            <a:pPr marL="276212" lvl="1" indent="0">
              <a:buNone/>
            </a:pPr>
            <a:endParaRPr lang="en-GB" sz="1800" dirty="0">
              <a:solidFill>
                <a:srgbClr val="002060"/>
              </a:solidFill>
            </a:endParaRPr>
          </a:p>
          <a:p>
            <a:pPr marL="276212" lvl="1" indent="0">
              <a:buNone/>
            </a:pPr>
            <a:endParaRPr lang="en-GB" sz="1800" dirty="0">
              <a:solidFill>
                <a:srgbClr val="002060"/>
              </a:solidFill>
            </a:endParaRPr>
          </a:p>
          <a:p>
            <a:pPr marL="0" indent="0">
              <a:buNone/>
            </a:pPr>
            <a:endParaRPr lang="en-GB" sz="1800" dirty="0">
              <a:solidFill>
                <a:srgbClr val="002060"/>
              </a:solidFill>
            </a:endParaRPr>
          </a:p>
          <a:p>
            <a:endParaRPr lang="en-GB" sz="1800" dirty="0">
              <a:solidFill>
                <a:srgbClr val="002060"/>
              </a:solidFill>
            </a:endParaRPr>
          </a:p>
        </p:txBody>
      </p:sp>
    </p:spTree>
    <p:extLst>
      <p:ext uri="{BB962C8B-B14F-4D97-AF65-F5344CB8AC3E}">
        <p14:creationId xmlns:p14="http://schemas.microsoft.com/office/powerpoint/2010/main" val="1049588409"/>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8DB3-47E0-4304-BFB4-EE80C1EC6224}"/>
              </a:ext>
            </a:extLst>
          </p:cNvPr>
          <p:cNvSpPr>
            <a:spLocks noGrp="1"/>
          </p:cNvSpPr>
          <p:nvPr>
            <p:ph type="title"/>
          </p:nvPr>
        </p:nvSpPr>
        <p:spPr/>
        <p:txBody>
          <a:bodyPr/>
          <a:lstStyle/>
          <a:p>
            <a:r>
              <a:rPr lang="en-GB" dirty="0"/>
              <a:t>Liabilities – determining limits</a:t>
            </a:r>
          </a:p>
        </p:txBody>
      </p:sp>
      <p:sp>
        <p:nvSpPr>
          <p:cNvPr id="3" name="Content Placeholder 2">
            <a:extLst>
              <a:ext uri="{FF2B5EF4-FFF2-40B4-BE49-F238E27FC236}">
                <a16:creationId xmlns:a16="http://schemas.microsoft.com/office/drawing/2014/main" id="{F0ED6A20-42DC-4DC1-9F68-5E39A9AC97CE}"/>
              </a:ext>
            </a:extLst>
          </p:cNvPr>
          <p:cNvSpPr>
            <a:spLocks noGrp="1"/>
          </p:cNvSpPr>
          <p:nvPr>
            <p:ph idx="1"/>
          </p:nvPr>
        </p:nvSpPr>
        <p:spPr>
          <a:xfrm>
            <a:off x="550863" y="1457934"/>
            <a:ext cx="11090275" cy="5223282"/>
          </a:xfrm>
        </p:spPr>
        <p:txBody>
          <a:bodyPr>
            <a:normAutofit/>
          </a:bodyPr>
          <a:lstStyle/>
          <a:p>
            <a:r>
              <a:rPr lang="en-GB" sz="1800" dirty="0">
                <a:solidFill>
                  <a:srgbClr val="002060"/>
                </a:solidFill>
              </a:rPr>
              <a:t>The limitation of liability should be set based on the complexity of the project being undertaken and the associated risks along with the knowledge of the potential supplier base and not based on the </a:t>
            </a:r>
            <a:r>
              <a:rPr lang="en-GB" sz="1800" i="1" dirty="0">
                <a:solidFill>
                  <a:srgbClr val="002060"/>
                </a:solidFill>
              </a:rPr>
              <a:t>Contractor/Consultant/Supplier</a:t>
            </a:r>
            <a:r>
              <a:rPr lang="en-GB" sz="1800" dirty="0">
                <a:solidFill>
                  <a:srgbClr val="002060"/>
                </a:solidFill>
              </a:rPr>
              <a:t> insurance values as under the clause18 drafting the exposure is for non insured risks. </a:t>
            </a:r>
          </a:p>
          <a:p>
            <a:r>
              <a:rPr lang="en-GB" sz="1800" dirty="0">
                <a:solidFill>
                  <a:srgbClr val="002060"/>
                </a:solidFill>
              </a:rPr>
              <a:t>The </a:t>
            </a:r>
            <a:r>
              <a:rPr lang="en-GB" sz="1800" i="1" dirty="0">
                <a:solidFill>
                  <a:srgbClr val="002060"/>
                </a:solidFill>
              </a:rPr>
              <a:t>Contractor </a:t>
            </a:r>
            <a:r>
              <a:rPr lang="en-GB" sz="1800" dirty="0">
                <a:solidFill>
                  <a:srgbClr val="002060"/>
                </a:solidFill>
              </a:rPr>
              <a:t>has unlimited liability for all matters other than excluded matters (stated previously). </a:t>
            </a:r>
          </a:p>
          <a:p>
            <a:pPr marL="0" indent="0">
              <a:buNone/>
            </a:pPr>
            <a:endParaRPr lang="en-GB" sz="2900" dirty="0">
              <a:solidFill>
                <a:srgbClr val="002060"/>
              </a:solidFill>
            </a:endParaRPr>
          </a:p>
          <a:p>
            <a:endParaRPr lang="en-GB" sz="2000" dirty="0">
              <a:solidFill>
                <a:srgbClr val="002060"/>
              </a:solidFill>
            </a:endParaRPr>
          </a:p>
        </p:txBody>
      </p:sp>
    </p:spTree>
    <p:extLst>
      <p:ext uri="{BB962C8B-B14F-4D97-AF65-F5344CB8AC3E}">
        <p14:creationId xmlns:p14="http://schemas.microsoft.com/office/powerpoint/2010/main" val="3257125662"/>
      </p:ext>
    </p:extLst>
  </p:cSld>
  <p:clrMapOvr>
    <a:masterClrMapping/>
  </p:clrMapOvr>
  <p:transition spd="slow" advTm="19449">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3520-1179-41C2-8CD1-A5BD2F0A1924}"/>
              </a:ext>
            </a:extLst>
          </p:cNvPr>
          <p:cNvSpPr>
            <a:spLocks noGrp="1"/>
          </p:cNvSpPr>
          <p:nvPr>
            <p:ph type="title"/>
          </p:nvPr>
        </p:nvSpPr>
        <p:spPr/>
        <p:txBody>
          <a:bodyPr/>
          <a:lstStyle/>
          <a:p>
            <a:r>
              <a:rPr lang="en-GB" dirty="0"/>
              <a:t>Insurance – determining levels</a:t>
            </a:r>
          </a:p>
        </p:txBody>
      </p:sp>
      <p:sp>
        <p:nvSpPr>
          <p:cNvPr id="3" name="Content Placeholder 2">
            <a:extLst>
              <a:ext uri="{FF2B5EF4-FFF2-40B4-BE49-F238E27FC236}">
                <a16:creationId xmlns:a16="http://schemas.microsoft.com/office/drawing/2014/main" id="{F472A4F5-930E-492D-8F11-CE1FDC291297}"/>
              </a:ext>
            </a:extLst>
          </p:cNvPr>
          <p:cNvSpPr>
            <a:spLocks noGrp="1"/>
          </p:cNvSpPr>
          <p:nvPr>
            <p:ph idx="1"/>
          </p:nvPr>
        </p:nvSpPr>
        <p:spPr/>
        <p:txBody>
          <a:bodyPr>
            <a:noAutofit/>
          </a:bodyPr>
          <a:lstStyle/>
          <a:p>
            <a:r>
              <a:rPr lang="en-GB" sz="2000" dirty="0">
                <a:solidFill>
                  <a:srgbClr val="002060"/>
                </a:solidFill>
              </a:rPr>
              <a:t>Insurance selection </a:t>
            </a:r>
          </a:p>
          <a:p>
            <a:pPr lvl="1"/>
            <a:r>
              <a:rPr lang="en-GB" dirty="0">
                <a:solidFill>
                  <a:srgbClr val="002060"/>
                </a:solidFill>
              </a:rPr>
              <a:t>Contract Data Part 1 (Section 8) requires details of insurance cover to be stated.  </a:t>
            </a:r>
          </a:p>
          <a:p>
            <a:pPr lvl="1"/>
            <a:r>
              <a:rPr lang="en-GB" dirty="0">
                <a:solidFill>
                  <a:srgbClr val="002060"/>
                </a:solidFill>
              </a:rPr>
              <a:t>Insurance levels for liability insurances can apply to any one occurrence and/or an aggregate (combined total) per annum. This is known as the structure of the limit of indemnity and will depend on the type of insurance.</a:t>
            </a:r>
          </a:p>
          <a:p>
            <a:r>
              <a:rPr lang="en-GB" sz="2000" dirty="0">
                <a:solidFill>
                  <a:srgbClr val="002060"/>
                </a:solidFill>
              </a:rPr>
              <a:t>What are the different levels of insurance?</a:t>
            </a:r>
          </a:p>
          <a:p>
            <a:pPr lvl="1"/>
            <a:r>
              <a:rPr lang="en-GB" dirty="0">
                <a:solidFill>
                  <a:srgbClr val="002060"/>
                </a:solidFill>
              </a:rPr>
              <a:t>Insurances required by law or regulation may have minimum requirements, for example employer’s liability insurance requirement is £5 million (current statutory minimum) and Network Rail / ORR minimum required for Third Party Liability (TPL) is £155M.</a:t>
            </a:r>
          </a:p>
          <a:p>
            <a:pPr lvl="1"/>
            <a:r>
              <a:rPr lang="en-GB" dirty="0">
                <a:solidFill>
                  <a:srgbClr val="002060"/>
                </a:solidFill>
              </a:rPr>
              <a:t>Insurance levels are dependent on the risk profile.</a:t>
            </a:r>
          </a:p>
          <a:p>
            <a:endParaRPr lang="en-GB" sz="2000" dirty="0">
              <a:solidFill>
                <a:srgbClr val="002060"/>
              </a:solidFill>
            </a:endParaRPr>
          </a:p>
        </p:txBody>
      </p:sp>
    </p:spTree>
    <p:extLst>
      <p:ext uri="{BB962C8B-B14F-4D97-AF65-F5344CB8AC3E}">
        <p14:creationId xmlns:p14="http://schemas.microsoft.com/office/powerpoint/2010/main" val="1279033197"/>
      </p:ext>
    </p:extLst>
  </p:cSld>
  <p:clrMapOvr>
    <a:masterClrMapping/>
  </p:clrMapOvr>
  <p:transition spd="slow" advTm="37289">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3520-1179-41C2-8CD1-A5BD2F0A1924}"/>
              </a:ext>
            </a:extLst>
          </p:cNvPr>
          <p:cNvSpPr>
            <a:spLocks noGrp="1"/>
          </p:cNvSpPr>
          <p:nvPr>
            <p:ph type="title"/>
          </p:nvPr>
        </p:nvSpPr>
        <p:spPr>
          <a:xfrm>
            <a:off x="550863" y="365126"/>
            <a:ext cx="11090275" cy="1222374"/>
          </a:xfrm>
        </p:spPr>
        <p:txBody>
          <a:bodyPr>
            <a:normAutofit/>
          </a:bodyPr>
          <a:lstStyle/>
          <a:p>
            <a:r>
              <a:rPr lang="en-GB" dirty="0"/>
              <a:t>Insurance – National Highways’ key considerations</a:t>
            </a:r>
            <a:endParaRPr lang="en-GB" dirty="0">
              <a:highlight>
                <a:srgbClr val="FFFF00"/>
              </a:highlight>
            </a:endParaRPr>
          </a:p>
        </p:txBody>
      </p:sp>
      <p:sp>
        <p:nvSpPr>
          <p:cNvPr id="3" name="Content Placeholder 2">
            <a:extLst>
              <a:ext uri="{FF2B5EF4-FFF2-40B4-BE49-F238E27FC236}">
                <a16:creationId xmlns:a16="http://schemas.microsoft.com/office/drawing/2014/main" id="{F472A4F5-930E-492D-8F11-CE1FDC291297}"/>
              </a:ext>
            </a:extLst>
          </p:cNvPr>
          <p:cNvSpPr>
            <a:spLocks noGrp="1"/>
          </p:cNvSpPr>
          <p:nvPr>
            <p:ph idx="1"/>
          </p:nvPr>
        </p:nvSpPr>
        <p:spPr/>
        <p:txBody>
          <a:bodyPr>
            <a:noAutofit/>
          </a:bodyPr>
          <a:lstStyle/>
          <a:p>
            <a:r>
              <a:rPr lang="en-GB" sz="1800" dirty="0">
                <a:solidFill>
                  <a:srgbClr val="002060"/>
                </a:solidFill>
              </a:rPr>
              <a:t>Insurability of contract risks.</a:t>
            </a:r>
          </a:p>
          <a:p>
            <a:pPr marL="255576" lvl="2" indent="-255576">
              <a:spcBef>
                <a:spcPts val="1000"/>
              </a:spcBef>
              <a:spcAft>
                <a:spcPts val="600"/>
              </a:spcAft>
              <a:buFont typeface="Wingdings" panose="05000000000000000000" pitchFamily="2" charset="2"/>
              <a:buChar char="§"/>
              <a:tabLst>
                <a:tab pos="8251825" algn="l"/>
              </a:tabLst>
            </a:pPr>
            <a:r>
              <a:rPr lang="en-GB" dirty="0">
                <a:solidFill>
                  <a:srgbClr val="002060"/>
                </a:solidFill>
              </a:rPr>
              <a:t>Insurable risk allocation between the Parties.</a:t>
            </a:r>
          </a:p>
          <a:p>
            <a:pPr marL="255576" lvl="2" indent="-255576">
              <a:spcBef>
                <a:spcPts val="1000"/>
              </a:spcBef>
              <a:spcAft>
                <a:spcPts val="600"/>
              </a:spcAft>
              <a:buFont typeface="Wingdings" panose="05000000000000000000" pitchFamily="2" charset="2"/>
              <a:buChar char="§"/>
              <a:tabLst>
                <a:tab pos="8251825" algn="l"/>
              </a:tabLst>
            </a:pPr>
            <a:r>
              <a:rPr lang="en-GB" dirty="0">
                <a:solidFill>
                  <a:srgbClr val="002060"/>
                </a:solidFill>
              </a:rPr>
              <a:t>Scope of insurances and insurance levels appropriate for the contract requirement. </a:t>
            </a:r>
          </a:p>
          <a:p>
            <a:pPr marL="255576" lvl="3" indent="-255576">
              <a:lnSpc>
                <a:spcPct val="100000"/>
              </a:lnSpc>
              <a:spcBef>
                <a:spcPts val="1000"/>
              </a:spcBef>
              <a:spcAft>
                <a:spcPts val="600"/>
              </a:spcAft>
              <a:buFont typeface="Wingdings" panose="05000000000000000000" pitchFamily="2" charset="2"/>
              <a:buChar char="§"/>
              <a:tabLst>
                <a:tab pos="8251825" algn="l"/>
              </a:tabLst>
            </a:pPr>
            <a:r>
              <a:rPr lang="en-GB" sz="1800" dirty="0">
                <a:solidFill>
                  <a:srgbClr val="002060"/>
                </a:solidFill>
              </a:rPr>
              <a:t>Potential for loss of or damage to the </a:t>
            </a:r>
            <a:r>
              <a:rPr lang="en-GB" sz="1800" i="1" dirty="0">
                <a:solidFill>
                  <a:srgbClr val="002060"/>
                </a:solidFill>
              </a:rPr>
              <a:t>works</a:t>
            </a:r>
            <a:r>
              <a:rPr lang="en-GB" sz="1800" dirty="0">
                <a:solidFill>
                  <a:srgbClr val="002060"/>
                </a:solidFill>
              </a:rPr>
              <a:t> / existing structures and any vehicles required.</a:t>
            </a:r>
          </a:p>
          <a:p>
            <a:pPr marL="255576" lvl="3" indent="-255576">
              <a:lnSpc>
                <a:spcPct val="100000"/>
              </a:lnSpc>
              <a:spcBef>
                <a:spcPts val="1000"/>
              </a:spcBef>
              <a:spcAft>
                <a:spcPts val="600"/>
              </a:spcAft>
              <a:buFont typeface="Wingdings" panose="05000000000000000000" pitchFamily="2" charset="2"/>
              <a:buChar char="§"/>
              <a:tabLst>
                <a:tab pos="8251825" algn="l"/>
              </a:tabLst>
            </a:pPr>
            <a:r>
              <a:rPr lang="en-GB" sz="1800" dirty="0">
                <a:solidFill>
                  <a:srgbClr val="002060"/>
                </a:solidFill>
              </a:rPr>
              <a:t>Professional indemnity / public liability insurance levels in line with the potential losses that could occur (not the value of the contract), including the frequency / severity of losses that could occur in respect of death or bodily injury, loss, damage or destruction to physical property, pecuniary or financial loss, associated with the </a:t>
            </a:r>
            <a:r>
              <a:rPr lang="en-GB" sz="1800" i="1" dirty="0">
                <a:solidFill>
                  <a:srgbClr val="002060"/>
                </a:solidFill>
              </a:rPr>
              <a:t>Contractor's</a:t>
            </a:r>
            <a:r>
              <a:rPr lang="en-GB" sz="1800" dirty="0">
                <a:solidFill>
                  <a:srgbClr val="002060"/>
                </a:solidFill>
              </a:rPr>
              <a:t> / </a:t>
            </a:r>
            <a:r>
              <a:rPr lang="en-GB" sz="1800" i="1" dirty="0">
                <a:solidFill>
                  <a:srgbClr val="002060"/>
                </a:solidFill>
              </a:rPr>
              <a:t>Consultant’s</a:t>
            </a:r>
            <a:r>
              <a:rPr lang="en-GB" sz="1800" dirty="0">
                <a:solidFill>
                  <a:srgbClr val="002060"/>
                </a:solidFill>
              </a:rPr>
              <a:t> / </a:t>
            </a:r>
            <a:r>
              <a:rPr lang="en-GB" sz="1800" i="1" dirty="0">
                <a:solidFill>
                  <a:srgbClr val="002060"/>
                </a:solidFill>
              </a:rPr>
              <a:t>Supplier’s </a:t>
            </a:r>
            <a:r>
              <a:rPr lang="en-GB" sz="1800" dirty="0">
                <a:solidFill>
                  <a:srgbClr val="002060"/>
                </a:solidFill>
              </a:rPr>
              <a:t>negligent act, error or omission.</a:t>
            </a:r>
          </a:p>
          <a:p>
            <a:pPr marL="255576" lvl="3" indent="-255576">
              <a:lnSpc>
                <a:spcPct val="100000"/>
              </a:lnSpc>
              <a:spcBef>
                <a:spcPts val="1000"/>
              </a:spcBef>
              <a:spcAft>
                <a:spcPts val="600"/>
              </a:spcAft>
              <a:buFont typeface="Wingdings" panose="05000000000000000000" pitchFamily="2" charset="2"/>
              <a:buChar char="§"/>
              <a:tabLst>
                <a:tab pos="8251825" algn="l"/>
              </a:tabLst>
            </a:pPr>
            <a:r>
              <a:rPr lang="en-GB" sz="1800" dirty="0">
                <a:solidFill>
                  <a:srgbClr val="002060"/>
                </a:solidFill>
              </a:rPr>
              <a:t>Insurances required by law (employers liability, motor third party liability) or regulation (e.g. Network Rail / ORR).</a:t>
            </a:r>
          </a:p>
          <a:p>
            <a:pPr marL="255576" lvl="3" indent="-255576">
              <a:lnSpc>
                <a:spcPct val="100000"/>
              </a:lnSpc>
              <a:spcBef>
                <a:spcPts val="1000"/>
              </a:spcBef>
              <a:spcAft>
                <a:spcPts val="600"/>
              </a:spcAft>
              <a:buFont typeface="Wingdings" panose="05000000000000000000" pitchFamily="2" charset="2"/>
              <a:buChar char="§"/>
              <a:tabLst>
                <a:tab pos="8251825" algn="l"/>
              </a:tabLst>
            </a:pPr>
            <a:r>
              <a:rPr lang="en-GB" sz="1800" dirty="0">
                <a:solidFill>
                  <a:srgbClr val="002060"/>
                </a:solidFill>
              </a:rPr>
              <a:t>Risk of liability arising from a pollution incident.</a:t>
            </a:r>
          </a:p>
          <a:p>
            <a:pPr marL="255576" lvl="3" indent="-255576">
              <a:lnSpc>
                <a:spcPct val="100000"/>
              </a:lnSpc>
              <a:spcBef>
                <a:spcPts val="1000"/>
              </a:spcBef>
              <a:spcAft>
                <a:spcPts val="600"/>
              </a:spcAft>
              <a:buFont typeface="Wingdings" panose="05000000000000000000" pitchFamily="2" charset="2"/>
              <a:buChar char="§"/>
              <a:tabLst>
                <a:tab pos="8251825" algn="l"/>
              </a:tabLst>
            </a:pPr>
            <a:r>
              <a:rPr lang="en-GB" sz="1800" dirty="0">
                <a:solidFill>
                  <a:srgbClr val="002060"/>
                </a:solidFill>
              </a:rPr>
              <a:t>What other insurances may be required for the contract.</a:t>
            </a:r>
          </a:p>
          <a:p>
            <a:endParaRPr lang="en-GB" sz="2000" dirty="0">
              <a:solidFill>
                <a:srgbClr val="002060"/>
              </a:solidFill>
            </a:endParaRPr>
          </a:p>
        </p:txBody>
      </p:sp>
    </p:spTree>
    <p:extLst>
      <p:ext uri="{BB962C8B-B14F-4D97-AF65-F5344CB8AC3E}">
        <p14:creationId xmlns:p14="http://schemas.microsoft.com/office/powerpoint/2010/main" val="2966393359"/>
      </p:ext>
    </p:extLst>
  </p:cSld>
  <p:clrMapOvr>
    <a:masterClrMapping/>
  </p:clrMapOvr>
  <p:transition spd="slow" advTm="42484">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lstStyle/>
          <a:p>
            <a:r>
              <a:rPr lang="en-GB" dirty="0"/>
              <a:t>Setting the scope and level of insurance</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128138" y="1231900"/>
            <a:ext cx="11768790" cy="5499101"/>
          </a:xfrm>
          <a:noFill/>
        </p:spPr>
        <p:txBody>
          <a:bodyPr>
            <a:normAutofit/>
          </a:bodyPr>
          <a:lstStyle/>
          <a:p>
            <a:pPr lvl="1">
              <a:buFont typeface="Wingdings" panose="05000000000000000000" pitchFamily="2" charset="2"/>
              <a:buChar char="§"/>
            </a:pPr>
            <a:r>
              <a:rPr lang="en-GB" sz="1800" dirty="0">
                <a:solidFill>
                  <a:srgbClr val="002060"/>
                </a:solidFill>
              </a:rPr>
              <a:t>If the scope and levels of insurance are set too high relative to the potential insurable risk exposure, this may import unnecessary cost.</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However, if the insurance scope and levels are not adequate or set too low National Highways could be in danger of not adequately transferring insurable risk to the </a:t>
            </a:r>
            <a:r>
              <a:rPr lang="en-GB" sz="1800" i="1" dirty="0">
                <a:solidFill>
                  <a:srgbClr val="002060"/>
                </a:solidFill>
              </a:rPr>
              <a:t>Contractor/Consultant/Supplier</a:t>
            </a:r>
            <a:r>
              <a:rPr lang="en-GB" sz="1800" dirty="0">
                <a:solidFill>
                  <a:srgbClr val="002060"/>
                </a:solidFill>
              </a:rPr>
              <a:t>.</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These must balance any current policy guidance, prevailing insurance market conditions and reflect the type and degree of risk transfer sought by National Highways to get best value for money.</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r>
              <a:rPr lang="en-GB" sz="1800" dirty="0">
                <a:solidFill>
                  <a:srgbClr val="002060"/>
                </a:solidFill>
              </a:rPr>
              <a:t>The optimum position is for the required insurance levels to be proportional with the potential losses that could occur.</a:t>
            </a:r>
          </a:p>
          <a:p>
            <a:pPr lvl="1">
              <a:buFont typeface="Wingdings" panose="05000000000000000000" pitchFamily="2" charset="2"/>
              <a:buChar char="§"/>
            </a:pPr>
            <a:endParaRPr lang="en-GB" sz="1800" dirty="0">
              <a:solidFill>
                <a:srgbClr val="002060"/>
              </a:solidFill>
            </a:endParaRPr>
          </a:p>
          <a:p>
            <a:pPr lvl="1">
              <a:buFont typeface="Wingdings" panose="05000000000000000000" pitchFamily="2" charset="2"/>
              <a:buChar char="§"/>
            </a:pPr>
            <a:endParaRPr lang="en-GB" sz="1800" dirty="0">
              <a:solidFill>
                <a:srgbClr val="002060"/>
              </a:solidFill>
              <a:highlight>
                <a:srgbClr val="00FF00"/>
              </a:highlight>
            </a:endParaRPr>
          </a:p>
          <a:p>
            <a:pPr lvl="1">
              <a:buFont typeface="Wingdings" panose="05000000000000000000" pitchFamily="2" charset="2"/>
              <a:buChar char="§"/>
            </a:pPr>
            <a:endParaRPr lang="en-GB" sz="1800" i="1" dirty="0">
              <a:solidFill>
                <a:srgbClr val="FF0000"/>
              </a:solidFill>
            </a:endParaRPr>
          </a:p>
        </p:txBody>
      </p:sp>
    </p:spTree>
    <p:extLst>
      <p:ext uri="{BB962C8B-B14F-4D97-AF65-F5344CB8AC3E}">
        <p14:creationId xmlns:p14="http://schemas.microsoft.com/office/powerpoint/2010/main" val="658273448"/>
      </p:ext>
    </p:extLst>
  </p:cSld>
  <p:clrMapOvr>
    <a:masterClrMapping/>
  </p:clrMapOvr>
  <p:transition spd="slow" advTm="28560">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CCCDD6-2097-4062-89A1-CC97572BE194}"/>
              </a:ext>
            </a:extLst>
          </p:cNvPr>
          <p:cNvSpPr txBox="1"/>
          <p:nvPr/>
        </p:nvSpPr>
        <p:spPr>
          <a:xfrm>
            <a:off x="277987" y="1060298"/>
            <a:ext cx="2111023"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Answer</a:t>
            </a:r>
            <a:endParaRPr lang="en-GB" sz="2800" dirty="0">
              <a:solidFill>
                <a:schemeClr val="bg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C81B315B-E35C-4302-B450-5F2D692D0A5A}"/>
              </a:ext>
            </a:extLst>
          </p:cNvPr>
          <p:cNvSpPr>
            <a:spLocks noGrp="1"/>
          </p:cNvSpPr>
          <p:nvPr>
            <p:ph idx="1"/>
          </p:nvPr>
        </p:nvSpPr>
        <p:spPr>
          <a:xfrm>
            <a:off x="693942" y="1861447"/>
            <a:ext cx="11088876" cy="4492016"/>
          </a:xfrm>
        </p:spPr>
        <p:txBody>
          <a:bodyPr>
            <a:normAutofit/>
          </a:bodyPr>
          <a:lstStyle/>
          <a:p>
            <a:pPr marL="0" indent="0">
              <a:buNone/>
            </a:pPr>
            <a:r>
              <a:rPr lang="en-GB" sz="1600" b="1" i="1" dirty="0">
                <a:solidFill>
                  <a:srgbClr val="002060"/>
                </a:solidFill>
              </a:rPr>
              <a:t>Client</a:t>
            </a:r>
          </a:p>
          <a:p>
            <a:r>
              <a:rPr lang="en-GB" sz="1600" dirty="0">
                <a:solidFill>
                  <a:srgbClr val="002060"/>
                </a:solidFill>
              </a:rPr>
              <a:t>Any damage to the </a:t>
            </a:r>
            <a:r>
              <a:rPr lang="en-GB" sz="1600" i="1" dirty="0">
                <a:solidFill>
                  <a:srgbClr val="002060"/>
                </a:solidFill>
              </a:rPr>
              <a:t>Client’s </a:t>
            </a:r>
            <a:r>
              <a:rPr lang="en-GB" sz="1600" dirty="0">
                <a:solidFill>
                  <a:srgbClr val="002060"/>
                </a:solidFill>
              </a:rPr>
              <a:t>property outside of the Working Area caused by the </a:t>
            </a:r>
            <a:r>
              <a:rPr lang="en-GB" sz="1600" i="1" dirty="0">
                <a:solidFill>
                  <a:srgbClr val="002060"/>
                </a:solidFill>
              </a:rPr>
              <a:t>Contractor </a:t>
            </a:r>
            <a:r>
              <a:rPr lang="en-GB" sz="1600" dirty="0">
                <a:solidFill>
                  <a:srgbClr val="002060"/>
                </a:solidFill>
              </a:rPr>
              <a:t>will be paid for regardless of the financial value (subject to terms and conditions, limitations etc). (through clause 18)</a:t>
            </a:r>
          </a:p>
          <a:p>
            <a:r>
              <a:rPr lang="en-GB" sz="1600" dirty="0">
                <a:solidFill>
                  <a:srgbClr val="002060"/>
                </a:solidFill>
              </a:rPr>
              <a:t>The tender price will be higher than if the </a:t>
            </a:r>
            <a:r>
              <a:rPr lang="en-GB" sz="1600" i="1" dirty="0">
                <a:solidFill>
                  <a:srgbClr val="002060"/>
                </a:solidFill>
              </a:rPr>
              <a:t>Contractor’s </a:t>
            </a:r>
            <a:r>
              <a:rPr lang="en-GB" sz="1600" dirty="0">
                <a:solidFill>
                  <a:srgbClr val="002060"/>
                </a:solidFill>
              </a:rPr>
              <a:t>liability was limited. </a:t>
            </a:r>
          </a:p>
          <a:p>
            <a:r>
              <a:rPr lang="en-GB" sz="1600" dirty="0">
                <a:solidFill>
                  <a:srgbClr val="002060"/>
                </a:solidFill>
              </a:rPr>
              <a:t>Reduced competition from the market as some contractors may not be willing or able to take on this level of risk</a:t>
            </a:r>
          </a:p>
          <a:p>
            <a:r>
              <a:rPr lang="en-GB" sz="1600" dirty="0">
                <a:solidFill>
                  <a:srgbClr val="002060"/>
                </a:solidFill>
              </a:rPr>
              <a:t>Risk of supply chain failure due to the </a:t>
            </a:r>
            <a:r>
              <a:rPr lang="en-GB" sz="1600" i="1" dirty="0">
                <a:solidFill>
                  <a:srgbClr val="002060"/>
                </a:solidFill>
              </a:rPr>
              <a:t>Contractor </a:t>
            </a:r>
            <a:r>
              <a:rPr lang="en-GB" sz="1600" dirty="0">
                <a:solidFill>
                  <a:srgbClr val="002060"/>
                </a:solidFill>
              </a:rPr>
              <a:t>carrying liabilities that exceed their insurance levels.</a:t>
            </a:r>
          </a:p>
          <a:p>
            <a:pPr marL="0" indent="0">
              <a:buNone/>
            </a:pPr>
            <a:endParaRPr lang="en-GB" sz="1600" i="1" dirty="0">
              <a:solidFill>
                <a:srgbClr val="002060"/>
              </a:solidFill>
            </a:endParaRPr>
          </a:p>
          <a:p>
            <a:pPr marL="0" indent="0">
              <a:buNone/>
            </a:pPr>
            <a:r>
              <a:rPr lang="en-GB" sz="1600" b="1" i="1" dirty="0">
                <a:solidFill>
                  <a:srgbClr val="002060"/>
                </a:solidFill>
              </a:rPr>
              <a:t>Contractor</a:t>
            </a:r>
          </a:p>
          <a:p>
            <a:r>
              <a:rPr lang="en-GB" sz="1600" dirty="0">
                <a:solidFill>
                  <a:srgbClr val="002060"/>
                </a:solidFill>
              </a:rPr>
              <a:t>The financial risk that the </a:t>
            </a:r>
            <a:r>
              <a:rPr lang="en-GB" sz="1600" i="1" dirty="0">
                <a:solidFill>
                  <a:srgbClr val="002060"/>
                </a:solidFill>
              </a:rPr>
              <a:t>Contractor </a:t>
            </a:r>
            <a:r>
              <a:rPr lang="en-GB" sz="1600" dirty="0">
                <a:solidFill>
                  <a:srgbClr val="002060"/>
                </a:solidFill>
              </a:rPr>
              <a:t>is exposed to (not covered by insurance) is increased which may result in less appetite from the market to tender for the work.</a:t>
            </a:r>
          </a:p>
          <a:p>
            <a:r>
              <a:rPr lang="en-GB" sz="1600" dirty="0">
                <a:solidFill>
                  <a:srgbClr val="002060"/>
                </a:solidFill>
              </a:rPr>
              <a:t>Insurance premiums paid by the </a:t>
            </a:r>
            <a:r>
              <a:rPr lang="en-GB" sz="1600" i="1" dirty="0">
                <a:solidFill>
                  <a:srgbClr val="002060"/>
                </a:solidFill>
              </a:rPr>
              <a:t>Contractor </a:t>
            </a:r>
            <a:r>
              <a:rPr lang="en-GB" sz="1600" dirty="0">
                <a:solidFill>
                  <a:srgbClr val="002060"/>
                </a:solidFill>
              </a:rPr>
              <a:t>will be higher.</a:t>
            </a:r>
          </a:p>
          <a:p>
            <a:r>
              <a:rPr lang="en-GB" sz="1600" dirty="0">
                <a:solidFill>
                  <a:srgbClr val="002060"/>
                </a:solidFill>
              </a:rPr>
              <a:t>High insurance costs will increase the cost of Providing the Works.</a:t>
            </a:r>
          </a:p>
          <a:p>
            <a:pPr marL="0" indent="0">
              <a:buNone/>
            </a:pPr>
            <a:endParaRPr lang="en-GB" sz="1600" dirty="0">
              <a:solidFill>
                <a:srgbClr val="002060"/>
              </a:solidFill>
            </a:endParaRPr>
          </a:p>
        </p:txBody>
      </p:sp>
      <p:sp>
        <p:nvSpPr>
          <p:cNvPr id="8" name="Title 7">
            <a:extLst>
              <a:ext uri="{FF2B5EF4-FFF2-40B4-BE49-F238E27FC236}">
                <a16:creationId xmlns:a16="http://schemas.microsoft.com/office/drawing/2014/main" id="{624B0736-E257-4221-B1D6-B52F9F429C0F}"/>
              </a:ext>
            </a:extLst>
          </p:cNvPr>
          <p:cNvSpPr>
            <a:spLocks noGrp="1"/>
          </p:cNvSpPr>
          <p:nvPr>
            <p:ph type="title"/>
          </p:nvPr>
        </p:nvSpPr>
        <p:spPr>
          <a:xfrm>
            <a:off x="552261" y="589107"/>
            <a:ext cx="11088877" cy="942382"/>
          </a:xfrm>
        </p:spPr>
        <p:txBody>
          <a:bodyPr>
            <a:normAutofit fontScale="90000"/>
          </a:bodyPr>
          <a:lstStyle/>
          <a:p>
            <a:r>
              <a:rPr lang="en-GB" sz="3200" dirty="0"/>
              <a:t>The effect on the </a:t>
            </a:r>
            <a:r>
              <a:rPr lang="en-GB" sz="3200" i="1" dirty="0"/>
              <a:t>Client </a:t>
            </a:r>
            <a:r>
              <a:rPr lang="en-GB" sz="3200" dirty="0"/>
              <a:t>and the </a:t>
            </a:r>
            <a:r>
              <a:rPr lang="en-GB" sz="3200" i="1" dirty="0"/>
              <a:t>Contractor </a:t>
            </a:r>
            <a:r>
              <a:rPr lang="en-GB" sz="3200" dirty="0"/>
              <a:t>if the contract has unlimited liability for loss or damage to the </a:t>
            </a:r>
            <a:r>
              <a:rPr lang="en-GB" sz="3200" i="1" dirty="0"/>
              <a:t>Client’s </a:t>
            </a:r>
            <a:r>
              <a:rPr lang="en-GB" sz="3200" dirty="0"/>
              <a:t>property</a:t>
            </a:r>
            <a:endParaRPr lang="en-GB" dirty="0"/>
          </a:p>
        </p:txBody>
      </p:sp>
    </p:spTree>
    <p:extLst>
      <p:ext uri="{BB962C8B-B14F-4D97-AF65-F5344CB8AC3E}">
        <p14:creationId xmlns:p14="http://schemas.microsoft.com/office/powerpoint/2010/main" val="230734519"/>
      </p:ext>
    </p:extLst>
  </p:cSld>
  <p:clrMapOvr>
    <a:masterClrMapping/>
  </p:clrMapOvr>
  <p:transition spd="slow" advTm="31427">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lstStyle/>
          <a:p>
            <a:r>
              <a:rPr lang="en-GB" dirty="0"/>
              <a:t>Quality management definitions</a:t>
            </a:r>
            <a:br>
              <a:rPr lang="en-GB" dirty="0"/>
            </a:br>
            <a:endParaRPr lang="en-GB" dirty="0"/>
          </a:p>
        </p:txBody>
      </p:sp>
    </p:spTree>
    <p:extLst>
      <p:ext uri="{BB962C8B-B14F-4D97-AF65-F5344CB8AC3E}">
        <p14:creationId xmlns:p14="http://schemas.microsoft.com/office/powerpoint/2010/main" val="2772909477"/>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normAutofit/>
          </a:bodyPr>
          <a:lstStyle/>
          <a:p>
            <a:r>
              <a:rPr lang="en-US" dirty="0"/>
              <a:t>The </a:t>
            </a:r>
            <a:r>
              <a:rPr lang="en-GB" dirty="0"/>
              <a:t>concept of quality</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550862" y="1160630"/>
            <a:ext cx="9007024" cy="5210904"/>
          </a:xfrm>
        </p:spPr>
        <p:txBody>
          <a:bodyPr>
            <a:noAutofit/>
          </a:bodyPr>
          <a:lstStyle/>
          <a:p>
            <a:pPr marL="0" indent="0">
              <a:spcBef>
                <a:spcPts val="0"/>
              </a:spcBef>
              <a:buNone/>
            </a:pPr>
            <a:r>
              <a:rPr lang="en-GB" sz="1800" b="1" dirty="0">
                <a:solidFill>
                  <a:srgbClr val="002060"/>
                </a:solidFill>
              </a:rPr>
              <a:t>What is quality? </a:t>
            </a:r>
          </a:p>
          <a:p>
            <a:pPr>
              <a:spcBef>
                <a:spcPts val="0"/>
              </a:spcBef>
            </a:pPr>
            <a:r>
              <a:rPr lang="en-GB" sz="1800" dirty="0">
                <a:solidFill>
                  <a:srgbClr val="002060"/>
                </a:solidFill>
              </a:rPr>
              <a:t>Quality describes the fitness of a product or service to meet the customer’s requirements.</a:t>
            </a:r>
          </a:p>
          <a:p>
            <a:pPr>
              <a:spcBef>
                <a:spcPts val="0"/>
              </a:spcBef>
            </a:pPr>
            <a:r>
              <a:rPr lang="en-GB" sz="1800" dirty="0">
                <a:solidFill>
                  <a:srgbClr val="002060"/>
                </a:solidFill>
              </a:rPr>
              <a:t>Defined in International Organisation for Standardisation (ISO 9001:2015) as “the totality of features and characteristics of a product or service that bear on its ability to satisfy stated or implied needs”.</a:t>
            </a:r>
          </a:p>
          <a:p>
            <a:pPr marL="0" indent="0">
              <a:spcBef>
                <a:spcPts val="0"/>
              </a:spcBef>
              <a:buNone/>
            </a:pPr>
            <a:endParaRPr lang="en-GB" sz="1800" dirty="0">
              <a:solidFill>
                <a:srgbClr val="002060"/>
              </a:solidFill>
            </a:endParaRPr>
          </a:p>
          <a:p>
            <a:pPr>
              <a:spcBef>
                <a:spcPts val="0"/>
              </a:spcBef>
            </a:pPr>
            <a:endParaRPr lang="en-GB" sz="1800" dirty="0">
              <a:solidFill>
                <a:srgbClr val="002060"/>
              </a:solidFill>
            </a:endParaRPr>
          </a:p>
          <a:p>
            <a:pPr marL="0" indent="0">
              <a:spcBef>
                <a:spcPts val="0"/>
              </a:spcBef>
              <a:buNone/>
            </a:pPr>
            <a:r>
              <a:rPr lang="en-GB" sz="1800" b="1" dirty="0">
                <a:solidFill>
                  <a:srgbClr val="002060"/>
                </a:solidFill>
              </a:rPr>
              <a:t>What is quality for National Highways? </a:t>
            </a:r>
          </a:p>
          <a:p>
            <a:pPr>
              <a:spcBef>
                <a:spcPts val="0"/>
              </a:spcBef>
            </a:pPr>
            <a:r>
              <a:rPr lang="en-GB" sz="1800" dirty="0">
                <a:solidFill>
                  <a:srgbClr val="002060"/>
                </a:solidFill>
              </a:rPr>
              <a:t>The finished product (</a:t>
            </a:r>
            <a:r>
              <a:rPr lang="en-GB" sz="1800" i="1" dirty="0">
                <a:solidFill>
                  <a:srgbClr val="002060"/>
                </a:solidFill>
              </a:rPr>
              <a:t>works </a:t>
            </a:r>
            <a:r>
              <a:rPr lang="en-GB" sz="1800" dirty="0">
                <a:solidFill>
                  <a:srgbClr val="002060"/>
                </a:solidFill>
              </a:rPr>
              <a:t>or </a:t>
            </a:r>
            <a:r>
              <a:rPr lang="en-GB" sz="1800" i="1" dirty="0">
                <a:solidFill>
                  <a:srgbClr val="002060"/>
                </a:solidFill>
              </a:rPr>
              <a:t>service</a:t>
            </a:r>
            <a:r>
              <a:rPr lang="en-GB" sz="1800" dirty="0">
                <a:solidFill>
                  <a:srgbClr val="002060"/>
                </a:solidFill>
              </a:rPr>
              <a:t>) is measured against the Scope.</a:t>
            </a:r>
          </a:p>
          <a:p>
            <a:pPr>
              <a:spcBef>
                <a:spcPts val="0"/>
              </a:spcBef>
            </a:pPr>
            <a:r>
              <a:rPr lang="en-GB" sz="1800" dirty="0">
                <a:solidFill>
                  <a:srgbClr val="002060"/>
                </a:solidFill>
              </a:rPr>
              <a:t>Quality describes the compliance of the </a:t>
            </a:r>
            <a:r>
              <a:rPr lang="en-GB" sz="1800" i="1" dirty="0">
                <a:solidFill>
                  <a:srgbClr val="002060"/>
                </a:solidFill>
              </a:rPr>
              <a:t>works/service/goods</a:t>
            </a:r>
            <a:r>
              <a:rPr lang="en-GB" sz="1800" dirty="0">
                <a:solidFill>
                  <a:srgbClr val="002060"/>
                </a:solidFill>
              </a:rPr>
              <a:t> against the stated aims.</a:t>
            </a:r>
          </a:p>
          <a:p>
            <a:pPr>
              <a:spcBef>
                <a:spcPts val="0"/>
              </a:spcBef>
            </a:pPr>
            <a:r>
              <a:rPr lang="en-GB" sz="1800" dirty="0">
                <a:solidFill>
                  <a:srgbClr val="002060"/>
                </a:solidFill>
              </a:rPr>
              <a:t>Most National Highways contracts require that the </a:t>
            </a:r>
            <a:r>
              <a:rPr lang="en-GB" sz="1800" i="1" dirty="0">
                <a:solidFill>
                  <a:srgbClr val="002060"/>
                </a:solidFill>
              </a:rPr>
              <a:t>Consultant </a:t>
            </a:r>
            <a:r>
              <a:rPr lang="en-GB" sz="1800" dirty="0">
                <a:solidFill>
                  <a:srgbClr val="002060"/>
                </a:solidFill>
              </a:rPr>
              <a:t>provide reasonable skill and care when performing their duties (also </a:t>
            </a:r>
            <a:r>
              <a:rPr lang="en-GB" sz="1800" i="1" dirty="0">
                <a:solidFill>
                  <a:srgbClr val="002060"/>
                </a:solidFill>
              </a:rPr>
              <a:t>Contractor’s </a:t>
            </a:r>
            <a:r>
              <a:rPr lang="en-GB" sz="1800" dirty="0">
                <a:solidFill>
                  <a:srgbClr val="002060"/>
                </a:solidFill>
              </a:rPr>
              <a:t>design Option X15).</a:t>
            </a:r>
          </a:p>
          <a:p>
            <a:pPr>
              <a:spcBef>
                <a:spcPts val="0"/>
              </a:spcBef>
            </a:pPr>
            <a:r>
              <a:rPr lang="en-GB" sz="1800" dirty="0">
                <a:solidFill>
                  <a:srgbClr val="002060"/>
                </a:solidFill>
              </a:rPr>
              <a:t>Reasonable skill and care is described in Option X15 as the skill and care normally used by professionals designing works similar to the </a:t>
            </a:r>
            <a:r>
              <a:rPr lang="en-GB" sz="1800" i="1" dirty="0">
                <a:solidFill>
                  <a:srgbClr val="002060"/>
                </a:solidFill>
              </a:rPr>
              <a:t>works.</a:t>
            </a:r>
            <a:endParaRPr lang="en-GB" sz="1800" dirty="0">
              <a:solidFill>
                <a:srgbClr val="002060"/>
              </a:solidFill>
            </a:endParaRPr>
          </a:p>
          <a:p>
            <a:pPr>
              <a:spcBef>
                <a:spcPts val="0"/>
              </a:spcBef>
            </a:pPr>
            <a:endParaRPr lang="en-GB" sz="1800" dirty="0">
              <a:solidFill>
                <a:srgbClr val="002060"/>
              </a:solidFill>
            </a:endParaRPr>
          </a:p>
        </p:txBody>
      </p:sp>
      <p:sp>
        <p:nvSpPr>
          <p:cNvPr id="4" name="Oval 3">
            <a:extLst>
              <a:ext uri="{FF2B5EF4-FFF2-40B4-BE49-F238E27FC236}">
                <a16:creationId xmlns:a16="http://schemas.microsoft.com/office/drawing/2014/main" id="{05749FCF-959C-4C4A-8E53-282C0998A267}"/>
              </a:ext>
            </a:extLst>
          </p:cNvPr>
          <p:cNvSpPr/>
          <p:nvPr/>
        </p:nvSpPr>
        <p:spPr>
          <a:xfrm>
            <a:off x="9481135" y="836316"/>
            <a:ext cx="2345905" cy="2328323"/>
          </a:xfrm>
          <a:prstGeom prst="ellipse">
            <a:avLst/>
          </a:prstGeom>
          <a:solidFill>
            <a:srgbClr val="009FD7"/>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Achieving </a:t>
            </a:r>
            <a:r>
              <a:rPr lang="en-US" b="1" dirty="0">
                <a:latin typeface="Arial" panose="020B0604020202020204" pitchFamily="34" charset="0"/>
                <a:cs typeface="Arial" panose="020B0604020202020204" pitchFamily="34" charset="0"/>
              </a:rPr>
              <a:t>quality</a:t>
            </a:r>
            <a:r>
              <a:rPr lang="en-US" dirty="0">
                <a:latin typeface="Arial" panose="020B0604020202020204" pitchFamily="34" charset="0"/>
                <a:cs typeface="Arial" panose="020B0604020202020204" pitchFamily="34" charset="0"/>
              </a:rPr>
              <a:t> does not mean setting luxury standards.</a:t>
            </a:r>
            <a:endParaRPr lang="en-GB"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D1E5C56E-0F57-41B4-A81C-13222DE59426}"/>
              </a:ext>
            </a:extLst>
          </p:cNvPr>
          <p:cNvSpPr/>
          <p:nvPr/>
        </p:nvSpPr>
        <p:spPr>
          <a:xfrm>
            <a:off x="9481136" y="3266360"/>
            <a:ext cx="2345906" cy="2328324"/>
          </a:xfrm>
          <a:prstGeom prst="ellipse">
            <a:avLst/>
          </a:prstGeom>
          <a:solidFill>
            <a:srgbClr val="002E5F"/>
          </a:solidFill>
          <a:ln>
            <a:solidFill>
              <a:srgbClr val="00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Quality</a:t>
            </a:r>
            <a:r>
              <a:rPr lang="en-US" dirty="0">
                <a:latin typeface="Arial" panose="020B0604020202020204" pitchFamily="34" charset="0"/>
                <a:cs typeface="Arial" panose="020B0604020202020204" pitchFamily="34" charset="0"/>
              </a:rPr>
              <a:t> is about a product or service fulfilling its requirements.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720119"/>
      </p:ext>
    </p:extLst>
  </p:cSld>
  <p:clrMapOvr>
    <a:masterClrMapping/>
  </p:clrMapOvr>
  <p:transition spd="slow" advTm="30011">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normAutofit/>
          </a:bodyPr>
          <a:lstStyle/>
          <a:p>
            <a:r>
              <a:rPr lang="en-GB" dirty="0"/>
              <a:t>Quality control</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550863" y="1449388"/>
            <a:ext cx="11201865" cy="4500562"/>
          </a:xfrm>
        </p:spPr>
        <p:txBody>
          <a:bodyPr>
            <a:noAutofit/>
          </a:bodyPr>
          <a:lstStyle/>
          <a:p>
            <a:pPr marL="0" indent="0">
              <a:spcBef>
                <a:spcPts val="0"/>
              </a:spcBef>
              <a:buNone/>
            </a:pPr>
            <a:r>
              <a:rPr lang="en-GB" sz="1800" b="1" dirty="0">
                <a:solidFill>
                  <a:srgbClr val="002060"/>
                </a:solidFill>
              </a:rPr>
              <a:t>What is quality control? </a:t>
            </a:r>
          </a:p>
          <a:p>
            <a:pPr>
              <a:spcBef>
                <a:spcPts val="0"/>
              </a:spcBef>
            </a:pPr>
            <a:r>
              <a:rPr lang="en-GB" sz="1800" dirty="0">
                <a:solidFill>
                  <a:srgbClr val="002060"/>
                </a:solidFill>
              </a:rPr>
              <a:t>Quality control is concerned with Defect detection and correction. It is the operational techniques used to fulfil the requirements for quality. </a:t>
            </a:r>
          </a:p>
          <a:p>
            <a:pPr>
              <a:spcBef>
                <a:spcPts val="0"/>
              </a:spcBef>
            </a:pPr>
            <a:r>
              <a:rPr lang="en-GB" sz="1800" dirty="0">
                <a:solidFill>
                  <a:srgbClr val="002060"/>
                </a:solidFill>
              </a:rPr>
              <a:t>Quality control is defined in ISO 9001:2015 as “the operational techniques and activities that are used to satisfy quality requirements”.</a:t>
            </a:r>
          </a:p>
          <a:p>
            <a:pPr marL="0" indent="0">
              <a:spcBef>
                <a:spcPts val="0"/>
              </a:spcBef>
              <a:buNone/>
            </a:pPr>
            <a:endParaRPr lang="en-GB" sz="1800" dirty="0">
              <a:solidFill>
                <a:srgbClr val="002060"/>
              </a:solidFill>
            </a:endParaRPr>
          </a:p>
          <a:p>
            <a:pPr marL="0" indent="0">
              <a:spcBef>
                <a:spcPts val="0"/>
              </a:spcBef>
              <a:buNone/>
            </a:pPr>
            <a:r>
              <a:rPr lang="en-GB" sz="1800" b="1" dirty="0">
                <a:solidFill>
                  <a:srgbClr val="002060"/>
                </a:solidFill>
              </a:rPr>
              <a:t>What is quality control for National Highways? </a:t>
            </a:r>
          </a:p>
          <a:p>
            <a:pPr>
              <a:spcBef>
                <a:spcPts val="0"/>
              </a:spcBef>
            </a:pPr>
            <a:r>
              <a:rPr lang="en-GB" sz="1800" dirty="0">
                <a:solidFill>
                  <a:srgbClr val="002060"/>
                </a:solidFill>
              </a:rPr>
              <a:t>The </a:t>
            </a:r>
            <a:r>
              <a:rPr lang="en-GB" sz="1800" i="1" dirty="0">
                <a:solidFill>
                  <a:srgbClr val="002060"/>
                </a:solidFill>
              </a:rPr>
              <a:t>Contractor/Consultant/Supplier </a:t>
            </a:r>
            <a:r>
              <a:rPr lang="en-GB" sz="1800" dirty="0">
                <a:solidFill>
                  <a:srgbClr val="002060"/>
                </a:solidFill>
              </a:rPr>
              <a:t>operates a quality management system to exhibit consistency, personal accountability, assure delivery and performance of their work and to identify defects.</a:t>
            </a:r>
          </a:p>
          <a:p>
            <a:pPr marL="0" indent="0">
              <a:spcBef>
                <a:spcPts val="0"/>
              </a:spcBef>
              <a:buNone/>
            </a:pPr>
            <a:endParaRPr lang="en-GB" sz="1800" dirty="0">
              <a:solidFill>
                <a:srgbClr val="002060"/>
              </a:solidFill>
            </a:endParaRPr>
          </a:p>
        </p:txBody>
      </p:sp>
    </p:spTree>
    <p:extLst>
      <p:ext uri="{BB962C8B-B14F-4D97-AF65-F5344CB8AC3E}">
        <p14:creationId xmlns:p14="http://schemas.microsoft.com/office/powerpoint/2010/main" val="124764918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655861" y="1284468"/>
            <a:ext cx="10316939"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For Engineering and Construction Contracts (ECC) and Engineering and Construction Short Contracts (ECSC) the following terms are used: </a:t>
            </a:r>
            <a:r>
              <a:rPr lang="en-GB" sz="2000" i="1" dirty="0">
                <a:solidFill>
                  <a:srgbClr val="002060"/>
                </a:solidFill>
                <a:latin typeface="Arial" panose="020B0604020202020204" pitchFamily="34" charset="0"/>
                <a:cs typeface="Arial" panose="020B0604020202020204" pitchFamily="34" charset="0"/>
              </a:rPr>
              <a:t>Client, Contractor, Project Manager</a:t>
            </a:r>
            <a:r>
              <a:rPr lang="en-GB" sz="2000" dirty="0">
                <a:solidFill>
                  <a:srgbClr val="002060"/>
                </a:solidFill>
                <a:latin typeface="Arial" panose="020B0604020202020204" pitchFamily="34" charset="0"/>
                <a:cs typeface="Arial" panose="020B0604020202020204" pitchFamily="34" charset="0"/>
              </a:rPr>
              <a:t> (not used in ECSC), </a:t>
            </a:r>
            <a:r>
              <a:rPr lang="en-GB" sz="2000" i="1" dirty="0">
                <a:solidFill>
                  <a:srgbClr val="002060"/>
                </a:solidFill>
                <a:latin typeface="Arial" panose="020B0604020202020204" pitchFamily="34" charset="0"/>
                <a:cs typeface="Arial" panose="020B0604020202020204" pitchFamily="34" charset="0"/>
              </a:rPr>
              <a:t>Supervisor, works</a:t>
            </a:r>
            <a:r>
              <a:rPr lang="en-GB" sz="2000" dirty="0">
                <a:solidFill>
                  <a:srgbClr val="002060"/>
                </a:solidFill>
                <a:latin typeface="Arial" panose="020B0604020202020204" pitchFamily="34" charset="0"/>
                <a:cs typeface="Arial" panose="020B0604020202020204" pitchFamily="34" charset="0"/>
              </a:rPr>
              <a:t>, Provide the Works.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For Professional Service Contracts (PSC) and Professional Service Short Contracts (PSSC) the following terms are used: </a:t>
            </a:r>
            <a:r>
              <a:rPr lang="en-GB" sz="2000" i="1" dirty="0">
                <a:solidFill>
                  <a:srgbClr val="002060"/>
                </a:solidFill>
                <a:latin typeface="Arial" panose="020B0604020202020204" pitchFamily="34" charset="0"/>
                <a:cs typeface="Arial" panose="020B0604020202020204" pitchFamily="34" charset="0"/>
              </a:rPr>
              <a:t>Client, Consultant, Service Manager</a:t>
            </a:r>
            <a:r>
              <a:rPr lang="en-GB" sz="2000" dirty="0">
                <a:solidFill>
                  <a:srgbClr val="002060"/>
                </a:solidFill>
                <a:latin typeface="Arial" panose="020B0604020202020204" pitchFamily="34" charset="0"/>
                <a:cs typeface="Arial" panose="020B0604020202020204" pitchFamily="34" charset="0"/>
              </a:rPr>
              <a:t> (not used in PSSC), </a:t>
            </a:r>
            <a:r>
              <a:rPr lang="en-GB" sz="2000" i="1" dirty="0">
                <a:solidFill>
                  <a:srgbClr val="002060"/>
                </a:solidFill>
                <a:latin typeface="Arial" panose="020B0604020202020204" pitchFamily="34" charset="0"/>
                <a:cs typeface="Arial" panose="020B0604020202020204" pitchFamily="34" charset="0"/>
              </a:rPr>
              <a:t>service</a:t>
            </a:r>
            <a:r>
              <a:rPr lang="en-GB" sz="2000" dirty="0">
                <a:solidFill>
                  <a:srgbClr val="002060"/>
                </a:solidFill>
                <a:latin typeface="Arial" panose="020B0604020202020204" pitchFamily="34" charset="0"/>
                <a:cs typeface="Arial" panose="020B0604020202020204" pitchFamily="34" charset="0"/>
              </a:rPr>
              <a:t>, Provide the Service.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For Term Service Contracts (TSC) and Term Service Short Contracts (TSSC) the following terms are used: </a:t>
            </a:r>
            <a:r>
              <a:rPr lang="en-GB" sz="2000" i="1" dirty="0">
                <a:solidFill>
                  <a:srgbClr val="002060"/>
                </a:solidFill>
                <a:latin typeface="Arial" panose="020B0604020202020204" pitchFamily="34" charset="0"/>
                <a:cs typeface="Arial" panose="020B0604020202020204" pitchFamily="34" charset="0"/>
              </a:rPr>
              <a:t>Client, Contractor, Service Manager </a:t>
            </a:r>
            <a:r>
              <a:rPr lang="en-GB" sz="2000" dirty="0">
                <a:solidFill>
                  <a:srgbClr val="002060"/>
                </a:solidFill>
                <a:latin typeface="Arial" panose="020B0604020202020204" pitchFamily="34" charset="0"/>
                <a:cs typeface="Arial" panose="020B0604020202020204" pitchFamily="34" charset="0"/>
              </a:rPr>
              <a:t>(not used in TSSC), </a:t>
            </a:r>
            <a:r>
              <a:rPr lang="en-GB" sz="2000" i="1" dirty="0">
                <a:solidFill>
                  <a:srgbClr val="002060"/>
                </a:solidFill>
                <a:latin typeface="Arial" panose="020B0604020202020204" pitchFamily="34" charset="0"/>
                <a:cs typeface="Arial" panose="020B0604020202020204" pitchFamily="34" charset="0"/>
              </a:rPr>
              <a:t>service</a:t>
            </a:r>
            <a:r>
              <a:rPr lang="en-GB" sz="2000" dirty="0">
                <a:solidFill>
                  <a:srgbClr val="002060"/>
                </a:solidFill>
                <a:latin typeface="Arial" panose="020B0604020202020204" pitchFamily="34" charset="0"/>
                <a:cs typeface="Arial" panose="020B0604020202020204" pitchFamily="34" charset="0"/>
              </a:rPr>
              <a:t>, Provide the Service.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For Supply Contracts (SC) and Supply Short Contracts (SSC) the following terms are used: </a:t>
            </a:r>
            <a:r>
              <a:rPr lang="en-GB" sz="2000" i="1" dirty="0">
                <a:solidFill>
                  <a:srgbClr val="002060"/>
                </a:solidFill>
                <a:latin typeface="Arial" panose="020B0604020202020204" pitchFamily="34" charset="0"/>
                <a:cs typeface="Arial" panose="020B0604020202020204" pitchFamily="34" charset="0"/>
              </a:rPr>
              <a:t>Purchaser, Supplier, Supply Manager </a:t>
            </a:r>
            <a:r>
              <a:rPr lang="en-GB" sz="2000" dirty="0">
                <a:solidFill>
                  <a:srgbClr val="002060"/>
                </a:solidFill>
                <a:latin typeface="Arial" panose="020B0604020202020204" pitchFamily="34" charset="0"/>
                <a:cs typeface="Arial" panose="020B0604020202020204" pitchFamily="34" charset="0"/>
              </a:rPr>
              <a:t>(not used in SSC), </a:t>
            </a:r>
            <a:r>
              <a:rPr lang="en-GB" sz="2000" i="1" dirty="0">
                <a:solidFill>
                  <a:srgbClr val="002060"/>
                </a:solidFill>
                <a:latin typeface="Arial" panose="020B0604020202020204" pitchFamily="34" charset="0"/>
                <a:cs typeface="Arial" panose="020B0604020202020204" pitchFamily="34" charset="0"/>
              </a:rPr>
              <a:t>goods</a:t>
            </a:r>
            <a:r>
              <a:rPr lang="en-GB" sz="2000" dirty="0">
                <a:solidFill>
                  <a:srgbClr val="002060"/>
                </a:solidFill>
                <a:latin typeface="Arial" panose="020B0604020202020204" pitchFamily="34" charset="0"/>
                <a:cs typeface="Arial" panose="020B0604020202020204" pitchFamily="34" charset="0"/>
              </a:rPr>
              <a:t> and </a:t>
            </a:r>
            <a:r>
              <a:rPr lang="en-GB" sz="2000" i="1" dirty="0">
                <a:solidFill>
                  <a:srgbClr val="002060"/>
                </a:solidFill>
                <a:latin typeface="Arial" panose="020B0604020202020204" pitchFamily="34" charset="0"/>
                <a:cs typeface="Arial" panose="020B0604020202020204" pitchFamily="34" charset="0"/>
              </a:rPr>
              <a:t>services</a:t>
            </a:r>
            <a:r>
              <a:rPr lang="en-GB" sz="2000" dirty="0">
                <a:solidFill>
                  <a:srgbClr val="002060"/>
                </a:solidFill>
                <a:latin typeface="Arial" panose="020B0604020202020204" pitchFamily="34" charset="0"/>
                <a:cs typeface="Arial" panose="020B0604020202020204" pitchFamily="34" charset="0"/>
              </a:rPr>
              <a:t>, Provide the Goods and Services.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Framework Contract (FC) uses a variety of terms which are described in detail later in this Awareness Guide.</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New Engineering Contract 4 (NEC4) key terminology</a:t>
            </a:r>
          </a:p>
        </p:txBody>
      </p:sp>
    </p:spTree>
    <p:extLst>
      <p:ext uri="{BB962C8B-B14F-4D97-AF65-F5344CB8AC3E}">
        <p14:creationId xmlns:p14="http://schemas.microsoft.com/office/powerpoint/2010/main" val="2860095121"/>
      </p:ext>
    </p:extLst>
  </p:cSld>
  <p:clrMapOvr>
    <a:masterClrMapping/>
  </p:clrMapOvr>
  <p:transition spd="slow" advTm="25000">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normAutofit/>
          </a:bodyPr>
          <a:lstStyle/>
          <a:p>
            <a:r>
              <a:rPr lang="en-GB" dirty="0"/>
              <a:t>Quality assurance</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550863" y="1449388"/>
            <a:ext cx="11201865" cy="4500562"/>
          </a:xfrm>
        </p:spPr>
        <p:txBody>
          <a:bodyPr>
            <a:noAutofit/>
          </a:bodyPr>
          <a:lstStyle/>
          <a:p>
            <a:pPr marL="0" indent="0">
              <a:spcBef>
                <a:spcPts val="0"/>
              </a:spcBef>
              <a:buNone/>
            </a:pPr>
            <a:r>
              <a:rPr lang="en-GB" sz="1800" b="1" dirty="0">
                <a:solidFill>
                  <a:srgbClr val="002060"/>
                </a:solidFill>
              </a:rPr>
              <a:t>What is quality assurance? </a:t>
            </a:r>
          </a:p>
          <a:p>
            <a:pPr>
              <a:spcBef>
                <a:spcPts val="0"/>
              </a:spcBef>
            </a:pPr>
            <a:r>
              <a:rPr lang="en-GB" sz="1800" dirty="0">
                <a:solidFill>
                  <a:srgbClr val="002060"/>
                </a:solidFill>
              </a:rPr>
              <a:t>Quality assurance is the planned activities implemented within the quality management system used to provide confidence that a product or service will fulfil the requirements for quality. Quality assurance focuses on how a process is performed.</a:t>
            </a:r>
          </a:p>
          <a:p>
            <a:pPr>
              <a:spcBef>
                <a:spcPts val="0"/>
              </a:spcBef>
            </a:pPr>
            <a:r>
              <a:rPr lang="en-GB" sz="1800" dirty="0">
                <a:solidFill>
                  <a:srgbClr val="002060"/>
                </a:solidFill>
              </a:rPr>
              <a:t>Quality assurance is defined in ISO 9001:2015 as “the assembly of all planned and systematic actions necessary to provide adequate confidence that a product, process, or service will satisfy given quality requirements”.</a:t>
            </a:r>
          </a:p>
          <a:p>
            <a:pPr marL="0" indent="0">
              <a:spcBef>
                <a:spcPts val="0"/>
              </a:spcBef>
              <a:buNone/>
            </a:pPr>
            <a:endParaRPr lang="en-GB" sz="1800" dirty="0">
              <a:solidFill>
                <a:srgbClr val="002060"/>
              </a:solidFill>
            </a:endParaRPr>
          </a:p>
          <a:p>
            <a:pPr marL="0" indent="0">
              <a:spcBef>
                <a:spcPts val="0"/>
              </a:spcBef>
              <a:buNone/>
            </a:pPr>
            <a:r>
              <a:rPr lang="en-GB" sz="1800" b="1" dirty="0">
                <a:solidFill>
                  <a:srgbClr val="002060"/>
                </a:solidFill>
              </a:rPr>
              <a:t>Quality assurance through the quality plan</a:t>
            </a:r>
          </a:p>
          <a:p>
            <a:pPr>
              <a:spcBef>
                <a:spcPts val="0"/>
              </a:spcBef>
            </a:pPr>
            <a:r>
              <a:rPr lang="en-GB" sz="1800" dirty="0">
                <a:solidFill>
                  <a:srgbClr val="002060"/>
                </a:solidFill>
              </a:rPr>
              <a:t>A quality plan is produced by the </a:t>
            </a:r>
            <a:r>
              <a:rPr lang="en-GB" sz="1800" i="1" dirty="0">
                <a:solidFill>
                  <a:srgbClr val="002060"/>
                </a:solidFill>
              </a:rPr>
              <a:t>Contractor/Consultant/Supplier </a:t>
            </a:r>
            <a:r>
              <a:rPr lang="en-GB" sz="1800" dirty="0">
                <a:solidFill>
                  <a:srgbClr val="002060"/>
                </a:solidFill>
              </a:rPr>
              <a:t>and is used to demonstrate how the </a:t>
            </a:r>
            <a:r>
              <a:rPr lang="en-GB" sz="1800" i="1" dirty="0">
                <a:solidFill>
                  <a:srgbClr val="002060"/>
                </a:solidFill>
              </a:rPr>
              <a:t>Contractor/Consultant/Supplier </a:t>
            </a:r>
            <a:r>
              <a:rPr lang="en-GB" sz="1800" dirty="0">
                <a:solidFill>
                  <a:srgbClr val="002060"/>
                </a:solidFill>
              </a:rPr>
              <a:t>intends to Provide the Works / Provide the Service/Provide the Goods and Services.</a:t>
            </a:r>
          </a:p>
          <a:p>
            <a:pPr>
              <a:spcBef>
                <a:spcPts val="0"/>
              </a:spcBef>
            </a:pPr>
            <a:endParaRPr lang="en-GB" sz="1800" dirty="0">
              <a:solidFill>
                <a:srgbClr val="002060"/>
              </a:solidFill>
            </a:endParaRPr>
          </a:p>
          <a:p>
            <a:pPr marL="0" indent="0">
              <a:spcBef>
                <a:spcPts val="0"/>
              </a:spcBef>
              <a:buNone/>
            </a:pPr>
            <a:r>
              <a:rPr lang="en-GB" sz="1800" dirty="0">
                <a:solidFill>
                  <a:srgbClr val="002060"/>
                </a:solidFill>
              </a:rPr>
              <a:t>So, what is a Defect in the context of NEC4?</a:t>
            </a:r>
          </a:p>
          <a:p>
            <a:pPr>
              <a:spcBef>
                <a:spcPts val="0"/>
              </a:spcBef>
            </a:pPr>
            <a:endParaRPr lang="en-GB" sz="1800" dirty="0">
              <a:solidFill>
                <a:srgbClr val="002060"/>
              </a:solidFill>
            </a:endParaRPr>
          </a:p>
          <a:p>
            <a:pPr marL="0" indent="0">
              <a:spcBef>
                <a:spcPts val="0"/>
              </a:spcBef>
              <a:buNone/>
            </a:pPr>
            <a:endParaRPr lang="en-GB" sz="1800" dirty="0">
              <a:solidFill>
                <a:srgbClr val="002060"/>
              </a:solidFill>
            </a:endParaRPr>
          </a:p>
        </p:txBody>
      </p:sp>
    </p:spTree>
    <p:extLst>
      <p:ext uri="{BB962C8B-B14F-4D97-AF65-F5344CB8AC3E}">
        <p14:creationId xmlns:p14="http://schemas.microsoft.com/office/powerpoint/2010/main" val="2649855218"/>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C507-7AA5-4F77-BEB1-61F8BE016303}"/>
              </a:ext>
            </a:extLst>
          </p:cNvPr>
          <p:cNvSpPr>
            <a:spLocks noGrp="1"/>
          </p:cNvSpPr>
          <p:nvPr>
            <p:ph type="title"/>
          </p:nvPr>
        </p:nvSpPr>
        <p:spPr>
          <a:xfrm>
            <a:off x="550863" y="436859"/>
            <a:ext cx="11090275" cy="942382"/>
          </a:xfrm>
        </p:spPr>
        <p:txBody>
          <a:bodyPr/>
          <a:lstStyle/>
          <a:p>
            <a:r>
              <a:rPr lang="en-US" dirty="0"/>
              <a:t>A Defect is not the same as a defect…</a:t>
            </a:r>
            <a:endParaRPr lang="en-GB" dirty="0"/>
          </a:p>
        </p:txBody>
      </p:sp>
      <p:sp>
        <p:nvSpPr>
          <p:cNvPr id="3" name="Content Placeholder 2">
            <a:extLst>
              <a:ext uri="{FF2B5EF4-FFF2-40B4-BE49-F238E27FC236}">
                <a16:creationId xmlns:a16="http://schemas.microsoft.com/office/drawing/2014/main" id="{B3FF5AF6-D159-4B3F-BC70-72608EFE4DC5}"/>
              </a:ext>
            </a:extLst>
          </p:cNvPr>
          <p:cNvSpPr>
            <a:spLocks noGrp="1"/>
          </p:cNvSpPr>
          <p:nvPr>
            <p:ph sz="half" idx="1"/>
          </p:nvPr>
        </p:nvSpPr>
        <p:spPr>
          <a:xfrm>
            <a:off x="550863" y="1251285"/>
            <a:ext cx="11090274" cy="5169856"/>
          </a:xfrm>
        </p:spPr>
        <p:txBody>
          <a:bodyPr>
            <a:normAutofit fontScale="92500" lnSpcReduction="10000"/>
          </a:bodyPr>
          <a:lstStyle/>
          <a:p>
            <a:r>
              <a:rPr lang="en-GB" sz="1800" dirty="0">
                <a:solidFill>
                  <a:srgbClr val="002060"/>
                </a:solidFill>
              </a:rPr>
              <a:t>Detecting and correcting Defects are key components of quality control and quality assurance.</a:t>
            </a:r>
          </a:p>
          <a:p>
            <a:pPr marL="0" indent="0">
              <a:buNone/>
            </a:pPr>
            <a:endParaRPr lang="en-GB" sz="1800" dirty="0">
              <a:solidFill>
                <a:srgbClr val="002060"/>
              </a:solidFill>
            </a:endParaRPr>
          </a:p>
          <a:p>
            <a:pPr marL="0" indent="0">
              <a:buNone/>
            </a:pPr>
            <a:endParaRPr lang="en-GB" sz="1800" dirty="0">
              <a:solidFill>
                <a:srgbClr val="002060"/>
              </a:solidFill>
            </a:endParaRPr>
          </a:p>
          <a:p>
            <a:pPr marL="0" indent="0">
              <a:buNone/>
            </a:pPr>
            <a:endParaRPr lang="en-GB" sz="1800" dirty="0">
              <a:solidFill>
                <a:srgbClr val="002060"/>
              </a:solidFill>
            </a:endParaRPr>
          </a:p>
          <a:p>
            <a:pPr marL="0" indent="0">
              <a:buNone/>
            </a:pPr>
            <a:endParaRPr lang="en-GB" sz="1800" dirty="0">
              <a:solidFill>
                <a:srgbClr val="002060"/>
              </a:solidFill>
            </a:endParaRPr>
          </a:p>
          <a:p>
            <a:pPr marL="0" indent="0">
              <a:buNone/>
            </a:pPr>
            <a:endParaRPr lang="en-GB" sz="1800" dirty="0">
              <a:solidFill>
                <a:srgbClr val="002060"/>
              </a:solidFill>
            </a:endParaRPr>
          </a:p>
          <a:p>
            <a:endParaRPr lang="en-GB" sz="1800" dirty="0">
              <a:solidFill>
                <a:srgbClr val="002060"/>
              </a:solidFill>
            </a:endParaRPr>
          </a:p>
          <a:p>
            <a:r>
              <a:rPr lang="en-GB" sz="1800" dirty="0">
                <a:solidFill>
                  <a:srgbClr val="002060"/>
                </a:solidFill>
              </a:rPr>
              <a:t>There is a clause in the NEC4 (within section 4 Quality Management in the </a:t>
            </a:r>
            <a:r>
              <a:rPr lang="en-GB" sz="1800" i="1" dirty="0">
                <a:solidFill>
                  <a:srgbClr val="002060"/>
                </a:solidFill>
              </a:rPr>
              <a:t>conditions of contract</a:t>
            </a:r>
            <a:r>
              <a:rPr lang="en-GB" sz="1800" dirty="0">
                <a:solidFill>
                  <a:srgbClr val="002060"/>
                </a:solidFill>
              </a:rPr>
              <a:t>) that allows the </a:t>
            </a:r>
            <a:r>
              <a:rPr lang="en-GB" sz="1800" i="1" dirty="0">
                <a:solidFill>
                  <a:srgbClr val="002060"/>
                </a:solidFill>
              </a:rPr>
              <a:t>Contractor</a:t>
            </a:r>
            <a:r>
              <a:rPr lang="en-GB" sz="1800" dirty="0">
                <a:solidFill>
                  <a:srgbClr val="002060"/>
                </a:solidFill>
              </a:rPr>
              <a:t>, </a:t>
            </a:r>
            <a:r>
              <a:rPr lang="en-GB" sz="1800" i="1" dirty="0">
                <a:solidFill>
                  <a:srgbClr val="002060"/>
                </a:solidFill>
              </a:rPr>
              <a:t>Consultant or Supplier </a:t>
            </a:r>
            <a:r>
              <a:rPr lang="en-GB" sz="1800" dirty="0">
                <a:solidFill>
                  <a:srgbClr val="002060"/>
                </a:solidFill>
              </a:rPr>
              <a:t>and </a:t>
            </a:r>
            <a:r>
              <a:rPr lang="en-GB" sz="1800" i="1" dirty="0">
                <a:solidFill>
                  <a:srgbClr val="002060"/>
                </a:solidFill>
              </a:rPr>
              <a:t>Project Manager,</a:t>
            </a:r>
            <a:r>
              <a:rPr lang="en-GB" sz="1800" dirty="0">
                <a:solidFill>
                  <a:srgbClr val="002060"/>
                </a:solidFill>
              </a:rPr>
              <a:t> </a:t>
            </a:r>
            <a:r>
              <a:rPr lang="en-GB" sz="1800" i="1" dirty="0">
                <a:solidFill>
                  <a:srgbClr val="002060"/>
                </a:solidFill>
              </a:rPr>
              <a:t>Service Manager </a:t>
            </a:r>
            <a:r>
              <a:rPr lang="en-GB" sz="1800" dirty="0">
                <a:solidFill>
                  <a:srgbClr val="002060"/>
                </a:solidFill>
              </a:rPr>
              <a:t>or</a:t>
            </a:r>
            <a:r>
              <a:rPr lang="en-GB" sz="1800" i="1" dirty="0">
                <a:solidFill>
                  <a:srgbClr val="002060"/>
                </a:solidFill>
              </a:rPr>
              <a:t> Supply Manager </a:t>
            </a:r>
            <a:r>
              <a:rPr lang="en-GB" sz="1800" dirty="0">
                <a:solidFill>
                  <a:srgbClr val="002060"/>
                </a:solidFill>
              </a:rPr>
              <a:t>to propose that the Scope is changed so that a Defect does not have to be corrected.</a:t>
            </a:r>
          </a:p>
          <a:p>
            <a:r>
              <a:rPr lang="en-GB" sz="1800" dirty="0">
                <a:solidFill>
                  <a:srgbClr val="002060"/>
                </a:solidFill>
              </a:rPr>
              <a:t>The benefit of this clause to the </a:t>
            </a:r>
            <a:r>
              <a:rPr lang="en-GB" sz="1800" i="1" dirty="0">
                <a:solidFill>
                  <a:srgbClr val="002060"/>
                </a:solidFill>
              </a:rPr>
              <a:t>Client/Purchaser</a:t>
            </a:r>
            <a:r>
              <a:rPr lang="en-GB" sz="1800" dirty="0">
                <a:solidFill>
                  <a:srgbClr val="002060"/>
                </a:solidFill>
              </a:rPr>
              <a:t> is that the Scope can be altered with reduced Prices, an earlier Completion/Delivery Date, or both. </a:t>
            </a:r>
          </a:p>
          <a:p>
            <a:r>
              <a:rPr lang="en-GB" sz="1800" dirty="0">
                <a:solidFill>
                  <a:srgbClr val="002060"/>
                </a:solidFill>
              </a:rPr>
              <a:t>For example, without agreement of the </a:t>
            </a:r>
            <a:r>
              <a:rPr lang="en-GB" sz="1800" i="1" dirty="0">
                <a:solidFill>
                  <a:srgbClr val="002060"/>
                </a:solidFill>
              </a:rPr>
              <a:t>Project Manager,</a:t>
            </a:r>
            <a:r>
              <a:rPr lang="en-GB" sz="1800" dirty="0">
                <a:solidFill>
                  <a:srgbClr val="002060"/>
                </a:solidFill>
              </a:rPr>
              <a:t> the </a:t>
            </a:r>
            <a:r>
              <a:rPr lang="en-GB" sz="1800" i="1" dirty="0">
                <a:solidFill>
                  <a:srgbClr val="002060"/>
                </a:solidFill>
              </a:rPr>
              <a:t>Contractor </a:t>
            </a:r>
            <a:r>
              <a:rPr lang="en-GB" sz="1800" dirty="0">
                <a:solidFill>
                  <a:srgbClr val="002060"/>
                </a:solidFill>
              </a:rPr>
              <a:t>utilised a paving material offering comparable structural properties and maintenance requirements to the original specifications but at a reduced material depth. If the </a:t>
            </a:r>
            <a:r>
              <a:rPr lang="en-GB" sz="1800" i="1" dirty="0">
                <a:solidFill>
                  <a:srgbClr val="002060"/>
                </a:solidFill>
              </a:rPr>
              <a:t>Project Manager </a:t>
            </a:r>
            <a:r>
              <a:rPr lang="en-GB" sz="1800" dirty="0">
                <a:solidFill>
                  <a:srgbClr val="002060"/>
                </a:solidFill>
              </a:rPr>
              <a:t>accepts the use of the alternative material this would result in reduced excavations on site which would be removed from the Scope (cost) and programme (time).</a:t>
            </a:r>
          </a:p>
        </p:txBody>
      </p:sp>
      <p:sp>
        <p:nvSpPr>
          <p:cNvPr id="4" name="Rectangle 3">
            <a:extLst>
              <a:ext uri="{FF2B5EF4-FFF2-40B4-BE49-F238E27FC236}">
                <a16:creationId xmlns:a16="http://schemas.microsoft.com/office/drawing/2014/main" id="{B31A83E3-77F4-4B94-BCF2-806E254C6C0B}"/>
              </a:ext>
            </a:extLst>
          </p:cNvPr>
          <p:cNvSpPr/>
          <p:nvPr/>
        </p:nvSpPr>
        <p:spPr>
          <a:xfrm>
            <a:off x="779646" y="1609178"/>
            <a:ext cx="10861491" cy="965497"/>
          </a:xfrm>
          <a:prstGeom prst="rect">
            <a:avLst/>
          </a:prstGeom>
          <a:solidFill>
            <a:srgbClr val="008BCB"/>
          </a:solidFill>
          <a:ln>
            <a:solidFill>
              <a:srgbClr val="008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dirty="0">
                <a:latin typeface="Arial" panose="020B0604020202020204" pitchFamily="34" charset="0"/>
                <a:cs typeface="Arial" panose="020B0604020202020204" pitchFamily="34" charset="0"/>
              </a:rPr>
              <a:t>A Defect is defined as a part of the </a:t>
            </a:r>
            <a:r>
              <a:rPr lang="en-GB" i="1" dirty="0">
                <a:latin typeface="Arial" panose="020B0604020202020204" pitchFamily="34" charset="0"/>
                <a:cs typeface="Arial" panose="020B0604020202020204" pitchFamily="34" charset="0"/>
              </a:rPr>
              <a:t>service </a:t>
            </a:r>
            <a:r>
              <a:rPr lang="en-GB" dirty="0">
                <a:latin typeface="Arial" panose="020B0604020202020204" pitchFamily="34" charset="0"/>
                <a:cs typeface="Arial" panose="020B0604020202020204" pitchFamily="34" charset="0"/>
              </a:rPr>
              <a:t>or </a:t>
            </a:r>
            <a:r>
              <a:rPr lang="en-GB" i="1" dirty="0">
                <a:latin typeface="Arial" panose="020B0604020202020204" pitchFamily="34" charset="0"/>
                <a:cs typeface="Arial" panose="020B0604020202020204" pitchFamily="34" charset="0"/>
              </a:rPr>
              <a:t>works </a:t>
            </a:r>
            <a:r>
              <a:rPr lang="en-GB" dirty="0">
                <a:latin typeface="Arial" panose="020B0604020202020204" pitchFamily="34" charset="0"/>
                <a:cs typeface="Arial" panose="020B0604020202020204" pitchFamily="34" charset="0"/>
              </a:rPr>
              <a:t>that is not in accordance with the Scope. </a:t>
            </a:r>
          </a:p>
          <a:p>
            <a:pPr algn="ctr"/>
            <a:r>
              <a:rPr lang="en-GB" dirty="0">
                <a:latin typeface="Arial" panose="020B0604020202020204" pitchFamily="34" charset="0"/>
                <a:cs typeface="Arial" panose="020B0604020202020204" pitchFamily="34" charset="0"/>
              </a:rPr>
              <a:t>Work that exceeds the Scope is also classified as a Defect, even though the </a:t>
            </a:r>
            <a:r>
              <a:rPr lang="en-GB" i="1" dirty="0">
                <a:latin typeface="Arial" panose="020B0604020202020204" pitchFamily="34" charset="0"/>
                <a:cs typeface="Arial" panose="020B0604020202020204" pitchFamily="34" charset="0"/>
              </a:rPr>
              <a:t>Client</a:t>
            </a:r>
            <a:r>
              <a:rPr lang="en-GB" dirty="0">
                <a:latin typeface="Arial" panose="020B0604020202020204" pitchFamily="34" charset="0"/>
                <a:cs typeface="Arial" panose="020B0604020202020204" pitchFamily="34" charset="0"/>
              </a:rPr>
              <a:t> is unlikely to reject this!</a:t>
            </a:r>
          </a:p>
        </p:txBody>
      </p:sp>
      <p:sp>
        <p:nvSpPr>
          <p:cNvPr id="5" name="Rectangle 4">
            <a:extLst>
              <a:ext uri="{FF2B5EF4-FFF2-40B4-BE49-F238E27FC236}">
                <a16:creationId xmlns:a16="http://schemas.microsoft.com/office/drawing/2014/main" id="{B830AA85-826B-1277-6791-561A6C490D04}"/>
              </a:ext>
            </a:extLst>
          </p:cNvPr>
          <p:cNvSpPr/>
          <p:nvPr/>
        </p:nvSpPr>
        <p:spPr>
          <a:xfrm>
            <a:off x="779646" y="2653367"/>
            <a:ext cx="10861491" cy="965497"/>
          </a:xfrm>
          <a:prstGeom prst="rect">
            <a:avLst/>
          </a:prstGeom>
          <a:solidFill>
            <a:srgbClr val="008BCB"/>
          </a:solidFill>
          <a:ln>
            <a:solidFill>
              <a:srgbClr val="008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dirty="0">
                <a:latin typeface="Arial" panose="020B0604020202020204" pitchFamily="34" charset="0"/>
                <a:cs typeface="Arial" panose="020B0604020202020204" pitchFamily="34" charset="0"/>
              </a:rPr>
              <a:t>A defect is a shortcoming, imperfection or mistake in an asset not defined in the Scope. For example a </a:t>
            </a:r>
            <a:r>
              <a:rPr lang="en-GB" i="1" dirty="0">
                <a:latin typeface="Arial" panose="020B0604020202020204" pitchFamily="34" charset="0"/>
                <a:cs typeface="Arial" panose="020B0604020202020204" pitchFamily="34" charset="0"/>
              </a:rPr>
              <a:t>Contractor’s </a:t>
            </a:r>
            <a:r>
              <a:rPr lang="en-GB" dirty="0">
                <a:latin typeface="Arial" panose="020B0604020202020204" pitchFamily="34" charset="0"/>
                <a:cs typeface="Arial" panose="020B0604020202020204" pitchFamily="34" charset="0"/>
              </a:rPr>
              <a:t>excavator may contain a defect limiting its operation however this does not create a Defect unless it affects the construction of the </a:t>
            </a:r>
            <a:r>
              <a:rPr lang="en-GB" i="1" dirty="0">
                <a:latin typeface="Arial" panose="020B0604020202020204" pitchFamily="34" charset="0"/>
                <a:cs typeface="Arial" panose="020B0604020202020204" pitchFamily="34" charset="0"/>
              </a:rPr>
              <a:t>works.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712696"/>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C507-7AA5-4F77-BEB1-61F8BE016303}"/>
              </a:ext>
            </a:extLst>
          </p:cNvPr>
          <p:cNvSpPr>
            <a:spLocks noGrp="1"/>
          </p:cNvSpPr>
          <p:nvPr>
            <p:ph type="title"/>
          </p:nvPr>
        </p:nvSpPr>
        <p:spPr>
          <a:xfrm>
            <a:off x="550863" y="436859"/>
            <a:ext cx="11090275" cy="942382"/>
          </a:xfrm>
        </p:spPr>
        <p:txBody>
          <a:bodyPr/>
          <a:lstStyle/>
          <a:p>
            <a:r>
              <a:rPr lang="en-US" dirty="0"/>
              <a:t>Defects on National Highways contracts</a:t>
            </a:r>
            <a:endParaRPr lang="en-GB" dirty="0"/>
          </a:p>
        </p:txBody>
      </p:sp>
      <p:sp>
        <p:nvSpPr>
          <p:cNvPr id="3" name="Content Placeholder 2">
            <a:extLst>
              <a:ext uri="{FF2B5EF4-FFF2-40B4-BE49-F238E27FC236}">
                <a16:creationId xmlns:a16="http://schemas.microsoft.com/office/drawing/2014/main" id="{B3FF5AF6-D159-4B3F-BC70-72608EFE4DC5}"/>
              </a:ext>
            </a:extLst>
          </p:cNvPr>
          <p:cNvSpPr>
            <a:spLocks noGrp="1"/>
          </p:cNvSpPr>
          <p:nvPr>
            <p:ph sz="half" idx="1"/>
          </p:nvPr>
        </p:nvSpPr>
        <p:spPr>
          <a:xfrm>
            <a:off x="274136" y="1271777"/>
            <a:ext cx="5200232" cy="5207561"/>
          </a:xfrm>
        </p:spPr>
        <p:txBody>
          <a:bodyPr>
            <a:normAutofit/>
          </a:bodyPr>
          <a:lstStyle/>
          <a:p>
            <a:pPr marL="0" indent="0">
              <a:buNone/>
            </a:pPr>
            <a:r>
              <a:rPr lang="en-GB" sz="1600" b="1" dirty="0">
                <a:solidFill>
                  <a:srgbClr val="002060"/>
                </a:solidFill>
              </a:rPr>
              <a:t>Example of a Defect which was accepted by National Highways</a:t>
            </a:r>
          </a:p>
          <a:p>
            <a:r>
              <a:rPr lang="en-GB" sz="1600" dirty="0">
                <a:solidFill>
                  <a:srgbClr val="002060"/>
                </a:solidFill>
              </a:rPr>
              <a:t>The Scope states that landowner’s boundary fence should be close boarded wooden fence, no less than 2m high and be painted colour RAL 6001 (green).</a:t>
            </a:r>
          </a:p>
          <a:p>
            <a:r>
              <a:rPr lang="en-GB" sz="1600" dirty="0">
                <a:solidFill>
                  <a:srgbClr val="002060"/>
                </a:solidFill>
              </a:rPr>
              <a:t>The </a:t>
            </a:r>
            <a:r>
              <a:rPr lang="en-GB" sz="1600" i="1" dirty="0">
                <a:solidFill>
                  <a:srgbClr val="002060"/>
                </a:solidFill>
              </a:rPr>
              <a:t>Contractor</a:t>
            </a:r>
            <a:r>
              <a:rPr lang="en-GB" sz="1600" dirty="0">
                <a:solidFill>
                  <a:srgbClr val="002060"/>
                </a:solidFill>
              </a:rPr>
              <a:t> constructed the correct type of fence but painted the it using an incorrect shade of green. </a:t>
            </a:r>
          </a:p>
          <a:p>
            <a:r>
              <a:rPr lang="en-GB" sz="1600" dirty="0">
                <a:solidFill>
                  <a:srgbClr val="002060"/>
                </a:solidFill>
              </a:rPr>
              <a:t>Upon consultation, the landowner is happy to accept the defective colour fence and since the Defect does not impair the performance of the works, the </a:t>
            </a:r>
            <a:r>
              <a:rPr lang="en-GB" sz="1600" i="1" dirty="0">
                <a:solidFill>
                  <a:srgbClr val="002060"/>
                </a:solidFill>
              </a:rPr>
              <a:t>Project Manager </a:t>
            </a:r>
            <a:r>
              <a:rPr lang="en-GB" sz="1600" dirty="0">
                <a:solidFill>
                  <a:srgbClr val="002060"/>
                </a:solidFill>
              </a:rPr>
              <a:t>can amend the Scope to accept the Defect.</a:t>
            </a:r>
          </a:p>
          <a:p>
            <a:endParaRPr lang="en-GB" sz="1800" dirty="0">
              <a:solidFill>
                <a:srgbClr val="002060"/>
              </a:solidFill>
            </a:endParaRPr>
          </a:p>
          <a:p>
            <a:endParaRPr lang="en-GB" sz="2000" dirty="0"/>
          </a:p>
        </p:txBody>
      </p:sp>
      <p:pic>
        <p:nvPicPr>
          <p:cNvPr id="8" name="Picture 7">
            <a:extLst>
              <a:ext uri="{FF2B5EF4-FFF2-40B4-BE49-F238E27FC236}">
                <a16:creationId xmlns:a16="http://schemas.microsoft.com/office/drawing/2014/main" id="{11FC84B7-8559-1987-43A7-A6EFA0A15937}"/>
              </a:ext>
            </a:extLst>
          </p:cNvPr>
          <p:cNvPicPr>
            <a:picLocks noChangeAspect="1"/>
          </p:cNvPicPr>
          <p:nvPr/>
        </p:nvPicPr>
        <p:blipFill>
          <a:blip r:embed="rId3"/>
          <a:stretch>
            <a:fillRect/>
          </a:stretch>
        </p:blipFill>
        <p:spPr>
          <a:xfrm>
            <a:off x="5992976" y="1624085"/>
            <a:ext cx="5779083" cy="4016956"/>
          </a:xfrm>
          <a:prstGeom prst="rect">
            <a:avLst/>
          </a:prstGeom>
        </p:spPr>
      </p:pic>
    </p:spTree>
    <p:extLst>
      <p:ext uri="{BB962C8B-B14F-4D97-AF65-F5344CB8AC3E}">
        <p14:creationId xmlns:p14="http://schemas.microsoft.com/office/powerpoint/2010/main" val="1614188376"/>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C507-7AA5-4F77-BEB1-61F8BE016303}"/>
              </a:ext>
            </a:extLst>
          </p:cNvPr>
          <p:cNvSpPr>
            <a:spLocks noGrp="1"/>
          </p:cNvSpPr>
          <p:nvPr>
            <p:ph type="title"/>
          </p:nvPr>
        </p:nvSpPr>
        <p:spPr>
          <a:xfrm>
            <a:off x="550863" y="436859"/>
            <a:ext cx="11090275" cy="942382"/>
          </a:xfrm>
        </p:spPr>
        <p:txBody>
          <a:bodyPr/>
          <a:lstStyle/>
          <a:p>
            <a:r>
              <a:rPr lang="en-US" dirty="0"/>
              <a:t>Defects on National Highways contracts</a:t>
            </a:r>
            <a:endParaRPr lang="en-GB" dirty="0"/>
          </a:p>
        </p:txBody>
      </p:sp>
      <p:sp>
        <p:nvSpPr>
          <p:cNvPr id="4" name="Content Placeholder 2">
            <a:extLst>
              <a:ext uri="{FF2B5EF4-FFF2-40B4-BE49-F238E27FC236}">
                <a16:creationId xmlns:a16="http://schemas.microsoft.com/office/drawing/2014/main" id="{A4B13416-9C18-6CAB-EF85-546C9C574B8E}"/>
              </a:ext>
            </a:extLst>
          </p:cNvPr>
          <p:cNvSpPr txBox="1">
            <a:spLocks/>
          </p:cNvSpPr>
          <p:nvPr/>
        </p:nvSpPr>
        <p:spPr>
          <a:xfrm>
            <a:off x="550862" y="1379241"/>
            <a:ext cx="6509083" cy="5207561"/>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002060"/>
                </a:solidFill>
              </a:rPr>
              <a:t>Example of a Defect which was not accepted by National Highways</a:t>
            </a:r>
          </a:p>
          <a:p>
            <a:r>
              <a:rPr lang="en-GB" sz="1900" dirty="0">
                <a:solidFill>
                  <a:srgbClr val="002060"/>
                </a:solidFill>
              </a:rPr>
              <a:t>The Scope states that the Vehicle Restraint System (VRS) barrier extends from the roundabout for 200m on each side of the southern leg of the roundabout. The Scope also states that no street furniture, including street lighting, is to be placed between the traffic lanes and the VRS.</a:t>
            </a:r>
          </a:p>
          <a:p>
            <a:r>
              <a:rPr lang="en-GB" sz="1900" dirty="0">
                <a:solidFill>
                  <a:srgbClr val="002060"/>
                </a:solidFill>
              </a:rPr>
              <a:t>The </a:t>
            </a:r>
            <a:r>
              <a:rPr lang="en-GB" sz="1900" i="1" dirty="0">
                <a:solidFill>
                  <a:srgbClr val="002060"/>
                </a:solidFill>
              </a:rPr>
              <a:t>Contractor </a:t>
            </a:r>
            <a:r>
              <a:rPr lang="en-GB" sz="1900" dirty="0">
                <a:solidFill>
                  <a:srgbClr val="002060"/>
                </a:solidFill>
              </a:rPr>
              <a:t>mistakenly installed the lighting columns in the wrong location which ended up being in front of the VRS.</a:t>
            </a:r>
          </a:p>
          <a:p>
            <a:r>
              <a:rPr lang="en-GB" sz="1900" dirty="0">
                <a:solidFill>
                  <a:srgbClr val="002060"/>
                </a:solidFill>
              </a:rPr>
              <a:t>The Defect was notified to the </a:t>
            </a:r>
            <a:r>
              <a:rPr lang="en-GB" sz="1900" i="1" dirty="0">
                <a:solidFill>
                  <a:srgbClr val="002060"/>
                </a:solidFill>
              </a:rPr>
              <a:t>Contractor </a:t>
            </a:r>
            <a:r>
              <a:rPr lang="en-GB" sz="1900" dirty="0">
                <a:solidFill>
                  <a:srgbClr val="002060"/>
                </a:solidFill>
              </a:rPr>
              <a:t>who was then obliged to correct the Defect.</a:t>
            </a:r>
          </a:p>
          <a:p>
            <a:endParaRPr lang="en-GB" sz="1800" dirty="0">
              <a:solidFill>
                <a:srgbClr val="002060"/>
              </a:solidFill>
            </a:endParaRPr>
          </a:p>
          <a:p>
            <a:endParaRPr lang="en-GB" sz="2000" dirty="0"/>
          </a:p>
        </p:txBody>
      </p:sp>
      <p:pic>
        <p:nvPicPr>
          <p:cNvPr id="8" name="Picture 7">
            <a:extLst>
              <a:ext uri="{FF2B5EF4-FFF2-40B4-BE49-F238E27FC236}">
                <a16:creationId xmlns:a16="http://schemas.microsoft.com/office/drawing/2014/main" id="{7B0DE41A-67E3-3457-21E5-8C36C18BD13E}"/>
              </a:ext>
            </a:extLst>
          </p:cNvPr>
          <p:cNvPicPr>
            <a:picLocks noChangeAspect="1"/>
          </p:cNvPicPr>
          <p:nvPr/>
        </p:nvPicPr>
        <p:blipFill>
          <a:blip r:embed="rId3"/>
          <a:stretch>
            <a:fillRect/>
          </a:stretch>
        </p:blipFill>
        <p:spPr>
          <a:xfrm>
            <a:off x="7416071" y="2023782"/>
            <a:ext cx="4526156" cy="3112994"/>
          </a:xfrm>
          <a:prstGeom prst="rect">
            <a:avLst/>
          </a:prstGeom>
        </p:spPr>
      </p:pic>
    </p:spTree>
    <p:extLst>
      <p:ext uri="{BB962C8B-B14F-4D97-AF65-F5344CB8AC3E}">
        <p14:creationId xmlns:p14="http://schemas.microsoft.com/office/powerpoint/2010/main" val="2053590130"/>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315-5EB9-FA4D-0566-D83A14DF6FFD}"/>
              </a:ext>
            </a:extLst>
          </p:cNvPr>
          <p:cNvSpPr>
            <a:spLocks noGrp="1"/>
          </p:cNvSpPr>
          <p:nvPr>
            <p:ph type="title"/>
          </p:nvPr>
        </p:nvSpPr>
        <p:spPr/>
        <p:txBody>
          <a:bodyPr/>
          <a:lstStyle/>
          <a:p>
            <a:r>
              <a:rPr lang="en-US" dirty="0"/>
              <a:t>Tests and inspections for long form of contracts</a:t>
            </a:r>
            <a:endParaRPr lang="en-GB" dirty="0"/>
          </a:p>
        </p:txBody>
      </p:sp>
      <p:sp>
        <p:nvSpPr>
          <p:cNvPr id="5" name="TextBox 4">
            <a:extLst>
              <a:ext uri="{FF2B5EF4-FFF2-40B4-BE49-F238E27FC236}">
                <a16:creationId xmlns:a16="http://schemas.microsoft.com/office/drawing/2014/main" id="{1105F44A-3562-111F-1F76-162EBDAD0A56}"/>
              </a:ext>
            </a:extLst>
          </p:cNvPr>
          <p:cNvSpPr txBox="1"/>
          <p:nvPr/>
        </p:nvSpPr>
        <p:spPr>
          <a:xfrm>
            <a:off x="457863" y="1474447"/>
            <a:ext cx="10985500" cy="4524315"/>
          </a:xfrm>
          <a:prstGeom prst="rect">
            <a:avLst/>
          </a:prstGeom>
          <a:noFill/>
        </p:spPr>
        <p:txBody>
          <a:bodyPr wrap="square" rtlCol="0">
            <a:spAutoFit/>
          </a:bodyPr>
          <a:lstStyle/>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Requirements for tests and inspections are included in the Engineering and Construction Contract (ECC), Term Service Contract (TSC) and Supply Contract (SC), but not the Professional Service Contract (PSC).</a:t>
            </a:r>
          </a:p>
          <a:p>
            <a:pPr marL="285750" indent="-285750">
              <a:buClr>
                <a:srgbClr val="008BCB"/>
              </a:buClr>
              <a:buFont typeface="Wingdings" panose="05000000000000000000" pitchFamily="2" charset="2"/>
              <a:buChar char="§"/>
            </a:pPr>
            <a:endParaRPr lang="en-US"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Testing and inspections are used to identify Defects. </a:t>
            </a:r>
          </a:p>
          <a:p>
            <a:pPr marL="285750" indent="-285750">
              <a:buClr>
                <a:srgbClr val="008BCB"/>
              </a:buClr>
              <a:buFont typeface="Wingdings" panose="05000000000000000000" pitchFamily="2" charset="2"/>
              <a:buChar char="§"/>
            </a:pPr>
            <a:endParaRPr lang="en-US"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If a test or inspection shows any work has a Defect, the </a:t>
            </a:r>
            <a:r>
              <a:rPr lang="en-US" i="1" dirty="0">
                <a:solidFill>
                  <a:srgbClr val="002060"/>
                </a:solidFill>
                <a:latin typeface="Arial" panose="020B0604020202020204" pitchFamily="34" charset="0"/>
                <a:cs typeface="Arial" panose="020B0604020202020204" pitchFamily="34" charset="0"/>
              </a:rPr>
              <a:t>Contractor/Supplier </a:t>
            </a:r>
            <a:r>
              <a:rPr lang="en-US" dirty="0">
                <a:solidFill>
                  <a:srgbClr val="002060"/>
                </a:solidFill>
                <a:latin typeface="Arial" panose="020B0604020202020204" pitchFamily="34" charset="0"/>
                <a:cs typeface="Arial" panose="020B0604020202020204" pitchFamily="34" charset="0"/>
              </a:rPr>
              <a:t>corrects the Defect and the test or inspection is repeated.</a:t>
            </a:r>
          </a:p>
          <a:p>
            <a:pPr marL="285750" indent="-285750">
              <a:buClr>
                <a:srgbClr val="008BCB"/>
              </a:buClr>
              <a:buFont typeface="Wingdings" panose="05000000000000000000" pitchFamily="2" charset="2"/>
              <a:buChar char="§"/>
            </a:pPr>
            <a:endParaRPr lang="en-US" dirty="0">
              <a:solidFill>
                <a:srgbClr val="002060"/>
              </a:solidFill>
              <a:latin typeface="Arial" panose="020B0604020202020204" pitchFamily="34" charset="0"/>
              <a:cs typeface="Arial" panose="020B0604020202020204" pitchFamily="34" charset="0"/>
            </a:endParaRPr>
          </a:p>
          <a:p>
            <a:pPr marL="342900" indent="-34290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Testing requirements in the NEC include requirements of the </a:t>
            </a:r>
            <a:r>
              <a:rPr lang="en-GB" i="1" dirty="0">
                <a:solidFill>
                  <a:srgbClr val="002060"/>
                </a:solidFill>
                <a:latin typeface="Arial" panose="020B0604020202020204" pitchFamily="34" charset="0"/>
                <a:cs typeface="Arial" panose="020B0604020202020204" pitchFamily="34" charset="0"/>
              </a:rPr>
              <a:t>Client/Purchaser, Project/Service/Supply Manager, Supervisor </a:t>
            </a:r>
            <a:r>
              <a:rPr lang="en-GB" dirty="0">
                <a:solidFill>
                  <a:srgbClr val="002060"/>
                </a:solidFill>
                <a:latin typeface="Arial" panose="020B0604020202020204" pitchFamily="34" charset="0"/>
                <a:cs typeface="Arial" panose="020B0604020202020204" pitchFamily="34" charset="0"/>
              </a:rPr>
              <a:t>and the </a:t>
            </a:r>
            <a:r>
              <a:rPr lang="en-GB" i="1" dirty="0">
                <a:solidFill>
                  <a:srgbClr val="002060"/>
                </a:solidFill>
                <a:latin typeface="Arial" panose="020B0604020202020204" pitchFamily="34" charset="0"/>
                <a:cs typeface="Arial" panose="020B0604020202020204" pitchFamily="34" charset="0"/>
              </a:rPr>
              <a:t>Contractor/Supplier. </a:t>
            </a:r>
            <a:r>
              <a:rPr lang="en-GB" dirty="0">
                <a:solidFill>
                  <a:srgbClr val="002060"/>
                </a:solidFill>
                <a:latin typeface="Arial" panose="020B0604020202020204" pitchFamily="34" charset="0"/>
                <a:cs typeface="Arial" panose="020B0604020202020204" pitchFamily="34" charset="0"/>
              </a:rPr>
              <a:t>These include (but are not limited to):</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Parties must inform each other before commencing tests and inspections, and inform each other of the results, and </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Tests and inspections undertaken by the </a:t>
            </a:r>
            <a:r>
              <a:rPr lang="en-GB" i="1" dirty="0">
                <a:solidFill>
                  <a:srgbClr val="002060"/>
                </a:solidFill>
                <a:latin typeface="Arial" panose="020B0604020202020204" pitchFamily="34" charset="0"/>
                <a:cs typeface="Arial" panose="020B0604020202020204" pitchFamily="34" charset="0"/>
              </a:rPr>
              <a:t>Project/Service/Supply Manager/Supervisor</a:t>
            </a:r>
            <a:r>
              <a:rPr lang="en-GB" dirty="0">
                <a:solidFill>
                  <a:srgbClr val="002060"/>
                </a:solidFill>
                <a:latin typeface="Arial" panose="020B0604020202020204" pitchFamily="34" charset="0"/>
                <a:cs typeface="Arial" panose="020B0604020202020204" pitchFamily="34" charset="0"/>
              </a:rPr>
              <a:t> should not cause unnecessary delay to </a:t>
            </a:r>
            <a:r>
              <a:rPr lang="en-GB" i="1" dirty="0">
                <a:solidFill>
                  <a:srgbClr val="002060"/>
                </a:solidFill>
                <a:latin typeface="Arial" panose="020B0604020202020204" pitchFamily="34" charset="0"/>
                <a:cs typeface="Arial" panose="020B0604020202020204" pitchFamily="34" charset="0"/>
              </a:rPr>
              <a:t>works/service/goods </a:t>
            </a:r>
            <a:r>
              <a:rPr lang="en-GB" dirty="0">
                <a:solidFill>
                  <a:srgbClr val="002060"/>
                </a:solidFill>
                <a:latin typeface="Arial" panose="020B0604020202020204" pitchFamily="34" charset="0"/>
                <a:cs typeface="Arial" panose="020B0604020202020204" pitchFamily="34" charset="0"/>
              </a:rPr>
              <a:t>and </a:t>
            </a:r>
            <a:r>
              <a:rPr lang="en-GB" i="1" dirty="0">
                <a:solidFill>
                  <a:srgbClr val="002060"/>
                </a:solidFill>
                <a:latin typeface="Arial" panose="020B0604020202020204" pitchFamily="34" charset="0"/>
                <a:cs typeface="Arial" panose="020B0604020202020204" pitchFamily="34" charset="0"/>
              </a:rPr>
              <a:t>services</a:t>
            </a:r>
            <a:r>
              <a:rPr lang="en-GB" dirty="0">
                <a:solidFill>
                  <a:srgbClr val="002060"/>
                </a:solidFill>
                <a:latin typeface="Arial" panose="020B0604020202020204" pitchFamily="34" charset="0"/>
                <a:cs typeface="Arial" panose="020B0604020202020204" pitchFamily="34" charset="0"/>
              </a:rPr>
              <a:t> or to a payment.</a:t>
            </a:r>
            <a:endParaRPr lang="en-US"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733219"/>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9F7D24-571A-40C0-9DB9-5407C9BDC5E4}"/>
              </a:ext>
            </a:extLst>
          </p:cNvPr>
          <p:cNvSpPr/>
          <p:nvPr/>
        </p:nvSpPr>
        <p:spPr>
          <a:xfrm>
            <a:off x="0" y="1"/>
            <a:ext cx="12192000" cy="2591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rgbClr val="002060"/>
              </a:solidFill>
            </a:endParaRPr>
          </a:p>
        </p:txBody>
      </p:sp>
      <p:sp>
        <p:nvSpPr>
          <p:cNvPr id="7" name="TextBox 6">
            <a:extLst>
              <a:ext uri="{FF2B5EF4-FFF2-40B4-BE49-F238E27FC236}">
                <a16:creationId xmlns:a16="http://schemas.microsoft.com/office/drawing/2014/main" id="{87CCCDD6-2097-4062-89A1-CC97572BE194}"/>
              </a:ext>
            </a:extLst>
          </p:cNvPr>
          <p:cNvSpPr txBox="1"/>
          <p:nvPr/>
        </p:nvSpPr>
        <p:spPr>
          <a:xfrm>
            <a:off x="327450" y="904517"/>
            <a:ext cx="2111023" cy="523220"/>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Question</a:t>
            </a:r>
            <a:r>
              <a:rPr lang="en-GB" sz="2800" dirty="0">
                <a:solidFill>
                  <a:schemeClr val="bg1"/>
                </a:solidFill>
                <a:latin typeface="Arial" panose="020B0604020202020204" pitchFamily="34" charset="0"/>
                <a:cs typeface="Arial" panose="020B0604020202020204" pitchFamily="34" charset="0"/>
              </a:rPr>
              <a:t>…</a:t>
            </a:r>
          </a:p>
        </p:txBody>
      </p:sp>
      <p:sp>
        <p:nvSpPr>
          <p:cNvPr id="10" name="Title 1">
            <a:extLst>
              <a:ext uri="{FF2B5EF4-FFF2-40B4-BE49-F238E27FC236}">
                <a16:creationId xmlns:a16="http://schemas.microsoft.com/office/drawing/2014/main" id="{66579D6E-632D-42E4-056B-3A8E357DFCC6}"/>
              </a:ext>
            </a:extLst>
          </p:cNvPr>
          <p:cNvSpPr txBox="1">
            <a:spLocks/>
          </p:cNvSpPr>
          <p:nvPr/>
        </p:nvSpPr>
        <p:spPr>
          <a:xfrm>
            <a:off x="2438473" y="507005"/>
            <a:ext cx="9202665" cy="1177415"/>
          </a:xfrm>
          <a:prstGeom prst="rect">
            <a:avLst/>
          </a:prstGeom>
        </p:spPr>
        <p:txBody>
          <a:bodyPr vert="horz" lIns="91440" tIns="45720" rIns="91440" bIns="45720" rtlCol="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t>Fill in the blanks to complete the definitions</a:t>
            </a:r>
          </a:p>
        </p:txBody>
      </p:sp>
      <p:grpSp>
        <p:nvGrpSpPr>
          <p:cNvPr id="2" name="Group 1">
            <a:extLst>
              <a:ext uri="{FF2B5EF4-FFF2-40B4-BE49-F238E27FC236}">
                <a16:creationId xmlns:a16="http://schemas.microsoft.com/office/drawing/2014/main" id="{DEE36CB6-5124-CC95-2C19-D68BE94482AD}"/>
              </a:ext>
            </a:extLst>
          </p:cNvPr>
          <p:cNvGrpSpPr/>
          <p:nvPr/>
        </p:nvGrpSpPr>
        <p:grpSpPr>
          <a:xfrm>
            <a:off x="327450" y="375712"/>
            <a:ext cx="1992238" cy="1876600"/>
            <a:chOff x="319795" y="259149"/>
            <a:chExt cx="2012039" cy="1971631"/>
          </a:xfrm>
        </p:grpSpPr>
        <p:sp>
          <p:nvSpPr>
            <p:cNvPr id="6" name="Freeform 827">
              <a:extLst>
                <a:ext uri="{FF2B5EF4-FFF2-40B4-BE49-F238E27FC236}">
                  <a16:creationId xmlns:a16="http://schemas.microsoft.com/office/drawing/2014/main" id="{75419DC9-D8ED-9A3B-6109-4DC532002973}"/>
                </a:ext>
              </a:extLst>
            </p:cNvPr>
            <p:cNvSpPr>
              <a:spLocks/>
            </p:cNvSpPr>
            <p:nvPr/>
          </p:nvSpPr>
          <p:spPr bwMode="auto">
            <a:xfrm rot="15300000">
              <a:off x="339999" y="238945"/>
              <a:ext cx="1971631" cy="2012039"/>
            </a:xfrm>
            <a:custGeom>
              <a:avLst/>
              <a:gdLst>
                <a:gd name="T0" fmla="*/ 242 w 278"/>
                <a:gd name="T1" fmla="*/ 65 h 277"/>
                <a:gd name="T2" fmla="*/ 247 w 278"/>
                <a:gd name="T3" fmla="*/ 29 h 277"/>
                <a:gd name="T4" fmla="*/ 211 w 278"/>
                <a:gd name="T5" fmla="*/ 34 h 277"/>
                <a:gd name="T6" fmla="*/ 50 w 278"/>
                <a:gd name="T7" fmla="*/ 49 h 277"/>
                <a:gd name="T8" fmla="*/ 50 w 278"/>
                <a:gd name="T9" fmla="*/ 228 h 277"/>
                <a:gd name="T10" fmla="*/ 229 w 278"/>
                <a:gd name="T11" fmla="*/ 228 h 277"/>
                <a:gd name="T12" fmla="*/ 242 w 278"/>
                <a:gd name="T13" fmla="*/ 65 h 277"/>
              </a:gdLst>
              <a:ahLst/>
              <a:cxnLst>
                <a:cxn ang="0">
                  <a:pos x="T0" y="T1"/>
                </a:cxn>
                <a:cxn ang="0">
                  <a:pos x="T2" y="T3"/>
                </a:cxn>
                <a:cxn ang="0">
                  <a:pos x="T4" y="T5"/>
                </a:cxn>
                <a:cxn ang="0">
                  <a:pos x="T6" y="T7"/>
                </a:cxn>
                <a:cxn ang="0">
                  <a:pos x="T8" y="T9"/>
                </a:cxn>
                <a:cxn ang="0">
                  <a:pos x="T10" y="T11"/>
                </a:cxn>
                <a:cxn ang="0">
                  <a:pos x="T12" y="T13"/>
                </a:cxn>
              </a:cxnLst>
              <a:rect l="0" t="0" r="r" b="b"/>
              <a:pathLst>
                <a:path w="278" h="277">
                  <a:moveTo>
                    <a:pt x="242" y="65"/>
                  </a:moveTo>
                  <a:cubicBezTo>
                    <a:pt x="247" y="29"/>
                    <a:pt x="247" y="29"/>
                    <a:pt x="247" y="29"/>
                  </a:cubicBezTo>
                  <a:cubicBezTo>
                    <a:pt x="211" y="34"/>
                    <a:pt x="211" y="34"/>
                    <a:pt x="211" y="34"/>
                  </a:cubicBezTo>
                  <a:cubicBezTo>
                    <a:pt x="162" y="0"/>
                    <a:pt x="94" y="5"/>
                    <a:pt x="50" y="49"/>
                  </a:cubicBezTo>
                  <a:cubicBezTo>
                    <a:pt x="0" y="98"/>
                    <a:pt x="0" y="178"/>
                    <a:pt x="50" y="228"/>
                  </a:cubicBezTo>
                  <a:cubicBezTo>
                    <a:pt x="99" y="277"/>
                    <a:pt x="179" y="277"/>
                    <a:pt x="229" y="228"/>
                  </a:cubicBezTo>
                  <a:cubicBezTo>
                    <a:pt x="273" y="183"/>
                    <a:pt x="278" y="114"/>
                    <a:pt x="242" y="65"/>
                  </a:cubicBezTo>
                  <a:close/>
                </a:path>
              </a:pathLst>
            </a:custGeom>
            <a:solidFill>
              <a:srgbClr val="CC3300"/>
            </a:solidFill>
            <a:ln>
              <a:noFill/>
            </a:ln>
          </p:spPr>
          <p:txBody>
            <a:bodyPr vert="horz" wrap="square" lIns="45715" tIns="22857" rIns="45715" bIns="22857" numCol="1" anchor="t" anchorCtr="0" compatLnSpc="1">
              <a:prstTxWarp prst="textNoShape">
                <a:avLst/>
              </a:prstTxWarp>
            </a:bodyPr>
            <a:lstStyle/>
            <a:p>
              <a:endParaRPr lang="en-US" sz="900"/>
            </a:p>
          </p:txBody>
        </p:sp>
        <p:sp>
          <p:nvSpPr>
            <p:cNvPr id="11" name="TextBox 10">
              <a:extLst>
                <a:ext uri="{FF2B5EF4-FFF2-40B4-BE49-F238E27FC236}">
                  <a16:creationId xmlns:a16="http://schemas.microsoft.com/office/drawing/2014/main" id="{E3E74ED5-DB4B-4B17-E696-321D24473CF7}"/>
                </a:ext>
              </a:extLst>
            </p:cNvPr>
            <p:cNvSpPr txBox="1"/>
            <p:nvPr/>
          </p:nvSpPr>
          <p:spPr>
            <a:xfrm>
              <a:off x="350772" y="980881"/>
              <a:ext cx="1950083" cy="420372"/>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Question</a:t>
              </a:r>
              <a:endParaRPr lang="en-GB" sz="2400" dirty="0">
                <a:solidFill>
                  <a:schemeClr val="bg1"/>
                </a:solidFill>
                <a:latin typeface="Arial" panose="020B0604020202020204" pitchFamily="34" charset="0"/>
                <a:cs typeface="Arial" panose="020B0604020202020204" pitchFamily="34" charset="0"/>
              </a:endParaRPr>
            </a:p>
          </p:txBody>
        </p:sp>
      </p:grpSp>
      <p:sp>
        <p:nvSpPr>
          <p:cNvPr id="5" name="Oval 4">
            <a:extLst>
              <a:ext uri="{FF2B5EF4-FFF2-40B4-BE49-F238E27FC236}">
                <a16:creationId xmlns:a16="http://schemas.microsoft.com/office/drawing/2014/main" id="{CD443177-1217-E411-E66A-457614DD6D5B}"/>
              </a:ext>
            </a:extLst>
          </p:cNvPr>
          <p:cNvSpPr/>
          <p:nvPr/>
        </p:nvSpPr>
        <p:spPr>
          <a:xfrm>
            <a:off x="1181104" y="4162896"/>
            <a:ext cx="2743200" cy="1924486"/>
          </a:xfrm>
          <a:prstGeom prst="ellipse">
            <a:avLst/>
          </a:prstGeom>
          <a:solidFill>
            <a:schemeClr val="accent6"/>
          </a:solidFill>
          <a:ln>
            <a:noFill/>
          </a:ln>
        </p:spPr>
        <p:txBody>
          <a:bodyPr vert="horz" wrap="square" lIns="45715" tIns="22857" rIns="45715" bIns="22857" numCol="1" anchor="t" anchorCtr="0" compatLnSpc="1">
            <a:prstTxWarp prst="textNoShape">
              <a:avLst/>
            </a:prstTxWarp>
          </a:bodyPr>
          <a:lstStyle/>
          <a:p>
            <a:pPr algn="ctr"/>
            <a:r>
              <a:rPr lang="en-GB" dirty="0">
                <a:solidFill>
                  <a:schemeClr val="bg1"/>
                </a:solidFill>
                <a:latin typeface="Arial" panose="020B0604020202020204" pitchFamily="34" charset="0"/>
                <a:cs typeface="Arial" panose="020B0604020202020204" pitchFamily="34" charset="0"/>
              </a:rPr>
              <a:t>The -------- of a product or service to the customer’s --------.</a:t>
            </a:r>
            <a:endParaRPr lang="en-GB" sz="1400" dirty="0">
              <a:solidFill>
                <a:schemeClr val="bg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BD967A86-9F70-FF54-2110-368F48A1B4FC}"/>
              </a:ext>
            </a:extLst>
          </p:cNvPr>
          <p:cNvSpPr/>
          <p:nvPr/>
        </p:nvSpPr>
        <p:spPr>
          <a:xfrm>
            <a:off x="4724401" y="4162896"/>
            <a:ext cx="2743200" cy="1924486"/>
          </a:xfrm>
          <a:prstGeom prst="ellipse">
            <a:avLst/>
          </a:prstGeom>
          <a:solidFill>
            <a:schemeClr val="accent6"/>
          </a:solidFill>
          <a:ln>
            <a:noFill/>
          </a:ln>
        </p:spPr>
        <p:txBody>
          <a:bodyPr vert="horz" wrap="square" lIns="45715" tIns="22857" rIns="45715" bIns="22857" numCol="1" anchor="t" anchorCtr="0" compatLnSpc="1">
            <a:prstTxWarp prst="textNoShape">
              <a:avLst/>
            </a:prstTxWarp>
          </a:bodyPr>
          <a:lstStyle/>
          <a:p>
            <a:pPr algn="ctr"/>
            <a:r>
              <a:rPr lang="en-GB" dirty="0">
                <a:solidFill>
                  <a:schemeClr val="bg1"/>
                </a:solidFill>
                <a:latin typeface="Arial" panose="020B0604020202020204" pitchFamily="34" charset="0"/>
                <a:cs typeface="Arial" panose="020B0604020202020204" pitchFamily="34" charset="0"/>
              </a:rPr>
              <a:t>Part of the </a:t>
            </a:r>
            <a:r>
              <a:rPr lang="en-GB" i="1" dirty="0">
                <a:solidFill>
                  <a:schemeClr val="bg1"/>
                </a:solidFill>
                <a:latin typeface="Arial" panose="020B0604020202020204" pitchFamily="34" charset="0"/>
                <a:cs typeface="Arial" panose="020B0604020202020204" pitchFamily="34" charset="0"/>
              </a:rPr>
              <a:t>goods</a:t>
            </a:r>
            <a:r>
              <a:rPr lang="en-GB" dirty="0">
                <a:solidFill>
                  <a:schemeClr val="bg1"/>
                </a:solidFill>
                <a:latin typeface="Arial" panose="020B0604020202020204" pitchFamily="34" charset="0"/>
                <a:cs typeface="Arial" panose="020B0604020202020204" pitchFamily="34" charset="0"/>
              </a:rPr>
              <a:t>, </a:t>
            </a:r>
            <a:r>
              <a:rPr lang="en-GB" i="1" dirty="0">
                <a:solidFill>
                  <a:schemeClr val="bg1"/>
                </a:solidFill>
                <a:latin typeface="Arial" panose="020B0604020202020204" pitchFamily="34" charset="0"/>
                <a:cs typeface="Arial" panose="020B0604020202020204" pitchFamily="34" charset="0"/>
              </a:rPr>
              <a:t>service</a:t>
            </a:r>
            <a:r>
              <a:rPr lang="en-GB" dirty="0">
                <a:solidFill>
                  <a:schemeClr val="bg1"/>
                </a:solidFill>
                <a:latin typeface="Arial" panose="020B0604020202020204" pitchFamily="34" charset="0"/>
                <a:cs typeface="Arial" panose="020B0604020202020204" pitchFamily="34" charset="0"/>
              </a:rPr>
              <a:t> or </a:t>
            </a:r>
            <a:r>
              <a:rPr lang="en-GB" i="1" dirty="0">
                <a:solidFill>
                  <a:schemeClr val="bg1"/>
                </a:solidFill>
                <a:latin typeface="Arial" panose="020B0604020202020204" pitchFamily="34" charset="0"/>
                <a:cs typeface="Arial" panose="020B0604020202020204" pitchFamily="34" charset="0"/>
              </a:rPr>
              <a:t>works</a:t>
            </a:r>
            <a:r>
              <a:rPr lang="en-GB" dirty="0">
                <a:solidFill>
                  <a:schemeClr val="bg1"/>
                </a:solidFill>
                <a:latin typeface="Arial" panose="020B0604020202020204" pitchFamily="34" charset="0"/>
                <a:cs typeface="Arial" panose="020B0604020202020204" pitchFamily="34" charset="0"/>
              </a:rPr>
              <a:t> that is not in accordance with ---------.</a:t>
            </a:r>
          </a:p>
        </p:txBody>
      </p:sp>
      <p:sp>
        <p:nvSpPr>
          <p:cNvPr id="13" name="Oval 12">
            <a:extLst>
              <a:ext uri="{FF2B5EF4-FFF2-40B4-BE49-F238E27FC236}">
                <a16:creationId xmlns:a16="http://schemas.microsoft.com/office/drawing/2014/main" id="{1A57F879-7065-89CF-FE69-AD587CA0F7ED}"/>
              </a:ext>
            </a:extLst>
          </p:cNvPr>
          <p:cNvSpPr/>
          <p:nvPr/>
        </p:nvSpPr>
        <p:spPr>
          <a:xfrm>
            <a:off x="8267697" y="4162895"/>
            <a:ext cx="2839857" cy="1924487"/>
          </a:xfrm>
          <a:prstGeom prst="ellipse">
            <a:avLst/>
          </a:prstGeom>
          <a:solidFill>
            <a:schemeClr val="accent6"/>
          </a:solidFill>
          <a:ln>
            <a:noFill/>
          </a:ln>
        </p:spPr>
        <p:txBody>
          <a:bodyPr vert="horz" wrap="square" lIns="45715" tIns="22857" rIns="45715" bIns="22857" numCol="1" anchor="t" anchorCtr="0" compatLnSpc="1">
            <a:prstTxWarp prst="textNoShape">
              <a:avLst/>
            </a:prstTxWarp>
          </a:bodyPr>
          <a:lstStyle/>
          <a:p>
            <a:pPr algn="ctr"/>
            <a:r>
              <a:rPr lang="en-GB" sz="1600" dirty="0">
                <a:solidFill>
                  <a:schemeClr val="bg1"/>
                </a:solidFill>
                <a:latin typeface="Arial" panose="020B0604020202020204" pitchFamily="34" charset="0"/>
                <a:cs typeface="Arial" panose="020B0604020202020204" pitchFamily="34" charset="0"/>
              </a:rPr>
              <a:t>The process of ensuring attainment of standards and preventing the occurrence of --------.</a:t>
            </a:r>
          </a:p>
        </p:txBody>
      </p:sp>
      <p:sp>
        <p:nvSpPr>
          <p:cNvPr id="14" name="Rectangle 13">
            <a:extLst>
              <a:ext uri="{FF2B5EF4-FFF2-40B4-BE49-F238E27FC236}">
                <a16:creationId xmlns:a16="http://schemas.microsoft.com/office/drawing/2014/main" id="{2F2143F4-9C9E-72E1-61A0-8EB915626020}"/>
              </a:ext>
            </a:extLst>
          </p:cNvPr>
          <p:cNvSpPr/>
          <p:nvPr/>
        </p:nvSpPr>
        <p:spPr>
          <a:xfrm>
            <a:off x="8241577" y="6298324"/>
            <a:ext cx="981776" cy="409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fitness</a:t>
            </a:r>
          </a:p>
        </p:txBody>
      </p:sp>
      <p:sp>
        <p:nvSpPr>
          <p:cNvPr id="15" name="Rectangle 14">
            <a:extLst>
              <a:ext uri="{FF2B5EF4-FFF2-40B4-BE49-F238E27FC236}">
                <a16:creationId xmlns:a16="http://schemas.microsoft.com/office/drawing/2014/main" id="{24FFB775-D01C-A53A-315E-056D351F0D2A}"/>
              </a:ext>
            </a:extLst>
          </p:cNvPr>
          <p:cNvSpPr/>
          <p:nvPr/>
        </p:nvSpPr>
        <p:spPr>
          <a:xfrm>
            <a:off x="4260939" y="6287085"/>
            <a:ext cx="1665170" cy="409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requirements</a:t>
            </a:r>
          </a:p>
        </p:txBody>
      </p:sp>
      <p:sp>
        <p:nvSpPr>
          <p:cNvPr id="16" name="Rectangle 15">
            <a:extLst>
              <a:ext uri="{FF2B5EF4-FFF2-40B4-BE49-F238E27FC236}">
                <a16:creationId xmlns:a16="http://schemas.microsoft.com/office/drawing/2014/main" id="{4229A5A0-686F-3558-A76F-E3C259557DD8}"/>
              </a:ext>
            </a:extLst>
          </p:cNvPr>
          <p:cNvSpPr/>
          <p:nvPr/>
        </p:nvSpPr>
        <p:spPr>
          <a:xfrm>
            <a:off x="1928923" y="6287086"/>
            <a:ext cx="1665170" cy="409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 Scope</a:t>
            </a:r>
          </a:p>
        </p:txBody>
      </p:sp>
      <p:sp>
        <p:nvSpPr>
          <p:cNvPr id="17" name="Rectangle 16">
            <a:extLst>
              <a:ext uri="{FF2B5EF4-FFF2-40B4-BE49-F238E27FC236}">
                <a16:creationId xmlns:a16="http://schemas.microsoft.com/office/drawing/2014/main" id="{620EC70B-1709-5252-53C8-08860B660F83}"/>
              </a:ext>
            </a:extLst>
          </p:cNvPr>
          <p:cNvSpPr/>
          <p:nvPr/>
        </p:nvSpPr>
        <p:spPr>
          <a:xfrm>
            <a:off x="6592955" y="6298324"/>
            <a:ext cx="981776" cy="409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Defects</a:t>
            </a:r>
          </a:p>
        </p:txBody>
      </p:sp>
      <p:sp>
        <p:nvSpPr>
          <p:cNvPr id="19" name="Oval 18">
            <a:extLst>
              <a:ext uri="{FF2B5EF4-FFF2-40B4-BE49-F238E27FC236}">
                <a16:creationId xmlns:a16="http://schemas.microsoft.com/office/drawing/2014/main" id="{F3067AB6-57D5-8AE2-945E-3F27F7C585FF}"/>
              </a:ext>
            </a:extLst>
          </p:cNvPr>
          <p:cNvSpPr/>
          <p:nvPr/>
        </p:nvSpPr>
        <p:spPr>
          <a:xfrm>
            <a:off x="1181103" y="2326783"/>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Quality</a:t>
            </a:r>
            <a:endParaRPr lang="en-GB" sz="2400" dirty="0">
              <a:solidFill>
                <a:srgbClr val="002060"/>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21B53E2A-2243-E00B-782A-708E334E0224}"/>
              </a:ext>
            </a:extLst>
          </p:cNvPr>
          <p:cNvSpPr/>
          <p:nvPr/>
        </p:nvSpPr>
        <p:spPr>
          <a:xfrm>
            <a:off x="4724400" y="2326783"/>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Defect</a:t>
            </a:r>
            <a:endParaRPr lang="en-GB" sz="2400" dirty="0">
              <a:solidFill>
                <a:srgbClr val="002060"/>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8BE0E4C0-E755-0E26-535C-9A42FC57ABFB}"/>
              </a:ext>
            </a:extLst>
          </p:cNvPr>
          <p:cNvSpPr/>
          <p:nvPr/>
        </p:nvSpPr>
        <p:spPr>
          <a:xfrm>
            <a:off x="8267697" y="2326783"/>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Quality assurance</a:t>
            </a:r>
            <a:endParaRPr lang="en-GB"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240955"/>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9F7D24-571A-40C0-9DB9-5407C9BDC5E4}"/>
              </a:ext>
            </a:extLst>
          </p:cNvPr>
          <p:cNvSpPr/>
          <p:nvPr/>
        </p:nvSpPr>
        <p:spPr>
          <a:xfrm>
            <a:off x="0" y="1"/>
            <a:ext cx="12192000" cy="25914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rgbClr val="002060"/>
              </a:solidFill>
            </a:endParaRPr>
          </a:p>
        </p:txBody>
      </p:sp>
      <p:sp>
        <p:nvSpPr>
          <p:cNvPr id="5" name="Freeform 827">
            <a:extLst>
              <a:ext uri="{FF2B5EF4-FFF2-40B4-BE49-F238E27FC236}">
                <a16:creationId xmlns:a16="http://schemas.microsoft.com/office/drawing/2014/main" id="{7FBFDB86-0703-4AFC-BAFB-987288D7948C}"/>
              </a:ext>
            </a:extLst>
          </p:cNvPr>
          <p:cNvSpPr>
            <a:spLocks/>
          </p:cNvSpPr>
          <p:nvPr/>
        </p:nvSpPr>
        <p:spPr bwMode="auto">
          <a:xfrm rot="15300000">
            <a:off x="339999" y="238945"/>
            <a:ext cx="1971631" cy="2012039"/>
          </a:xfrm>
          <a:custGeom>
            <a:avLst/>
            <a:gdLst>
              <a:gd name="T0" fmla="*/ 242 w 278"/>
              <a:gd name="T1" fmla="*/ 65 h 277"/>
              <a:gd name="T2" fmla="*/ 247 w 278"/>
              <a:gd name="T3" fmla="*/ 29 h 277"/>
              <a:gd name="T4" fmla="*/ 211 w 278"/>
              <a:gd name="T5" fmla="*/ 34 h 277"/>
              <a:gd name="T6" fmla="*/ 50 w 278"/>
              <a:gd name="T7" fmla="*/ 49 h 277"/>
              <a:gd name="T8" fmla="*/ 50 w 278"/>
              <a:gd name="T9" fmla="*/ 228 h 277"/>
              <a:gd name="T10" fmla="*/ 229 w 278"/>
              <a:gd name="T11" fmla="*/ 228 h 277"/>
              <a:gd name="T12" fmla="*/ 242 w 278"/>
              <a:gd name="T13" fmla="*/ 65 h 277"/>
            </a:gdLst>
            <a:ahLst/>
            <a:cxnLst>
              <a:cxn ang="0">
                <a:pos x="T0" y="T1"/>
              </a:cxn>
              <a:cxn ang="0">
                <a:pos x="T2" y="T3"/>
              </a:cxn>
              <a:cxn ang="0">
                <a:pos x="T4" y="T5"/>
              </a:cxn>
              <a:cxn ang="0">
                <a:pos x="T6" y="T7"/>
              </a:cxn>
              <a:cxn ang="0">
                <a:pos x="T8" y="T9"/>
              </a:cxn>
              <a:cxn ang="0">
                <a:pos x="T10" y="T11"/>
              </a:cxn>
              <a:cxn ang="0">
                <a:pos x="T12" y="T13"/>
              </a:cxn>
            </a:cxnLst>
            <a:rect l="0" t="0" r="r" b="b"/>
            <a:pathLst>
              <a:path w="278" h="277">
                <a:moveTo>
                  <a:pt x="242" y="65"/>
                </a:moveTo>
                <a:cubicBezTo>
                  <a:pt x="247" y="29"/>
                  <a:pt x="247" y="29"/>
                  <a:pt x="247" y="29"/>
                </a:cubicBezTo>
                <a:cubicBezTo>
                  <a:pt x="211" y="34"/>
                  <a:pt x="211" y="34"/>
                  <a:pt x="211" y="34"/>
                </a:cubicBezTo>
                <a:cubicBezTo>
                  <a:pt x="162" y="0"/>
                  <a:pt x="94" y="5"/>
                  <a:pt x="50" y="49"/>
                </a:cubicBezTo>
                <a:cubicBezTo>
                  <a:pt x="0" y="98"/>
                  <a:pt x="0" y="178"/>
                  <a:pt x="50" y="228"/>
                </a:cubicBezTo>
                <a:cubicBezTo>
                  <a:pt x="99" y="277"/>
                  <a:pt x="179" y="277"/>
                  <a:pt x="229" y="228"/>
                </a:cubicBezTo>
                <a:cubicBezTo>
                  <a:pt x="273" y="183"/>
                  <a:pt x="278" y="114"/>
                  <a:pt x="242" y="65"/>
                </a:cubicBezTo>
                <a:close/>
              </a:path>
            </a:pathLst>
          </a:custGeom>
          <a:solidFill>
            <a:schemeClr val="accent6"/>
          </a:solidFill>
          <a:ln>
            <a:noFill/>
          </a:ln>
        </p:spPr>
        <p:txBody>
          <a:bodyPr vert="horz" wrap="square" lIns="45715" tIns="22857" rIns="45715" bIns="22857" numCol="1" anchor="t" anchorCtr="0" compatLnSpc="1">
            <a:prstTxWarp prst="textNoShape">
              <a:avLst/>
            </a:prstTxWarp>
          </a:bodyPr>
          <a:lstStyle/>
          <a:p>
            <a:endParaRPr lang="en-US" sz="900" dirty="0"/>
          </a:p>
        </p:txBody>
      </p:sp>
      <p:sp>
        <p:nvSpPr>
          <p:cNvPr id="7" name="TextBox 6">
            <a:extLst>
              <a:ext uri="{FF2B5EF4-FFF2-40B4-BE49-F238E27FC236}">
                <a16:creationId xmlns:a16="http://schemas.microsoft.com/office/drawing/2014/main" id="{87CCCDD6-2097-4062-89A1-CC97572BE194}"/>
              </a:ext>
            </a:extLst>
          </p:cNvPr>
          <p:cNvSpPr txBox="1"/>
          <p:nvPr/>
        </p:nvSpPr>
        <p:spPr>
          <a:xfrm>
            <a:off x="277987" y="1060298"/>
            <a:ext cx="2111023"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Answer</a:t>
            </a:r>
            <a:endParaRPr lang="en-GB" sz="28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A73DFCB-9B08-43EF-8D1F-ADE2D7C066E5}"/>
              </a:ext>
            </a:extLst>
          </p:cNvPr>
          <p:cNvSpPr>
            <a:spLocks noGrp="1"/>
          </p:cNvSpPr>
          <p:nvPr>
            <p:ph type="title"/>
          </p:nvPr>
        </p:nvSpPr>
        <p:spPr>
          <a:xfrm>
            <a:off x="2438473" y="507005"/>
            <a:ext cx="9202665" cy="1177415"/>
          </a:xfrm>
        </p:spPr>
        <p:txBody>
          <a:bodyPr>
            <a:normAutofit/>
          </a:bodyPr>
          <a:lstStyle/>
          <a:p>
            <a:r>
              <a:rPr lang="en-GB" dirty="0"/>
              <a:t>What are the definitions for the following terms?</a:t>
            </a:r>
          </a:p>
        </p:txBody>
      </p:sp>
      <p:sp>
        <p:nvSpPr>
          <p:cNvPr id="19" name="Oval 18">
            <a:extLst>
              <a:ext uri="{FF2B5EF4-FFF2-40B4-BE49-F238E27FC236}">
                <a16:creationId xmlns:a16="http://schemas.microsoft.com/office/drawing/2014/main" id="{DB5E2748-19ED-46F0-87AF-B8195AB325F3}"/>
              </a:ext>
            </a:extLst>
          </p:cNvPr>
          <p:cNvSpPr/>
          <p:nvPr/>
        </p:nvSpPr>
        <p:spPr>
          <a:xfrm>
            <a:off x="1181103" y="4067240"/>
            <a:ext cx="2743200" cy="1924486"/>
          </a:xfrm>
          <a:prstGeom prst="ellipse">
            <a:avLst/>
          </a:prstGeom>
          <a:solidFill>
            <a:schemeClr val="accent6"/>
          </a:solidFill>
          <a:ln>
            <a:noFill/>
          </a:ln>
        </p:spPr>
        <p:txBody>
          <a:bodyPr vert="horz" wrap="square" lIns="45715" tIns="22857" rIns="45715" bIns="22857" numCol="1" anchor="t" anchorCtr="0" compatLnSpc="1">
            <a:prstTxWarp prst="textNoShape">
              <a:avLst/>
            </a:prstTxWarp>
          </a:bodyPr>
          <a:lstStyle/>
          <a:p>
            <a:pPr algn="ctr"/>
            <a:r>
              <a:rPr lang="en-GB" dirty="0">
                <a:solidFill>
                  <a:schemeClr val="bg1"/>
                </a:solidFill>
                <a:latin typeface="Arial" panose="020B0604020202020204" pitchFamily="34" charset="0"/>
                <a:cs typeface="Arial" panose="020B0604020202020204" pitchFamily="34" charset="0"/>
              </a:rPr>
              <a:t>The </a:t>
            </a:r>
            <a:r>
              <a:rPr lang="en-GB" b="1" dirty="0">
                <a:solidFill>
                  <a:schemeClr val="bg1"/>
                </a:solidFill>
                <a:latin typeface="Arial" panose="020B0604020202020204" pitchFamily="34" charset="0"/>
                <a:cs typeface="Arial" panose="020B0604020202020204" pitchFamily="34" charset="0"/>
              </a:rPr>
              <a:t>fitness</a:t>
            </a:r>
            <a:r>
              <a:rPr lang="en-GB" dirty="0">
                <a:solidFill>
                  <a:schemeClr val="bg1"/>
                </a:solidFill>
                <a:latin typeface="Arial" panose="020B0604020202020204" pitchFamily="34" charset="0"/>
                <a:cs typeface="Arial" panose="020B0604020202020204" pitchFamily="34" charset="0"/>
              </a:rPr>
              <a:t> of a product or service to the customer’s </a:t>
            </a:r>
            <a:r>
              <a:rPr lang="en-GB" b="1" dirty="0">
                <a:solidFill>
                  <a:schemeClr val="bg1"/>
                </a:solidFill>
                <a:latin typeface="Arial" panose="020B0604020202020204" pitchFamily="34" charset="0"/>
                <a:cs typeface="Arial" panose="020B0604020202020204" pitchFamily="34" charset="0"/>
              </a:rPr>
              <a:t>requirements</a:t>
            </a:r>
            <a:r>
              <a:rPr lang="en-GB" dirty="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2D27D414-55A6-4790-8043-01CD1B4F0BA8}"/>
              </a:ext>
            </a:extLst>
          </p:cNvPr>
          <p:cNvSpPr/>
          <p:nvPr/>
        </p:nvSpPr>
        <p:spPr>
          <a:xfrm>
            <a:off x="4724400" y="4067240"/>
            <a:ext cx="2743200" cy="1924486"/>
          </a:xfrm>
          <a:prstGeom prst="ellipse">
            <a:avLst/>
          </a:prstGeom>
          <a:solidFill>
            <a:schemeClr val="accent6"/>
          </a:solidFill>
          <a:ln>
            <a:noFill/>
          </a:ln>
        </p:spPr>
        <p:txBody>
          <a:bodyPr vert="horz" wrap="square" lIns="45715" tIns="22857" rIns="45715" bIns="22857" numCol="1" anchor="t" anchorCtr="0" compatLnSpc="1">
            <a:prstTxWarp prst="textNoShape">
              <a:avLst/>
            </a:prstTxWarp>
          </a:bodyPr>
          <a:lstStyle/>
          <a:p>
            <a:pPr algn="ctr"/>
            <a:r>
              <a:rPr lang="en-GB" dirty="0">
                <a:solidFill>
                  <a:schemeClr val="bg1"/>
                </a:solidFill>
                <a:latin typeface="Arial" panose="020B0604020202020204" pitchFamily="34" charset="0"/>
                <a:cs typeface="Arial" panose="020B0604020202020204" pitchFamily="34" charset="0"/>
              </a:rPr>
              <a:t>Part of the </a:t>
            </a:r>
            <a:r>
              <a:rPr lang="en-GB" i="1" dirty="0">
                <a:solidFill>
                  <a:schemeClr val="bg1"/>
                </a:solidFill>
                <a:latin typeface="Arial" panose="020B0604020202020204" pitchFamily="34" charset="0"/>
                <a:cs typeface="Arial" panose="020B0604020202020204" pitchFamily="34" charset="0"/>
              </a:rPr>
              <a:t>goods</a:t>
            </a:r>
            <a:r>
              <a:rPr lang="en-GB" dirty="0">
                <a:solidFill>
                  <a:schemeClr val="bg1"/>
                </a:solidFill>
                <a:latin typeface="Arial" panose="020B0604020202020204" pitchFamily="34" charset="0"/>
                <a:cs typeface="Arial" panose="020B0604020202020204" pitchFamily="34" charset="0"/>
              </a:rPr>
              <a:t>, </a:t>
            </a:r>
            <a:r>
              <a:rPr lang="en-GB" i="1" dirty="0">
                <a:solidFill>
                  <a:schemeClr val="bg1"/>
                </a:solidFill>
                <a:latin typeface="Arial" panose="020B0604020202020204" pitchFamily="34" charset="0"/>
                <a:cs typeface="Arial" panose="020B0604020202020204" pitchFamily="34" charset="0"/>
              </a:rPr>
              <a:t>service</a:t>
            </a:r>
            <a:r>
              <a:rPr lang="en-GB" dirty="0">
                <a:solidFill>
                  <a:schemeClr val="bg1"/>
                </a:solidFill>
                <a:latin typeface="Arial" panose="020B0604020202020204" pitchFamily="34" charset="0"/>
                <a:cs typeface="Arial" panose="020B0604020202020204" pitchFamily="34" charset="0"/>
              </a:rPr>
              <a:t> or </a:t>
            </a:r>
            <a:r>
              <a:rPr lang="en-GB" i="1" dirty="0">
                <a:solidFill>
                  <a:schemeClr val="bg1"/>
                </a:solidFill>
                <a:latin typeface="Arial" panose="020B0604020202020204" pitchFamily="34" charset="0"/>
                <a:cs typeface="Arial" panose="020B0604020202020204" pitchFamily="34" charset="0"/>
              </a:rPr>
              <a:t>works</a:t>
            </a:r>
            <a:r>
              <a:rPr lang="en-GB" dirty="0">
                <a:solidFill>
                  <a:schemeClr val="bg1"/>
                </a:solidFill>
                <a:latin typeface="Arial" panose="020B0604020202020204" pitchFamily="34" charset="0"/>
                <a:cs typeface="Arial" panose="020B0604020202020204" pitchFamily="34" charset="0"/>
              </a:rPr>
              <a:t> that is not in accordance with </a:t>
            </a:r>
            <a:r>
              <a:rPr lang="en-GB" b="1" dirty="0">
                <a:solidFill>
                  <a:schemeClr val="bg1"/>
                </a:solidFill>
                <a:latin typeface="Arial" panose="020B0604020202020204" pitchFamily="34" charset="0"/>
                <a:cs typeface="Arial" panose="020B0604020202020204" pitchFamily="34" charset="0"/>
              </a:rPr>
              <a:t>the Scope</a:t>
            </a:r>
            <a:r>
              <a:rPr lang="en-GB" dirty="0">
                <a:solidFill>
                  <a:schemeClr val="bg1"/>
                </a:solidFill>
                <a:latin typeface="Arial" panose="020B0604020202020204" pitchFamily="34" charset="0"/>
                <a:cs typeface="Arial" panose="020B0604020202020204" pitchFamily="34" charset="0"/>
              </a:rPr>
              <a:t>.</a:t>
            </a:r>
          </a:p>
        </p:txBody>
      </p:sp>
      <p:sp>
        <p:nvSpPr>
          <p:cNvPr id="12" name="Oval 11">
            <a:extLst>
              <a:ext uri="{FF2B5EF4-FFF2-40B4-BE49-F238E27FC236}">
                <a16:creationId xmlns:a16="http://schemas.microsoft.com/office/drawing/2014/main" id="{D8FF001A-7EC5-4A61-B712-BB1D28D808AC}"/>
              </a:ext>
            </a:extLst>
          </p:cNvPr>
          <p:cNvSpPr/>
          <p:nvPr/>
        </p:nvSpPr>
        <p:spPr>
          <a:xfrm>
            <a:off x="1181103" y="2326783"/>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Quality</a:t>
            </a:r>
            <a:endParaRPr lang="en-GB" sz="2400" dirty="0">
              <a:solidFill>
                <a:srgbClr val="002060"/>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F882AC14-C378-4761-9E89-684530D2514E}"/>
              </a:ext>
            </a:extLst>
          </p:cNvPr>
          <p:cNvSpPr/>
          <p:nvPr/>
        </p:nvSpPr>
        <p:spPr>
          <a:xfrm>
            <a:off x="4724400" y="2326783"/>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Defect</a:t>
            </a:r>
            <a:endParaRPr lang="en-GB" sz="2400" dirty="0">
              <a:solidFill>
                <a:srgbClr val="002060"/>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9EE2D6F7-327D-DA7C-A479-8377759EC34C}"/>
              </a:ext>
            </a:extLst>
          </p:cNvPr>
          <p:cNvSpPr/>
          <p:nvPr/>
        </p:nvSpPr>
        <p:spPr>
          <a:xfrm>
            <a:off x="8267697" y="4067239"/>
            <a:ext cx="2743200" cy="1924487"/>
          </a:xfrm>
          <a:prstGeom prst="ellipse">
            <a:avLst/>
          </a:prstGeom>
          <a:solidFill>
            <a:schemeClr val="accent6"/>
          </a:solidFill>
          <a:ln>
            <a:noFill/>
          </a:ln>
        </p:spPr>
        <p:txBody>
          <a:bodyPr vert="horz" wrap="square" lIns="45715" tIns="22857" rIns="45715" bIns="22857" numCol="1" anchor="t" anchorCtr="0" compatLnSpc="1">
            <a:prstTxWarp prst="textNoShape">
              <a:avLst/>
            </a:prstTxWarp>
          </a:bodyPr>
          <a:lstStyle/>
          <a:p>
            <a:pPr algn="ctr"/>
            <a:r>
              <a:rPr lang="en-GB" sz="1600" dirty="0">
                <a:solidFill>
                  <a:schemeClr val="bg1"/>
                </a:solidFill>
                <a:latin typeface="Arial" panose="020B0604020202020204" pitchFamily="34" charset="0"/>
                <a:cs typeface="Arial" panose="020B0604020202020204" pitchFamily="34" charset="0"/>
              </a:rPr>
              <a:t>The process of ensuring attainment of standards and preventing the occurrence of </a:t>
            </a:r>
            <a:r>
              <a:rPr lang="en-GB" sz="1600" b="1" dirty="0">
                <a:solidFill>
                  <a:schemeClr val="bg1"/>
                </a:solidFill>
                <a:latin typeface="Arial" panose="020B0604020202020204" pitchFamily="34" charset="0"/>
                <a:cs typeface="Arial" panose="020B0604020202020204" pitchFamily="34" charset="0"/>
              </a:rPr>
              <a:t>Defects</a:t>
            </a:r>
            <a:r>
              <a:rPr lang="en-GB" sz="1600" dirty="0">
                <a:solidFill>
                  <a:schemeClr val="bg1"/>
                </a:solidFill>
                <a:latin typeface="Arial" panose="020B0604020202020204" pitchFamily="34" charset="0"/>
                <a:cs typeface="Arial" panose="020B0604020202020204" pitchFamily="34" charset="0"/>
              </a:rPr>
              <a:t>.</a:t>
            </a:r>
          </a:p>
        </p:txBody>
      </p:sp>
      <p:sp>
        <p:nvSpPr>
          <p:cNvPr id="11" name="Oval 10">
            <a:extLst>
              <a:ext uri="{FF2B5EF4-FFF2-40B4-BE49-F238E27FC236}">
                <a16:creationId xmlns:a16="http://schemas.microsoft.com/office/drawing/2014/main" id="{92B72BC5-38AF-088A-17A9-EE01436AA9A9}"/>
              </a:ext>
            </a:extLst>
          </p:cNvPr>
          <p:cNvSpPr/>
          <p:nvPr/>
        </p:nvSpPr>
        <p:spPr>
          <a:xfrm>
            <a:off x="8267697" y="2326783"/>
            <a:ext cx="2743200" cy="155230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Quality assurance</a:t>
            </a:r>
            <a:endParaRPr lang="en-GB"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48558"/>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315-5EB9-FA4D-0566-D83A14DF6FFD}"/>
              </a:ext>
            </a:extLst>
          </p:cNvPr>
          <p:cNvSpPr>
            <a:spLocks noGrp="1"/>
          </p:cNvSpPr>
          <p:nvPr>
            <p:ph type="title"/>
          </p:nvPr>
        </p:nvSpPr>
        <p:spPr/>
        <p:txBody>
          <a:bodyPr/>
          <a:lstStyle/>
          <a:p>
            <a:r>
              <a:rPr lang="en-US" dirty="0"/>
              <a:t>Tests and inspections</a:t>
            </a:r>
            <a:endParaRPr lang="en-GB" dirty="0"/>
          </a:p>
        </p:txBody>
      </p:sp>
      <p:sp>
        <p:nvSpPr>
          <p:cNvPr id="5" name="TextBox 4">
            <a:extLst>
              <a:ext uri="{FF2B5EF4-FFF2-40B4-BE49-F238E27FC236}">
                <a16:creationId xmlns:a16="http://schemas.microsoft.com/office/drawing/2014/main" id="{1105F44A-3562-111F-1F76-162EBDAD0A56}"/>
              </a:ext>
            </a:extLst>
          </p:cNvPr>
          <p:cNvSpPr txBox="1"/>
          <p:nvPr/>
        </p:nvSpPr>
        <p:spPr>
          <a:xfrm>
            <a:off x="421769" y="1397675"/>
            <a:ext cx="10985500" cy="2308324"/>
          </a:xfrm>
          <a:prstGeom prst="rect">
            <a:avLst/>
          </a:prstGeom>
          <a:noFill/>
        </p:spPr>
        <p:txBody>
          <a:bodyPr wrap="square" rtlCol="0">
            <a:spAutoFit/>
          </a:bodyPr>
          <a:lstStyle/>
          <a:p>
            <a:pPr marL="342900" indent="-34290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The model contract Scope includes details for testing including the objectives, procedures, standards and management of project specific testing. </a:t>
            </a:r>
          </a:p>
          <a:p>
            <a:pPr marL="342900" indent="-34290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342900" indent="-34290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The </a:t>
            </a:r>
            <a:r>
              <a:rPr lang="en-GB" i="1" dirty="0">
                <a:solidFill>
                  <a:srgbClr val="002060"/>
                </a:solidFill>
                <a:latin typeface="Arial" panose="020B0604020202020204" pitchFamily="34" charset="0"/>
                <a:cs typeface="Arial" panose="020B0604020202020204" pitchFamily="34" charset="0"/>
              </a:rPr>
              <a:t>Client/Purchaser’s</a:t>
            </a:r>
            <a:r>
              <a:rPr lang="en-GB" dirty="0">
                <a:solidFill>
                  <a:srgbClr val="002060"/>
                </a:solidFill>
                <a:latin typeface="Arial" panose="020B0604020202020204" pitchFamily="34" charset="0"/>
                <a:cs typeface="Arial" panose="020B0604020202020204" pitchFamily="34" charset="0"/>
              </a:rPr>
              <a:t> requirements for performance tests are also specified in the Scope e.g. who will undertake the testing and what Equipment is to be used. </a:t>
            </a:r>
          </a:p>
          <a:p>
            <a:pPr marL="342900" indent="-34290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342900" indent="-34290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Defects (Nonconformities) result in Quality Management Points described in detail later in this Awareness Guide.</a:t>
            </a:r>
          </a:p>
        </p:txBody>
      </p:sp>
    </p:spTree>
    <p:extLst>
      <p:ext uri="{BB962C8B-B14F-4D97-AF65-F5344CB8AC3E}">
        <p14:creationId xmlns:p14="http://schemas.microsoft.com/office/powerpoint/2010/main" val="1108822773"/>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315-5EB9-FA4D-0566-D83A14DF6FFD}"/>
              </a:ext>
            </a:extLst>
          </p:cNvPr>
          <p:cNvSpPr>
            <a:spLocks noGrp="1"/>
          </p:cNvSpPr>
          <p:nvPr>
            <p:ph type="title"/>
          </p:nvPr>
        </p:nvSpPr>
        <p:spPr/>
        <p:txBody>
          <a:bodyPr/>
          <a:lstStyle/>
          <a:p>
            <a:r>
              <a:rPr lang="en-US" dirty="0"/>
              <a:t>Tests and inspections for short form of contracts</a:t>
            </a:r>
            <a:endParaRPr lang="en-GB" dirty="0"/>
          </a:p>
        </p:txBody>
      </p:sp>
      <p:sp>
        <p:nvSpPr>
          <p:cNvPr id="5" name="TextBox 4">
            <a:extLst>
              <a:ext uri="{FF2B5EF4-FFF2-40B4-BE49-F238E27FC236}">
                <a16:creationId xmlns:a16="http://schemas.microsoft.com/office/drawing/2014/main" id="{1105F44A-3562-111F-1F76-162EBDAD0A56}"/>
              </a:ext>
            </a:extLst>
          </p:cNvPr>
          <p:cNvSpPr txBox="1"/>
          <p:nvPr/>
        </p:nvSpPr>
        <p:spPr>
          <a:xfrm>
            <a:off x="550863" y="1500013"/>
            <a:ext cx="10985500" cy="3693319"/>
          </a:xfrm>
          <a:prstGeom prst="rect">
            <a:avLst/>
          </a:prstGeom>
          <a:noFill/>
        </p:spPr>
        <p:txBody>
          <a:bodyPr wrap="square" rtlCol="0">
            <a:spAutoFit/>
          </a:bodyPr>
          <a:lstStyle/>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Requirements for tests and inspections are included in the ECSC, TSSC and SSC, not the PSSC.</a:t>
            </a:r>
          </a:p>
          <a:p>
            <a:pPr marL="285750" indent="-285750">
              <a:buClr>
                <a:srgbClr val="008BCB"/>
              </a:buClr>
              <a:buFont typeface="Wingdings" panose="05000000000000000000" pitchFamily="2" charset="2"/>
              <a:buChar char="§"/>
            </a:pPr>
            <a:endParaRPr lang="en-US"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Testing and inspections are used to identify Defects. </a:t>
            </a:r>
          </a:p>
          <a:p>
            <a:pPr marL="285750" indent="-285750">
              <a:buClr>
                <a:srgbClr val="008BCB"/>
              </a:buClr>
              <a:buFont typeface="Wingdings" panose="05000000000000000000" pitchFamily="2" charset="2"/>
              <a:buChar char="§"/>
            </a:pPr>
            <a:endParaRPr lang="en-US"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If a test or inspection shows any work has a Defect, the </a:t>
            </a:r>
            <a:r>
              <a:rPr lang="en-US" i="1" dirty="0">
                <a:solidFill>
                  <a:srgbClr val="002060"/>
                </a:solidFill>
                <a:latin typeface="Arial" panose="020B0604020202020204" pitchFamily="34" charset="0"/>
                <a:cs typeface="Arial" panose="020B0604020202020204" pitchFamily="34" charset="0"/>
              </a:rPr>
              <a:t>Contractor/Supplier </a:t>
            </a:r>
            <a:r>
              <a:rPr lang="en-US" dirty="0">
                <a:solidFill>
                  <a:srgbClr val="002060"/>
                </a:solidFill>
                <a:latin typeface="Arial" panose="020B0604020202020204" pitchFamily="34" charset="0"/>
                <a:cs typeface="Arial" panose="020B0604020202020204" pitchFamily="34" charset="0"/>
              </a:rPr>
              <a:t>corrects the Defect and the test or inspection is repeated.</a:t>
            </a:r>
          </a:p>
          <a:p>
            <a:pPr>
              <a:buClr>
                <a:srgbClr val="008BCB"/>
              </a:buClr>
            </a:pPr>
            <a:endParaRPr lang="en-US" dirty="0">
              <a:solidFill>
                <a:srgbClr val="002060"/>
              </a:solidFill>
              <a:latin typeface="Arial" panose="020B0604020202020204" pitchFamily="34" charset="0"/>
              <a:cs typeface="Arial" panose="020B0604020202020204" pitchFamily="34" charset="0"/>
            </a:endParaRPr>
          </a:p>
          <a:p>
            <a:pPr marL="342900" indent="-34290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The NEC states that the </a:t>
            </a:r>
            <a:r>
              <a:rPr lang="en-GB" i="1" dirty="0">
                <a:solidFill>
                  <a:srgbClr val="002060"/>
                </a:solidFill>
                <a:latin typeface="Arial" panose="020B0604020202020204" pitchFamily="34" charset="0"/>
                <a:cs typeface="Arial" panose="020B0604020202020204" pitchFamily="34" charset="0"/>
              </a:rPr>
              <a:t>Client/Purchaser </a:t>
            </a:r>
            <a:r>
              <a:rPr lang="en-GB" dirty="0">
                <a:solidFill>
                  <a:srgbClr val="002060"/>
                </a:solidFill>
                <a:latin typeface="Arial" panose="020B0604020202020204" pitchFamily="34" charset="0"/>
                <a:cs typeface="Arial" panose="020B0604020202020204" pitchFamily="34" charset="0"/>
              </a:rPr>
              <a:t>and </a:t>
            </a:r>
            <a:r>
              <a:rPr lang="en-GB" i="1" dirty="0">
                <a:solidFill>
                  <a:srgbClr val="002060"/>
                </a:solidFill>
                <a:latin typeface="Arial" panose="020B0604020202020204" pitchFamily="34" charset="0"/>
                <a:cs typeface="Arial" panose="020B0604020202020204" pitchFamily="34" charset="0"/>
              </a:rPr>
              <a:t>Contractor/Supplier </a:t>
            </a:r>
            <a:r>
              <a:rPr lang="en-GB" dirty="0">
                <a:solidFill>
                  <a:srgbClr val="002060"/>
                </a:solidFill>
                <a:latin typeface="Arial" panose="020B0604020202020204" pitchFamily="34" charset="0"/>
                <a:cs typeface="Arial" panose="020B0604020202020204" pitchFamily="34" charset="0"/>
              </a:rPr>
              <a:t>carry-out test and inspections required by the Scope.</a:t>
            </a:r>
          </a:p>
          <a:p>
            <a:pPr marL="342900" indent="-34290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342900" indent="-34290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The model contract Scope includes testing and inspection checklists for the compiler to review and populate with project specific information. This includes details of testing and inspection of Plant and Materials, offsite fabrication and installation activities.</a:t>
            </a:r>
          </a:p>
        </p:txBody>
      </p:sp>
    </p:spTree>
    <p:extLst>
      <p:ext uri="{BB962C8B-B14F-4D97-AF65-F5344CB8AC3E}">
        <p14:creationId xmlns:p14="http://schemas.microsoft.com/office/powerpoint/2010/main" val="3728947323"/>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a:xfrm>
            <a:off x="562927" y="2007605"/>
            <a:ext cx="10743248" cy="1876362"/>
          </a:xfrm>
        </p:spPr>
        <p:txBody>
          <a:bodyPr vert="horz">
            <a:normAutofit/>
          </a:bodyPr>
          <a:lstStyle/>
          <a:p>
            <a:r>
              <a:rPr lang="en-GB" sz="3200" dirty="0"/>
              <a:t>Importance of quality to National Highways</a:t>
            </a:r>
            <a:br>
              <a:rPr lang="en-GB" dirty="0"/>
            </a:br>
            <a:endParaRPr lang="en-GB" dirty="0"/>
          </a:p>
        </p:txBody>
      </p:sp>
    </p:spTree>
    <p:extLst>
      <p:ext uri="{BB962C8B-B14F-4D97-AF65-F5344CB8AC3E}">
        <p14:creationId xmlns:p14="http://schemas.microsoft.com/office/powerpoint/2010/main" val="426408588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lstStyle/>
          <a:p>
            <a:r>
              <a:rPr lang="en-GB" sz="3200" dirty="0"/>
              <a:t>Insurance and liability definitions</a:t>
            </a:r>
            <a:br>
              <a:rPr lang="en-GB" dirty="0"/>
            </a:br>
            <a:endParaRPr lang="en-GB" dirty="0"/>
          </a:p>
        </p:txBody>
      </p:sp>
    </p:spTree>
    <p:extLst>
      <p:ext uri="{BB962C8B-B14F-4D97-AF65-F5344CB8AC3E}">
        <p14:creationId xmlns:p14="http://schemas.microsoft.com/office/powerpoint/2010/main" val="3049585565"/>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C717-A674-4916-BAD9-941B02258331}"/>
              </a:ext>
            </a:extLst>
          </p:cNvPr>
          <p:cNvSpPr>
            <a:spLocks noGrp="1"/>
          </p:cNvSpPr>
          <p:nvPr>
            <p:ph type="title"/>
          </p:nvPr>
        </p:nvSpPr>
        <p:spPr/>
        <p:txBody>
          <a:bodyPr>
            <a:normAutofit/>
          </a:bodyPr>
          <a:lstStyle/>
          <a:p>
            <a:r>
              <a:rPr lang="en-US" dirty="0"/>
              <a:t>Importance of quality to National Highways</a:t>
            </a:r>
            <a:endParaRPr lang="en-GB" dirty="0"/>
          </a:p>
        </p:txBody>
      </p:sp>
      <p:sp>
        <p:nvSpPr>
          <p:cNvPr id="3" name="Content Placeholder 2">
            <a:extLst>
              <a:ext uri="{FF2B5EF4-FFF2-40B4-BE49-F238E27FC236}">
                <a16:creationId xmlns:a16="http://schemas.microsoft.com/office/drawing/2014/main" id="{4A4AB90D-C167-430A-AB5F-A37CAFFCEECD}"/>
              </a:ext>
            </a:extLst>
          </p:cNvPr>
          <p:cNvSpPr>
            <a:spLocks noGrp="1"/>
          </p:cNvSpPr>
          <p:nvPr>
            <p:ph idx="1"/>
          </p:nvPr>
        </p:nvSpPr>
        <p:spPr>
          <a:xfrm>
            <a:off x="550863" y="1457934"/>
            <a:ext cx="11090275" cy="893550"/>
          </a:xfrm>
        </p:spPr>
        <p:txBody>
          <a:bodyPr>
            <a:normAutofit/>
          </a:bodyPr>
          <a:lstStyle/>
          <a:p>
            <a:pPr marL="0" indent="0">
              <a:buNone/>
            </a:pPr>
            <a:r>
              <a:rPr lang="en-US" sz="1800" dirty="0">
                <a:solidFill>
                  <a:srgbClr val="002060"/>
                </a:solidFill>
              </a:rPr>
              <a:t>Correct management of quality is important to achieving the National Highways imperatives and goals.</a:t>
            </a:r>
            <a:endParaRPr lang="en-GB" sz="1800" dirty="0">
              <a:solidFill>
                <a:srgbClr val="002060"/>
              </a:solidFill>
            </a:endParaRPr>
          </a:p>
        </p:txBody>
      </p:sp>
      <p:sp>
        <p:nvSpPr>
          <p:cNvPr id="19" name="Rectangle 18">
            <a:extLst>
              <a:ext uri="{FF2B5EF4-FFF2-40B4-BE49-F238E27FC236}">
                <a16:creationId xmlns:a16="http://schemas.microsoft.com/office/drawing/2014/main" id="{633E5714-0D75-4F0D-A9D8-CD467F1B6A6D}"/>
              </a:ext>
            </a:extLst>
          </p:cNvPr>
          <p:cNvSpPr/>
          <p:nvPr/>
        </p:nvSpPr>
        <p:spPr>
          <a:xfrm>
            <a:off x="550862" y="3046197"/>
            <a:ext cx="2412000" cy="540000"/>
          </a:xfrm>
          <a:prstGeom prst="rect">
            <a:avLst/>
          </a:prstGeom>
          <a:solidFill>
            <a:srgbClr val="008BCB"/>
          </a:solidFill>
          <a:ln>
            <a:solidFill>
              <a:srgbClr val="008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Delivery</a:t>
            </a:r>
            <a:endParaRPr lang="en-GB" b="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7059F4E-918F-4096-A2DA-C978DF696E7E}"/>
              </a:ext>
            </a:extLst>
          </p:cNvPr>
          <p:cNvSpPr/>
          <p:nvPr/>
        </p:nvSpPr>
        <p:spPr>
          <a:xfrm>
            <a:off x="560375" y="4190858"/>
            <a:ext cx="2412000" cy="540000"/>
          </a:xfrm>
          <a:prstGeom prst="rect">
            <a:avLst/>
          </a:prstGeom>
          <a:solidFill>
            <a:srgbClr val="008BCB"/>
          </a:solidFill>
          <a:ln>
            <a:solidFill>
              <a:srgbClr val="008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Safety</a:t>
            </a:r>
            <a:endParaRPr lang="en-GB"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42A47416-4A05-4EFC-BDCE-B804A87E27A3}"/>
              </a:ext>
            </a:extLst>
          </p:cNvPr>
          <p:cNvSpPr/>
          <p:nvPr/>
        </p:nvSpPr>
        <p:spPr>
          <a:xfrm>
            <a:off x="550862" y="1943894"/>
            <a:ext cx="2412000" cy="540000"/>
          </a:xfrm>
          <a:prstGeom prst="rect">
            <a:avLst/>
          </a:prstGeom>
          <a:solidFill>
            <a:srgbClr val="008BCB"/>
          </a:solidFill>
          <a:ln>
            <a:solidFill>
              <a:srgbClr val="008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Customer Service</a:t>
            </a:r>
            <a:endParaRPr lang="en-GB" b="1" dirty="0">
              <a:latin typeface="Arial" panose="020B0604020202020204" pitchFamily="34" charset="0"/>
              <a:cs typeface="Arial" panose="020B0604020202020204" pitchFamily="34" charset="0"/>
            </a:endParaRPr>
          </a:p>
        </p:txBody>
      </p:sp>
      <p:cxnSp>
        <p:nvCxnSpPr>
          <p:cNvPr id="70" name="Straight Connector 69">
            <a:extLst>
              <a:ext uri="{FF2B5EF4-FFF2-40B4-BE49-F238E27FC236}">
                <a16:creationId xmlns:a16="http://schemas.microsoft.com/office/drawing/2014/main" id="{D05097E6-F6D4-41DB-B3BD-75B4EEE3C289}"/>
              </a:ext>
            </a:extLst>
          </p:cNvPr>
          <p:cNvCxnSpPr>
            <a:cxnSpLocks/>
          </p:cNvCxnSpPr>
          <p:nvPr/>
        </p:nvCxnSpPr>
        <p:spPr>
          <a:xfrm>
            <a:off x="5106000" y="282296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7242CBB0-4E74-40A6-ABA5-91404D1897A3}"/>
              </a:ext>
            </a:extLst>
          </p:cNvPr>
          <p:cNvSpPr/>
          <p:nvPr/>
        </p:nvSpPr>
        <p:spPr>
          <a:xfrm>
            <a:off x="550862" y="5323866"/>
            <a:ext cx="2412000" cy="540000"/>
          </a:xfrm>
          <a:prstGeom prst="rect">
            <a:avLst/>
          </a:prstGeom>
          <a:solidFill>
            <a:srgbClr val="008BC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 Environment</a:t>
            </a:r>
            <a:endParaRPr lang="en-GB"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EACBB40-29F5-4F5C-8E1B-5E36B28C258A}"/>
              </a:ext>
            </a:extLst>
          </p:cNvPr>
          <p:cNvSpPr txBox="1"/>
          <p:nvPr/>
        </p:nvSpPr>
        <p:spPr>
          <a:xfrm>
            <a:off x="3075571" y="5118172"/>
            <a:ext cx="8587730" cy="923330"/>
          </a:xfrm>
          <a:prstGeom prst="rect">
            <a:avLst/>
          </a:prstGeom>
          <a:noFill/>
          <a:ln>
            <a:noFill/>
          </a:ln>
        </p:spPr>
        <p:txBody>
          <a:bodyPr wrap="square" rtlCol="0">
            <a:spAutoFit/>
          </a:bodyPr>
          <a:lstStyle/>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Effective quality management reduces the rework that is required. This reduces the resources consumed, waste produced and negative impact on the environment.</a:t>
            </a:r>
            <a:endParaRPr lang="en-GB" dirty="0">
              <a:solidFill>
                <a:srgbClr val="002060"/>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54FEF93B-FCB8-40CD-A0EB-FE63FB377BE9}"/>
              </a:ext>
            </a:extLst>
          </p:cNvPr>
          <p:cNvSpPr txBox="1"/>
          <p:nvPr/>
        </p:nvSpPr>
        <p:spPr>
          <a:xfrm>
            <a:off x="3066057" y="1842457"/>
            <a:ext cx="8565568" cy="923330"/>
          </a:xfrm>
          <a:prstGeom prst="rect">
            <a:avLst/>
          </a:prstGeom>
          <a:noFill/>
          <a:ln>
            <a:noFill/>
          </a:ln>
        </p:spPr>
        <p:txBody>
          <a:bodyPr wrap="square" rtlCol="0">
            <a:spAutoFit/>
          </a:bodyPr>
          <a:lstStyle/>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 basis of achieving quality is providing a product or service that meets the customer’s requirements. Operating a quality management system puts the needs of the customer at the centre of delivery.</a:t>
            </a:r>
            <a:endParaRPr lang="en-GB" dirty="0">
              <a:solidFill>
                <a:srgbClr val="00206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478971F1-A7EA-416F-88C9-13B60D1DE138}"/>
              </a:ext>
            </a:extLst>
          </p:cNvPr>
          <p:cNvSpPr txBox="1"/>
          <p:nvPr/>
        </p:nvSpPr>
        <p:spPr>
          <a:xfrm>
            <a:off x="3066057" y="2880150"/>
            <a:ext cx="8565568" cy="923330"/>
          </a:xfrm>
          <a:prstGeom prst="rect">
            <a:avLst/>
          </a:prstGeom>
          <a:noFill/>
          <a:ln>
            <a:noFill/>
          </a:ln>
        </p:spPr>
        <p:txBody>
          <a:bodyPr wrap="square" rtlCol="0">
            <a:spAutoFit/>
          </a:bodyPr>
          <a:lstStyle/>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 time for </a:t>
            </a:r>
            <a:r>
              <a:rPr lang="en-US" i="1" dirty="0">
                <a:solidFill>
                  <a:srgbClr val="002060"/>
                </a:solidFill>
                <a:latin typeface="Arial" panose="020B0604020202020204" pitchFamily="34" charset="0"/>
                <a:cs typeface="Arial" panose="020B0604020202020204" pitchFamily="34" charset="0"/>
              </a:rPr>
              <a:t>works</a:t>
            </a:r>
            <a:r>
              <a:rPr lang="en-US" dirty="0">
                <a:solidFill>
                  <a:srgbClr val="002060"/>
                </a:solidFill>
                <a:latin typeface="Arial" panose="020B0604020202020204" pitchFamily="34" charset="0"/>
                <a:cs typeface="Arial" panose="020B0604020202020204" pitchFamily="34" charset="0"/>
              </a:rPr>
              <a:t> to be completed is minimised if nonconformities are avoided. Good quality management makes delivery to customers more efficient and means the network can operate to its maximum potential.</a:t>
            </a:r>
            <a:endParaRPr lang="en-GB" dirty="0">
              <a:solidFill>
                <a:srgbClr val="002060"/>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5FF59407-8153-4B41-AAE5-52A649E04936}"/>
              </a:ext>
            </a:extLst>
          </p:cNvPr>
          <p:cNvSpPr txBox="1"/>
          <p:nvPr/>
        </p:nvSpPr>
        <p:spPr>
          <a:xfrm>
            <a:off x="3075571" y="3860661"/>
            <a:ext cx="8565567" cy="1200329"/>
          </a:xfrm>
          <a:prstGeom prst="rect">
            <a:avLst/>
          </a:prstGeom>
          <a:noFill/>
          <a:ln>
            <a:noFill/>
          </a:ln>
        </p:spPr>
        <p:txBody>
          <a:bodyPr wrap="square" rtlCol="0">
            <a:spAutoFit/>
          </a:bodyPr>
          <a:lstStyle/>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National Highways aim for no one to be harmed when travelling or working on its network by 2040. Quality management systems improve risk management through monitoring processes and carrying out appropriate tests to identify nonconformities at an early stage.</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460724"/>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16">
            <a:extLst>
              <a:ext uri="{FF2B5EF4-FFF2-40B4-BE49-F238E27FC236}">
                <a16:creationId xmlns:a16="http://schemas.microsoft.com/office/drawing/2014/main" id="{4988EC05-D1AD-425E-81A5-9F453FCC5157}"/>
              </a:ext>
            </a:extLst>
          </p:cNvPr>
          <p:cNvSpPr>
            <a:spLocks/>
          </p:cNvSpPr>
          <p:nvPr/>
        </p:nvSpPr>
        <p:spPr bwMode="auto">
          <a:xfrm>
            <a:off x="4308470" y="1718781"/>
            <a:ext cx="3600000" cy="900000"/>
          </a:xfrm>
          <a:custGeom>
            <a:avLst/>
            <a:gdLst>
              <a:gd name="T0" fmla="*/ 446 w 1146"/>
              <a:gd name="T1" fmla="*/ 323 h 323"/>
              <a:gd name="T2" fmla="*/ 0 w 1146"/>
              <a:gd name="T3" fmla="*/ 323 h 323"/>
              <a:gd name="T4" fmla="*/ 131 w 1146"/>
              <a:gd name="T5" fmla="*/ 161 h 323"/>
              <a:gd name="T6" fmla="*/ 0 w 1146"/>
              <a:gd name="T7" fmla="*/ 0 h 323"/>
              <a:gd name="T8" fmla="*/ 1018 w 1146"/>
              <a:gd name="T9" fmla="*/ 0 h 323"/>
              <a:gd name="T10" fmla="*/ 1146 w 1146"/>
              <a:gd name="T11" fmla="*/ 161 h 323"/>
              <a:gd name="T12" fmla="*/ 1018 w 1146"/>
              <a:gd name="T13" fmla="*/ 323 h 323"/>
              <a:gd name="T14" fmla="*/ 700 w 1146"/>
              <a:gd name="T15" fmla="*/ 323 h 323"/>
              <a:gd name="T16" fmla="*/ 446 w 114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23">
                <a:moveTo>
                  <a:pt x="446" y="323"/>
                </a:moveTo>
                <a:lnTo>
                  <a:pt x="0" y="323"/>
                </a:lnTo>
                <a:lnTo>
                  <a:pt x="131" y="161"/>
                </a:lnTo>
                <a:lnTo>
                  <a:pt x="0" y="0"/>
                </a:lnTo>
                <a:lnTo>
                  <a:pt x="1018" y="0"/>
                </a:lnTo>
                <a:lnTo>
                  <a:pt x="1146" y="161"/>
                </a:lnTo>
                <a:lnTo>
                  <a:pt x="1018" y="323"/>
                </a:lnTo>
                <a:lnTo>
                  <a:pt x="700" y="323"/>
                </a:lnTo>
                <a:lnTo>
                  <a:pt x="446" y="323"/>
                </a:ln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dirty="0">
              <a:solidFill>
                <a:srgbClr val="2C2C2D"/>
              </a:solidFill>
              <a:latin typeface="Times New Roman"/>
            </a:endParaRPr>
          </a:p>
        </p:txBody>
      </p:sp>
      <p:sp>
        <p:nvSpPr>
          <p:cNvPr id="2" name="Title 1">
            <a:extLst>
              <a:ext uri="{FF2B5EF4-FFF2-40B4-BE49-F238E27FC236}">
                <a16:creationId xmlns:a16="http://schemas.microsoft.com/office/drawing/2014/main" id="{1E947661-01F6-4CEC-90E4-A8E6F1A6C1E6}"/>
              </a:ext>
            </a:extLst>
          </p:cNvPr>
          <p:cNvSpPr>
            <a:spLocks noGrp="1"/>
          </p:cNvSpPr>
          <p:nvPr>
            <p:ph type="title"/>
          </p:nvPr>
        </p:nvSpPr>
        <p:spPr>
          <a:xfrm>
            <a:off x="550863" y="365126"/>
            <a:ext cx="11090275" cy="1103390"/>
          </a:xfrm>
        </p:spPr>
        <p:txBody>
          <a:bodyPr>
            <a:normAutofit/>
          </a:bodyPr>
          <a:lstStyle/>
          <a:p>
            <a:r>
              <a:rPr lang="en-GB" dirty="0"/>
              <a:t>Example of issues that arise when </a:t>
            </a:r>
            <a:r>
              <a:rPr lang="en-GB" i="1" dirty="0"/>
              <a:t>works</a:t>
            </a:r>
            <a:r>
              <a:rPr lang="en-GB" dirty="0"/>
              <a:t> procured do not meet quality requirements</a:t>
            </a:r>
          </a:p>
        </p:txBody>
      </p:sp>
      <p:sp>
        <p:nvSpPr>
          <p:cNvPr id="51" name="Freeform 8">
            <a:extLst>
              <a:ext uri="{FF2B5EF4-FFF2-40B4-BE49-F238E27FC236}">
                <a16:creationId xmlns:a16="http://schemas.microsoft.com/office/drawing/2014/main" id="{6D08E7E1-8305-4288-BEB0-C24D94452AA5}"/>
              </a:ext>
            </a:extLst>
          </p:cNvPr>
          <p:cNvSpPr>
            <a:spLocks/>
          </p:cNvSpPr>
          <p:nvPr/>
        </p:nvSpPr>
        <p:spPr bwMode="auto">
          <a:xfrm>
            <a:off x="7918451" y="1808163"/>
            <a:ext cx="1820863" cy="512762"/>
          </a:xfrm>
          <a:custGeom>
            <a:avLst/>
            <a:gdLst>
              <a:gd name="T0" fmla="*/ 0 w 1147"/>
              <a:gd name="T1" fmla="*/ 0 h 323"/>
              <a:gd name="T2" fmla="*/ 128 w 1147"/>
              <a:gd name="T3" fmla="*/ 161 h 323"/>
              <a:gd name="T4" fmla="*/ 0 w 1147"/>
              <a:gd name="T5" fmla="*/ 323 h 323"/>
              <a:gd name="T6" fmla="*/ 1016 w 1147"/>
              <a:gd name="T7" fmla="*/ 323 h 323"/>
              <a:gd name="T8" fmla="*/ 1147 w 1147"/>
              <a:gd name="T9" fmla="*/ 161 h 323"/>
              <a:gd name="T10" fmla="*/ 1016 w 1147"/>
              <a:gd name="T11" fmla="*/ 0 h 323"/>
              <a:gd name="T12" fmla="*/ 0 w 1147"/>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1147" h="323">
                <a:moveTo>
                  <a:pt x="0" y="0"/>
                </a:moveTo>
                <a:lnTo>
                  <a:pt x="128" y="161"/>
                </a:lnTo>
                <a:lnTo>
                  <a:pt x="0" y="323"/>
                </a:lnTo>
                <a:lnTo>
                  <a:pt x="1016" y="323"/>
                </a:lnTo>
                <a:lnTo>
                  <a:pt x="1147" y="161"/>
                </a:lnTo>
                <a:lnTo>
                  <a:pt x="10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a:solidFill>
                <a:srgbClr val="2C2C2D"/>
              </a:solidFill>
              <a:latin typeface="Times New Roman"/>
            </a:endParaRPr>
          </a:p>
        </p:txBody>
      </p:sp>
      <p:grpSp>
        <p:nvGrpSpPr>
          <p:cNvPr id="64" name="Group 63">
            <a:extLst>
              <a:ext uri="{FF2B5EF4-FFF2-40B4-BE49-F238E27FC236}">
                <a16:creationId xmlns:a16="http://schemas.microsoft.com/office/drawing/2014/main" id="{0E203C48-EB42-4652-BF2B-7D43A88E3D92}"/>
              </a:ext>
            </a:extLst>
          </p:cNvPr>
          <p:cNvGrpSpPr/>
          <p:nvPr/>
        </p:nvGrpSpPr>
        <p:grpSpPr>
          <a:xfrm>
            <a:off x="698492" y="1721565"/>
            <a:ext cx="3600000" cy="900000"/>
            <a:chOff x="6111875" y="1808163"/>
            <a:chExt cx="1819276" cy="512762"/>
          </a:xfrm>
          <a:solidFill>
            <a:srgbClr val="002060"/>
          </a:solidFill>
        </p:grpSpPr>
        <p:sp>
          <p:nvSpPr>
            <p:cNvPr id="49" name="Freeform 15">
              <a:extLst>
                <a:ext uri="{FF2B5EF4-FFF2-40B4-BE49-F238E27FC236}">
                  <a16:creationId xmlns:a16="http://schemas.microsoft.com/office/drawing/2014/main" id="{83E0636A-398D-420C-8518-9452BCA4341C}"/>
                </a:ext>
              </a:extLst>
            </p:cNvPr>
            <p:cNvSpPr>
              <a:spLocks/>
            </p:cNvSpPr>
            <p:nvPr/>
          </p:nvSpPr>
          <p:spPr bwMode="auto">
            <a:xfrm>
              <a:off x="6111876" y="1808163"/>
              <a:ext cx="1819275" cy="512762"/>
            </a:xfrm>
            <a:custGeom>
              <a:avLst/>
              <a:gdLst>
                <a:gd name="T0" fmla="*/ 446 w 1146"/>
                <a:gd name="T1" fmla="*/ 323 h 323"/>
                <a:gd name="T2" fmla="*/ 0 w 1146"/>
                <a:gd name="T3" fmla="*/ 323 h 323"/>
                <a:gd name="T4" fmla="*/ 131 w 1146"/>
                <a:gd name="T5" fmla="*/ 161 h 323"/>
                <a:gd name="T6" fmla="*/ 0 w 1146"/>
                <a:gd name="T7" fmla="*/ 0 h 323"/>
                <a:gd name="T8" fmla="*/ 1018 w 1146"/>
                <a:gd name="T9" fmla="*/ 0 h 323"/>
                <a:gd name="T10" fmla="*/ 1146 w 1146"/>
                <a:gd name="T11" fmla="*/ 161 h 323"/>
                <a:gd name="T12" fmla="*/ 1018 w 1146"/>
                <a:gd name="T13" fmla="*/ 323 h 323"/>
                <a:gd name="T14" fmla="*/ 700 w 1146"/>
                <a:gd name="T15" fmla="*/ 323 h 323"/>
                <a:gd name="T16" fmla="*/ 446 w 114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23">
                  <a:moveTo>
                    <a:pt x="446" y="323"/>
                  </a:moveTo>
                  <a:lnTo>
                    <a:pt x="0" y="323"/>
                  </a:lnTo>
                  <a:lnTo>
                    <a:pt x="131" y="161"/>
                  </a:lnTo>
                  <a:lnTo>
                    <a:pt x="0" y="0"/>
                  </a:lnTo>
                  <a:lnTo>
                    <a:pt x="1018" y="0"/>
                  </a:lnTo>
                  <a:lnTo>
                    <a:pt x="1146" y="161"/>
                  </a:lnTo>
                  <a:lnTo>
                    <a:pt x="1018" y="323"/>
                  </a:lnTo>
                  <a:lnTo>
                    <a:pt x="700" y="323"/>
                  </a:lnTo>
                  <a:lnTo>
                    <a:pt x="446"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2C2C2D"/>
                </a:solidFill>
                <a:effectLst/>
                <a:uLnTx/>
                <a:uFillTx/>
                <a:latin typeface="Times New Roman"/>
              </a:endParaRPr>
            </a:p>
          </p:txBody>
        </p:sp>
        <p:sp>
          <p:nvSpPr>
            <p:cNvPr id="50" name="Freeform 25">
              <a:extLst>
                <a:ext uri="{FF2B5EF4-FFF2-40B4-BE49-F238E27FC236}">
                  <a16:creationId xmlns:a16="http://schemas.microsoft.com/office/drawing/2014/main" id="{EC903152-644D-4502-8F14-0BD91955F34E}"/>
                </a:ext>
              </a:extLst>
            </p:cNvPr>
            <p:cNvSpPr>
              <a:spLocks/>
            </p:cNvSpPr>
            <p:nvPr/>
          </p:nvSpPr>
          <p:spPr bwMode="auto">
            <a:xfrm>
              <a:off x="6111876" y="2063750"/>
              <a:ext cx="1819275" cy="257175"/>
            </a:xfrm>
            <a:custGeom>
              <a:avLst/>
              <a:gdLst>
                <a:gd name="T0" fmla="*/ 1146 w 1146"/>
                <a:gd name="T1" fmla="*/ 0 h 162"/>
                <a:gd name="T2" fmla="*/ 131 w 1146"/>
                <a:gd name="T3" fmla="*/ 0 h 162"/>
                <a:gd name="T4" fmla="*/ 0 w 1146"/>
                <a:gd name="T5" fmla="*/ 162 h 162"/>
                <a:gd name="T6" fmla="*/ 1018 w 1146"/>
                <a:gd name="T7" fmla="*/ 162 h 162"/>
                <a:gd name="T8" fmla="*/ 1146 w 1146"/>
                <a:gd name="T9" fmla="*/ 0 h 162"/>
              </a:gdLst>
              <a:ahLst/>
              <a:cxnLst>
                <a:cxn ang="0">
                  <a:pos x="T0" y="T1"/>
                </a:cxn>
                <a:cxn ang="0">
                  <a:pos x="T2" y="T3"/>
                </a:cxn>
                <a:cxn ang="0">
                  <a:pos x="T4" y="T5"/>
                </a:cxn>
                <a:cxn ang="0">
                  <a:pos x="T6" y="T7"/>
                </a:cxn>
                <a:cxn ang="0">
                  <a:pos x="T8" y="T9"/>
                </a:cxn>
              </a:cxnLst>
              <a:rect l="0" t="0" r="r" b="b"/>
              <a:pathLst>
                <a:path w="1146" h="162">
                  <a:moveTo>
                    <a:pt x="1146" y="0"/>
                  </a:moveTo>
                  <a:lnTo>
                    <a:pt x="131" y="0"/>
                  </a:lnTo>
                  <a:lnTo>
                    <a:pt x="0" y="162"/>
                  </a:lnTo>
                  <a:lnTo>
                    <a:pt x="1018" y="162"/>
                  </a:lnTo>
                  <a:lnTo>
                    <a:pt x="11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2C2C2D"/>
                </a:solidFill>
                <a:effectLst/>
                <a:uLnTx/>
                <a:uFillTx/>
                <a:latin typeface="Times New Roman"/>
              </a:endParaRPr>
            </a:p>
          </p:txBody>
        </p:sp>
        <p:sp>
          <p:nvSpPr>
            <p:cNvPr id="54" name="Freeform 16">
              <a:extLst>
                <a:ext uri="{FF2B5EF4-FFF2-40B4-BE49-F238E27FC236}">
                  <a16:creationId xmlns:a16="http://schemas.microsoft.com/office/drawing/2014/main" id="{A6F4F6D3-4EC1-4094-AAC9-DAE2A34F8EC2}"/>
                </a:ext>
              </a:extLst>
            </p:cNvPr>
            <p:cNvSpPr>
              <a:spLocks/>
            </p:cNvSpPr>
            <p:nvPr/>
          </p:nvSpPr>
          <p:spPr bwMode="auto">
            <a:xfrm>
              <a:off x="6111876" y="1808163"/>
              <a:ext cx="1819275" cy="512762"/>
            </a:xfrm>
            <a:custGeom>
              <a:avLst/>
              <a:gdLst>
                <a:gd name="T0" fmla="*/ 446 w 1146"/>
                <a:gd name="T1" fmla="*/ 323 h 323"/>
                <a:gd name="T2" fmla="*/ 0 w 1146"/>
                <a:gd name="T3" fmla="*/ 323 h 323"/>
                <a:gd name="T4" fmla="*/ 131 w 1146"/>
                <a:gd name="T5" fmla="*/ 161 h 323"/>
                <a:gd name="T6" fmla="*/ 0 w 1146"/>
                <a:gd name="T7" fmla="*/ 0 h 323"/>
                <a:gd name="T8" fmla="*/ 1018 w 1146"/>
                <a:gd name="T9" fmla="*/ 0 h 323"/>
                <a:gd name="T10" fmla="*/ 1146 w 1146"/>
                <a:gd name="T11" fmla="*/ 161 h 323"/>
                <a:gd name="T12" fmla="*/ 1018 w 1146"/>
                <a:gd name="T13" fmla="*/ 323 h 323"/>
                <a:gd name="T14" fmla="*/ 700 w 1146"/>
                <a:gd name="T15" fmla="*/ 323 h 323"/>
                <a:gd name="T16" fmla="*/ 446 w 114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23">
                  <a:moveTo>
                    <a:pt x="446" y="323"/>
                  </a:moveTo>
                  <a:lnTo>
                    <a:pt x="0" y="323"/>
                  </a:lnTo>
                  <a:lnTo>
                    <a:pt x="131" y="161"/>
                  </a:lnTo>
                  <a:lnTo>
                    <a:pt x="0" y="0"/>
                  </a:lnTo>
                  <a:lnTo>
                    <a:pt x="1018" y="0"/>
                  </a:lnTo>
                  <a:lnTo>
                    <a:pt x="1146" y="161"/>
                  </a:lnTo>
                  <a:lnTo>
                    <a:pt x="1018" y="323"/>
                  </a:lnTo>
                  <a:lnTo>
                    <a:pt x="700" y="323"/>
                  </a:lnTo>
                  <a:lnTo>
                    <a:pt x="446" y="32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a:solidFill>
                  <a:srgbClr val="2C2C2D"/>
                </a:solidFill>
                <a:latin typeface="Times New Roman"/>
              </a:endParaRPr>
            </a:p>
          </p:txBody>
        </p:sp>
        <p:sp>
          <p:nvSpPr>
            <p:cNvPr id="55" name="Freeform 23">
              <a:extLst>
                <a:ext uri="{FF2B5EF4-FFF2-40B4-BE49-F238E27FC236}">
                  <a16:creationId xmlns:a16="http://schemas.microsoft.com/office/drawing/2014/main" id="{B5F31DBA-E58C-4E1B-9D26-3D873E749714}"/>
                </a:ext>
              </a:extLst>
            </p:cNvPr>
            <p:cNvSpPr>
              <a:spLocks/>
            </p:cNvSpPr>
            <p:nvPr/>
          </p:nvSpPr>
          <p:spPr bwMode="auto">
            <a:xfrm>
              <a:off x="7727951" y="2063750"/>
              <a:ext cx="203200" cy="257175"/>
            </a:xfrm>
            <a:custGeom>
              <a:avLst/>
              <a:gdLst>
                <a:gd name="T0" fmla="*/ 128 w 128"/>
                <a:gd name="T1" fmla="*/ 0 h 162"/>
                <a:gd name="T2" fmla="*/ 128 w 128"/>
                <a:gd name="T3" fmla="*/ 0 h 162"/>
                <a:gd name="T4" fmla="*/ 0 w 128"/>
                <a:gd name="T5" fmla="*/ 162 h 162"/>
                <a:gd name="T6" fmla="*/ 0 w 128"/>
                <a:gd name="T7" fmla="*/ 162 h 162"/>
                <a:gd name="T8" fmla="*/ 128 w 128"/>
                <a:gd name="T9" fmla="*/ 0 h 162"/>
              </a:gdLst>
              <a:ahLst/>
              <a:cxnLst>
                <a:cxn ang="0">
                  <a:pos x="T0" y="T1"/>
                </a:cxn>
                <a:cxn ang="0">
                  <a:pos x="T2" y="T3"/>
                </a:cxn>
                <a:cxn ang="0">
                  <a:pos x="T4" y="T5"/>
                </a:cxn>
                <a:cxn ang="0">
                  <a:pos x="T6" y="T7"/>
                </a:cxn>
                <a:cxn ang="0">
                  <a:pos x="T8" y="T9"/>
                </a:cxn>
              </a:cxnLst>
              <a:rect l="0" t="0" r="r" b="b"/>
              <a:pathLst>
                <a:path w="128" h="162">
                  <a:moveTo>
                    <a:pt x="128" y="0"/>
                  </a:moveTo>
                  <a:lnTo>
                    <a:pt x="128" y="0"/>
                  </a:lnTo>
                  <a:lnTo>
                    <a:pt x="0" y="162"/>
                  </a:lnTo>
                  <a:lnTo>
                    <a:pt x="0" y="162"/>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a:solidFill>
                  <a:srgbClr val="2C2C2D"/>
                </a:solidFill>
                <a:latin typeface="Times New Roman"/>
              </a:endParaRPr>
            </a:p>
          </p:txBody>
        </p:sp>
        <p:sp>
          <p:nvSpPr>
            <p:cNvPr id="56" name="Freeform 24">
              <a:extLst>
                <a:ext uri="{FF2B5EF4-FFF2-40B4-BE49-F238E27FC236}">
                  <a16:creationId xmlns:a16="http://schemas.microsoft.com/office/drawing/2014/main" id="{EDEE6675-4F33-4EDC-8165-F662146F538C}"/>
                </a:ext>
              </a:extLst>
            </p:cNvPr>
            <p:cNvSpPr>
              <a:spLocks/>
            </p:cNvSpPr>
            <p:nvPr/>
          </p:nvSpPr>
          <p:spPr bwMode="auto">
            <a:xfrm>
              <a:off x="7727951" y="2063750"/>
              <a:ext cx="203200" cy="257175"/>
            </a:xfrm>
            <a:custGeom>
              <a:avLst/>
              <a:gdLst>
                <a:gd name="T0" fmla="*/ 128 w 128"/>
                <a:gd name="T1" fmla="*/ 0 h 162"/>
                <a:gd name="T2" fmla="*/ 128 w 128"/>
                <a:gd name="T3" fmla="*/ 0 h 162"/>
                <a:gd name="T4" fmla="*/ 0 w 128"/>
                <a:gd name="T5" fmla="*/ 162 h 162"/>
                <a:gd name="T6" fmla="*/ 0 w 128"/>
                <a:gd name="T7" fmla="*/ 162 h 162"/>
                <a:gd name="T8" fmla="*/ 128 w 128"/>
                <a:gd name="T9" fmla="*/ 0 h 162"/>
              </a:gdLst>
              <a:ahLst/>
              <a:cxnLst>
                <a:cxn ang="0">
                  <a:pos x="T0" y="T1"/>
                </a:cxn>
                <a:cxn ang="0">
                  <a:pos x="T2" y="T3"/>
                </a:cxn>
                <a:cxn ang="0">
                  <a:pos x="T4" y="T5"/>
                </a:cxn>
                <a:cxn ang="0">
                  <a:pos x="T6" y="T7"/>
                </a:cxn>
                <a:cxn ang="0">
                  <a:pos x="T8" y="T9"/>
                </a:cxn>
              </a:cxnLst>
              <a:rect l="0" t="0" r="r" b="b"/>
              <a:pathLst>
                <a:path w="128" h="162">
                  <a:moveTo>
                    <a:pt x="128" y="0"/>
                  </a:moveTo>
                  <a:lnTo>
                    <a:pt x="128" y="0"/>
                  </a:lnTo>
                  <a:lnTo>
                    <a:pt x="0" y="162"/>
                  </a:lnTo>
                  <a:lnTo>
                    <a:pt x="0" y="162"/>
                  </a:lnTo>
                  <a:lnTo>
                    <a:pt x="12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a:solidFill>
                  <a:srgbClr val="2C2C2D"/>
                </a:solidFill>
                <a:latin typeface="Times New Roman"/>
              </a:endParaRPr>
            </a:p>
          </p:txBody>
        </p:sp>
        <p:sp>
          <p:nvSpPr>
            <p:cNvPr id="57" name="Freeform 26">
              <a:extLst>
                <a:ext uri="{FF2B5EF4-FFF2-40B4-BE49-F238E27FC236}">
                  <a16:creationId xmlns:a16="http://schemas.microsoft.com/office/drawing/2014/main" id="{119909E4-D375-4BB4-8041-ED9F512E23D0}"/>
                </a:ext>
              </a:extLst>
            </p:cNvPr>
            <p:cNvSpPr>
              <a:spLocks/>
            </p:cNvSpPr>
            <p:nvPr/>
          </p:nvSpPr>
          <p:spPr bwMode="auto">
            <a:xfrm>
              <a:off x="6111875" y="2063750"/>
              <a:ext cx="1819275" cy="257175"/>
            </a:xfrm>
            <a:custGeom>
              <a:avLst/>
              <a:gdLst>
                <a:gd name="T0" fmla="*/ 1146 w 1146"/>
                <a:gd name="T1" fmla="*/ 0 h 162"/>
                <a:gd name="T2" fmla="*/ 131 w 1146"/>
                <a:gd name="T3" fmla="*/ 0 h 162"/>
                <a:gd name="T4" fmla="*/ 0 w 1146"/>
                <a:gd name="T5" fmla="*/ 162 h 162"/>
                <a:gd name="T6" fmla="*/ 1018 w 1146"/>
                <a:gd name="T7" fmla="*/ 162 h 162"/>
                <a:gd name="T8" fmla="*/ 1146 w 1146"/>
                <a:gd name="T9" fmla="*/ 0 h 162"/>
              </a:gdLst>
              <a:ahLst/>
              <a:cxnLst>
                <a:cxn ang="0">
                  <a:pos x="T0" y="T1"/>
                </a:cxn>
                <a:cxn ang="0">
                  <a:pos x="T2" y="T3"/>
                </a:cxn>
                <a:cxn ang="0">
                  <a:pos x="T4" y="T5"/>
                </a:cxn>
                <a:cxn ang="0">
                  <a:pos x="T6" y="T7"/>
                </a:cxn>
                <a:cxn ang="0">
                  <a:pos x="T8" y="T9"/>
                </a:cxn>
              </a:cxnLst>
              <a:rect l="0" t="0" r="r" b="b"/>
              <a:pathLst>
                <a:path w="1146" h="162">
                  <a:moveTo>
                    <a:pt x="1146" y="0"/>
                  </a:moveTo>
                  <a:lnTo>
                    <a:pt x="131" y="0"/>
                  </a:lnTo>
                  <a:lnTo>
                    <a:pt x="0" y="162"/>
                  </a:lnTo>
                  <a:lnTo>
                    <a:pt x="1018" y="162"/>
                  </a:lnTo>
                  <a:lnTo>
                    <a:pt x="114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AU">
                <a:solidFill>
                  <a:srgbClr val="2C2C2D"/>
                </a:solidFill>
                <a:latin typeface="Times New Roman"/>
              </a:endParaRPr>
            </a:p>
          </p:txBody>
        </p:sp>
        <p:sp>
          <p:nvSpPr>
            <p:cNvPr id="58" name="TextBox 57">
              <a:extLst>
                <a:ext uri="{FF2B5EF4-FFF2-40B4-BE49-F238E27FC236}">
                  <a16:creationId xmlns:a16="http://schemas.microsoft.com/office/drawing/2014/main" id="{F7227BC3-98FE-4923-951C-CCA91DCD846D}"/>
                </a:ext>
              </a:extLst>
            </p:cNvPr>
            <p:cNvSpPr txBox="1"/>
            <p:nvPr/>
          </p:nvSpPr>
          <p:spPr>
            <a:xfrm>
              <a:off x="6377163" y="1830757"/>
              <a:ext cx="1313512" cy="473449"/>
            </a:xfrm>
            <a:prstGeom prst="rect">
              <a:avLst/>
            </a:prstGeom>
            <a:grpFill/>
          </p:spPr>
          <p:txBody>
            <a:bodyPr wrap="square" lIns="0" tIns="0" rIns="0" bIns="0" rtlCol="0">
              <a:spAutoFit/>
            </a:bodyPr>
            <a:lstStyle/>
            <a:p>
              <a:r>
                <a:rPr lang="en-AU" b="1" dirty="0">
                  <a:solidFill>
                    <a:srgbClr val="FFFFFF"/>
                  </a:solidFill>
                  <a:latin typeface="Arial" panose="020B0604020202020204" pitchFamily="34" charset="0"/>
                  <a:cs typeface="Arial" panose="020B0604020202020204" pitchFamily="34" charset="0"/>
                </a:rPr>
                <a:t>Example of </a:t>
              </a:r>
              <a:r>
                <a:rPr lang="en-AU" b="1" i="1" dirty="0">
                  <a:solidFill>
                    <a:srgbClr val="FFFFFF"/>
                  </a:solidFill>
                  <a:latin typeface="Arial" panose="020B0604020202020204" pitchFamily="34" charset="0"/>
                  <a:cs typeface="Arial" panose="020B0604020202020204" pitchFamily="34" charset="0"/>
                </a:rPr>
                <a:t>works</a:t>
              </a:r>
              <a:r>
                <a:rPr lang="en-AU" b="1" dirty="0">
                  <a:solidFill>
                    <a:srgbClr val="FFFFFF"/>
                  </a:solidFill>
                  <a:latin typeface="Arial" panose="020B0604020202020204" pitchFamily="34" charset="0"/>
                  <a:cs typeface="Arial" panose="020B0604020202020204" pitchFamily="34" charset="0"/>
                </a:rPr>
                <a:t> not meeting quality standard</a:t>
              </a:r>
            </a:p>
          </p:txBody>
        </p:sp>
      </p:grpSp>
      <p:grpSp>
        <p:nvGrpSpPr>
          <p:cNvPr id="74" name="Group 73">
            <a:extLst>
              <a:ext uri="{FF2B5EF4-FFF2-40B4-BE49-F238E27FC236}">
                <a16:creationId xmlns:a16="http://schemas.microsoft.com/office/drawing/2014/main" id="{0DDC0649-785C-4020-874F-D020D494D7EF}"/>
              </a:ext>
            </a:extLst>
          </p:cNvPr>
          <p:cNvGrpSpPr/>
          <p:nvPr/>
        </p:nvGrpSpPr>
        <p:grpSpPr>
          <a:xfrm>
            <a:off x="7918446" y="1726721"/>
            <a:ext cx="3600000" cy="900000"/>
            <a:chOff x="9721851" y="1925287"/>
            <a:chExt cx="1816100" cy="512762"/>
          </a:xfrm>
        </p:grpSpPr>
        <p:sp>
          <p:nvSpPr>
            <p:cNvPr id="53" name="Freeform 12">
              <a:extLst>
                <a:ext uri="{FF2B5EF4-FFF2-40B4-BE49-F238E27FC236}">
                  <a16:creationId xmlns:a16="http://schemas.microsoft.com/office/drawing/2014/main" id="{65FED9A7-A2A5-4DCD-A4DF-DE9D5D4C8149}"/>
                </a:ext>
              </a:extLst>
            </p:cNvPr>
            <p:cNvSpPr>
              <a:spLocks/>
            </p:cNvSpPr>
            <p:nvPr/>
          </p:nvSpPr>
          <p:spPr bwMode="auto">
            <a:xfrm>
              <a:off x="9721851" y="1925287"/>
              <a:ext cx="1816100" cy="512762"/>
            </a:xfrm>
            <a:custGeom>
              <a:avLst/>
              <a:gdLst>
                <a:gd name="T0" fmla="*/ 0 w 1144"/>
                <a:gd name="T1" fmla="*/ 0 h 323"/>
                <a:gd name="T2" fmla="*/ 128 w 1144"/>
                <a:gd name="T3" fmla="*/ 161 h 323"/>
                <a:gd name="T4" fmla="*/ 0 w 1144"/>
                <a:gd name="T5" fmla="*/ 323 h 323"/>
                <a:gd name="T6" fmla="*/ 1016 w 1144"/>
                <a:gd name="T7" fmla="*/ 323 h 323"/>
                <a:gd name="T8" fmla="*/ 1144 w 1144"/>
                <a:gd name="T9" fmla="*/ 161 h 323"/>
                <a:gd name="T10" fmla="*/ 1016 w 1144"/>
                <a:gd name="T11" fmla="*/ 0 h 323"/>
                <a:gd name="T12" fmla="*/ 0 w 1144"/>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1144" h="323">
                  <a:moveTo>
                    <a:pt x="0" y="0"/>
                  </a:moveTo>
                  <a:lnTo>
                    <a:pt x="128" y="161"/>
                  </a:lnTo>
                  <a:lnTo>
                    <a:pt x="0" y="323"/>
                  </a:lnTo>
                  <a:lnTo>
                    <a:pt x="1016" y="323"/>
                  </a:lnTo>
                  <a:lnTo>
                    <a:pt x="1144" y="161"/>
                  </a:lnTo>
                  <a:lnTo>
                    <a:pt x="1016" y="0"/>
                  </a:lnTo>
                  <a:lnTo>
                    <a:pt x="0" y="0"/>
                  </a:lnTo>
                </a:path>
              </a:pathLst>
            </a:custGeom>
            <a:solidFill>
              <a:srgbClr val="002E5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2C2C2D"/>
                </a:solidFill>
                <a:effectLst/>
                <a:uLnTx/>
                <a:uFillTx/>
                <a:latin typeface="Times New Roman"/>
              </a:endParaRPr>
            </a:p>
          </p:txBody>
        </p:sp>
        <p:sp>
          <p:nvSpPr>
            <p:cNvPr id="60" name="TextBox 59">
              <a:extLst>
                <a:ext uri="{FF2B5EF4-FFF2-40B4-BE49-F238E27FC236}">
                  <a16:creationId xmlns:a16="http://schemas.microsoft.com/office/drawing/2014/main" id="{CD92BEF7-FD2B-4FCA-AB72-23680449CB8C}"/>
                </a:ext>
              </a:extLst>
            </p:cNvPr>
            <p:cNvSpPr txBox="1"/>
            <p:nvPr/>
          </p:nvSpPr>
          <p:spPr>
            <a:xfrm>
              <a:off x="10019737" y="2084913"/>
              <a:ext cx="1313512" cy="159627"/>
            </a:xfrm>
            <a:prstGeom prst="rect">
              <a:avLst/>
            </a:prstGeom>
            <a:noFill/>
            <a:ln>
              <a:noFill/>
            </a:ln>
          </p:spPr>
          <p:txBody>
            <a:bodyPr wrap="square" lIns="0" tIns="0" rIns="0" bIns="0" rtlCol="0">
              <a:spAutoFit/>
            </a:bodyPr>
            <a:lstStyle/>
            <a:p>
              <a:r>
                <a:rPr lang="en-AU" b="1" dirty="0">
                  <a:solidFill>
                    <a:schemeClr val="bg1"/>
                  </a:solidFill>
                  <a:latin typeface="Arial" panose="020B0604020202020204" pitchFamily="34" charset="0"/>
                  <a:cs typeface="Arial" panose="020B0604020202020204" pitchFamily="34" charset="0"/>
                </a:rPr>
                <a:t>Consequences</a:t>
              </a:r>
            </a:p>
          </p:txBody>
        </p:sp>
      </p:grpSp>
      <p:sp>
        <p:nvSpPr>
          <p:cNvPr id="78" name="TextBox 77">
            <a:extLst>
              <a:ext uri="{FF2B5EF4-FFF2-40B4-BE49-F238E27FC236}">
                <a16:creationId xmlns:a16="http://schemas.microsoft.com/office/drawing/2014/main" id="{D843AAB9-7F2E-4703-9E50-912A8FB2D467}"/>
              </a:ext>
            </a:extLst>
          </p:cNvPr>
          <p:cNvSpPr txBox="1"/>
          <p:nvPr/>
        </p:nvSpPr>
        <p:spPr>
          <a:xfrm>
            <a:off x="4887225" y="2010075"/>
            <a:ext cx="2175432" cy="276999"/>
          </a:xfrm>
          <a:prstGeom prst="rect">
            <a:avLst/>
          </a:prstGeom>
          <a:solidFill>
            <a:srgbClr val="002060"/>
          </a:solidFill>
        </p:spPr>
        <p:txBody>
          <a:bodyPr wrap="square" lIns="0" tIns="0" rIns="0" bIns="0" rtlCol="0">
            <a:spAutoFit/>
          </a:bodyPr>
          <a:lstStyle/>
          <a:p>
            <a:r>
              <a:rPr lang="en-AU" b="1" dirty="0">
                <a:solidFill>
                  <a:srgbClr val="FFFFFF"/>
                </a:solidFill>
                <a:latin typeface="Arial" panose="020B0604020202020204" pitchFamily="34" charset="0"/>
                <a:cs typeface="Arial" panose="020B0604020202020204" pitchFamily="34" charset="0"/>
              </a:rPr>
              <a:t>Arising issue</a:t>
            </a:r>
          </a:p>
        </p:txBody>
      </p:sp>
      <p:sp>
        <p:nvSpPr>
          <p:cNvPr id="3" name="TextBox 2">
            <a:extLst>
              <a:ext uri="{FF2B5EF4-FFF2-40B4-BE49-F238E27FC236}">
                <a16:creationId xmlns:a16="http://schemas.microsoft.com/office/drawing/2014/main" id="{18E3D16F-B6D3-A841-BA07-5A641F291352}"/>
              </a:ext>
            </a:extLst>
          </p:cNvPr>
          <p:cNvSpPr txBox="1"/>
          <p:nvPr/>
        </p:nvSpPr>
        <p:spPr>
          <a:xfrm>
            <a:off x="698490" y="2661222"/>
            <a:ext cx="3197906" cy="2308324"/>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Poor construction quality, for example uneven carriageway surfacing caused by poor workmanship or a Defect in the materials, delivered by a highway improvement scheme.</a:t>
            </a:r>
          </a:p>
          <a:p>
            <a:endParaRPr lang="en-GB" dirty="0">
              <a:solidFill>
                <a:srgbClr val="002060"/>
              </a:solidFill>
            </a:endParaRPr>
          </a:p>
        </p:txBody>
      </p:sp>
      <p:sp>
        <p:nvSpPr>
          <p:cNvPr id="18" name="TextBox 17">
            <a:extLst>
              <a:ext uri="{FF2B5EF4-FFF2-40B4-BE49-F238E27FC236}">
                <a16:creationId xmlns:a16="http://schemas.microsoft.com/office/drawing/2014/main" id="{6D523752-2C70-CB55-0EFA-6AD2F19E143C}"/>
              </a:ext>
            </a:extLst>
          </p:cNvPr>
          <p:cNvSpPr txBox="1"/>
          <p:nvPr/>
        </p:nvSpPr>
        <p:spPr>
          <a:xfrm>
            <a:off x="4308466" y="2661222"/>
            <a:ext cx="3207884" cy="2308324"/>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Not meeting the quality standard would result in a safety concern. The reputation of National Highways may be impacted if they caused accidents for road users and deemed unsafe.</a:t>
            </a:r>
            <a:endParaRPr lang="en-GB" dirty="0">
              <a:solidFill>
                <a:srgbClr val="002060"/>
              </a:solidFill>
            </a:endParaRPr>
          </a:p>
        </p:txBody>
      </p:sp>
      <p:sp>
        <p:nvSpPr>
          <p:cNvPr id="19" name="TextBox 18">
            <a:extLst>
              <a:ext uri="{FF2B5EF4-FFF2-40B4-BE49-F238E27FC236}">
                <a16:creationId xmlns:a16="http://schemas.microsoft.com/office/drawing/2014/main" id="{E337A5AE-284A-A809-85C1-C568A28B6187}"/>
              </a:ext>
            </a:extLst>
          </p:cNvPr>
          <p:cNvSpPr txBox="1"/>
          <p:nvPr/>
        </p:nvSpPr>
        <p:spPr>
          <a:xfrm>
            <a:off x="7918102" y="2661222"/>
            <a:ext cx="3184251" cy="2862322"/>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Additional cost and time to rectify Defect. Additional disruption to public due to increased duration of </a:t>
            </a:r>
            <a:r>
              <a:rPr lang="en-GB" i="1" dirty="0">
                <a:solidFill>
                  <a:srgbClr val="002060"/>
                </a:solidFill>
                <a:latin typeface="Arial" panose="020B0604020202020204" pitchFamily="34" charset="0"/>
                <a:cs typeface="Arial" panose="020B0604020202020204" pitchFamily="34" charset="0"/>
              </a:rPr>
              <a:t>works.</a:t>
            </a:r>
          </a:p>
          <a:p>
            <a:r>
              <a:rPr lang="en-GB" dirty="0">
                <a:solidFill>
                  <a:srgbClr val="002060"/>
                </a:solidFill>
                <a:latin typeface="Arial" panose="020B0604020202020204" pitchFamily="34" charset="0"/>
                <a:cs typeface="Arial" panose="020B0604020202020204" pitchFamily="34" charset="0"/>
              </a:rPr>
              <a:t>Additional costs for project management for National Highways staff associated with increased construction programme duration.</a:t>
            </a:r>
          </a:p>
          <a:p>
            <a:endParaRPr lang="en-GB" dirty="0">
              <a:solidFill>
                <a:srgbClr val="002060"/>
              </a:solidFill>
            </a:endParaRPr>
          </a:p>
        </p:txBody>
      </p:sp>
    </p:spTree>
    <p:extLst>
      <p:ext uri="{BB962C8B-B14F-4D97-AF65-F5344CB8AC3E}">
        <p14:creationId xmlns:p14="http://schemas.microsoft.com/office/powerpoint/2010/main" val="1045207582"/>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normAutofit/>
          </a:bodyPr>
          <a:lstStyle/>
          <a:p>
            <a:r>
              <a:rPr lang="en-GB" sz="3200" dirty="0"/>
              <a:t>Quality management requirements for long form of contracts</a:t>
            </a:r>
            <a:br>
              <a:rPr lang="en-GB" dirty="0"/>
            </a:br>
            <a:endParaRPr lang="en-GB" dirty="0"/>
          </a:p>
        </p:txBody>
      </p:sp>
    </p:spTree>
    <p:extLst>
      <p:ext uri="{BB962C8B-B14F-4D97-AF65-F5344CB8AC3E}">
        <p14:creationId xmlns:p14="http://schemas.microsoft.com/office/powerpoint/2010/main" val="3237085566"/>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9B9F99AE-01A9-4F33-891A-5EA4AE0A97FF}"/>
              </a:ext>
            </a:extLst>
          </p:cNvPr>
          <p:cNvSpPr/>
          <p:nvPr/>
        </p:nvSpPr>
        <p:spPr>
          <a:xfrm>
            <a:off x="662719" y="1959593"/>
            <a:ext cx="1782546" cy="494822"/>
          </a:xfrm>
          <a:prstGeom prst="homePlate">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A4A4A"/>
                </a:solidFill>
                <a:latin typeface="Arial" panose="020B0604020202020204" pitchFamily="34" charset="0"/>
                <a:cs typeface="Arial" panose="020B0604020202020204" pitchFamily="34" charset="0"/>
              </a:rPr>
              <a:t>NEC</a:t>
            </a:r>
            <a:endParaRPr lang="en-GB" sz="2400" b="1" dirty="0">
              <a:solidFill>
                <a:srgbClr val="4A4A4A"/>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B51AC6C-516D-4099-AE80-C36ECA4226C7}"/>
              </a:ext>
            </a:extLst>
          </p:cNvPr>
          <p:cNvSpPr>
            <a:spLocks noGrp="1"/>
          </p:cNvSpPr>
          <p:nvPr>
            <p:ph type="title"/>
          </p:nvPr>
        </p:nvSpPr>
        <p:spPr/>
        <p:txBody>
          <a:bodyPr/>
          <a:lstStyle/>
          <a:p>
            <a:r>
              <a:rPr lang="en-US" dirty="0"/>
              <a:t>Contract specific quality requirements</a:t>
            </a:r>
            <a:endParaRPr lang="en-GB" dirty="0"/>
          </a:p>
        </p:txBody>
      </p:sp>
      <p:sp>
        <p:nvSpPr>
          <p:cNvPr id="5" name="Arrow: Pentagon 4">
            <a:extLst>
              <a:ext uri="{FF2B5EF4-FFF2-40B4-BE49-F238E27FC236}">
                <a16:creationId xmlns:a16="http://schemas.microsoft.com/office/drawing/2014/main" id="{F58A339B-1FD2-4AB2-BA27-FA5D030FFC7D}"/>
              </a:ext>
            </a:extLst>
          </p:cNvPr>
          <p:cNvSpPr/>
          <p:nvPr/>
        </p:nvSpPr>
        <p:spPr>
          <a:xfrm>
            <a:off x="662718" y="2691385"/>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Model</a:t>
            </a:r>
            <a:endParaRPr lang="en-GB" sz="2400" b="1"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9812C7C-4530-45FA-9174-6D34DA2FF82B}"/>
              </a:ext>
            </a:extLst>
          </p:cNvPr>
          <p:cNvSpPr txBox="1">
            <a:spLocks/>
          </p:cNvSpPr>
          <p:nvPr/>
        </p:nvSpPr>
        <p:spPr>
          <a:xfrm>
            <a:off x="2649451" y="2652196"/>
            <a:ext cx="8146501" cy="687161"/>
          </a:xfrm>
          <a:prstGeom prst="rect">
            <a:avLst/>
          </a:prstGeom>
          <a:solidFill>
            <a:srgbClr val="008BCB"/>
          </a:solidFill>
        </p:spPr>
        <p:txBody>
          <a:bodyPr vert="horz" lIns="91440" tIns="45720" rIns="91440" bIns="45720" rtlCol="0">
            <a:no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rPr>
              <a:t>Denotes quality requirements associated with National Highways model contract documents.</a:t>
            </a:r>
          </a:p>
        </p:txBody>
      </p:sp>
      <p:sp>
        <p:nvSpPr>
          <p:cNvPr id="8" name="Content Placeholder 2">
            <a:extLst>
              <a:ext uri="{FF2B5EF4-FFF2-40B4-BE49-F238E27FC236}">
                <a16:creationId xmlns:a16="http://schemas.microsoft.com/office/drawing/2014/main" id="{529BDF6F-C9C8-45FA-8E89-8C17A0A67AC2}"/>
              </a:ext>
            </a:extLst>
          </p:cNvPr>
          <p:cNvSpPr txBox="1">
            <a:spLocks/>
          </p:cNvSpPr>
          <p:nvPr/>
        </p:nvSpPr>
        <p:spPr>
          <a:xfrm>
            <a:off x="2649452" y="1894279"/>
            <a:ext cx="8146500" cy="687160"/>
          </a:xfrm>
          <a:prstGeom prst="rect">
            <a:avLst/>
          </a:prstGeom>
          <a:solidFill>
            <a:srgbClr val="E7E6E6"/>
          </a:solidFill>
          <a:ln>
            <a:solidFill>
              <a:srgbClr val="E7E6E6"/>
            </a:solidFill>
          </a:ln>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Denotes the quality requirements associated with the published NEC4 contracts.</a:t>
            </a:r>
          </a:p>
        </p:txBody>
      </p:sp>
      <p:sp>
        <p:nvSpPr>
          <p:cNvPr id="9" name="TextBox 8">
            <a:extLst>
              <a:ext uri="{FF2B5EF4-FFF2-40B4-BE49-F238E27FC236}">
                <a16:creationId xmlns:a16="http://schemas.microsoft.com/office/drawing/2014/main" id="{D8DCD935-8C43-45A8-9E27-D6B95BA10F98}"/>
              </a:ext>
            </a:extLst>
          </p:cNvPr>
          <p:cNvSpPr txBox="1"/>
          <p:nvPr/>
        </p:nvSpPr>
        <p:spPr>
          <a:xfrm>
            <a:off x="382591" y="4140968"/>
            <a:ext cx="9545181" cy="2616101"/>
          </a:xfrm>
          <a:prstGeom prst="rect">
            <a:avLst/>
          </a:prstGeom>
          <a:noFill/>
        </p:spPr>
        <p:txBody>
          <a:bodyPr wrap="square" rtlCol="0">
            <a:spAutoFit/>
          </a:bodyPr>
          <a:lstStyle/>
          <a:p>
            <a:pPr marL="342900" indent="-34290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 Scope of the National Highways model contracts compared in this section of the Awareness Guide are:</a:t>
            </a:r>
          </a:p>
          <a:p>
            <a:pPr marL="800100" lvl="1" indent="-342900">
              <a:buClr>
                <a:srgbClr val="008BCB"/>
              </a:buClr>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Engineering and Construction Contract (ECC),</a:t>
            </a:r>
          </a:p>
          <a:p>
            <a:pPr marL="800100" lvl="1" indent="-342900">
              <a:buClr>
                <a:srgbClr val="008BCB"/>
              </a:buClr>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Professional Service Contract (PSC), and</a:t>
            </a:r>
          </a:p>
          <a:p>
            <a:pPr marL="800100" lvl="1" indent="-342900">
              <a:buClr>
                <a:srgbClr val="008BCB"/>
              </a:buClr>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Term Service Contract (TSC).</a:t>
            </a:r>
          </a:p>
          <a:p>
            <a:pPr marL="342900" indent="-342900">
              <a:buClr>
                <a:srgbClr val="008BCB"/>
              </a:buClr>
              <a:buFont typeface="Wingdings" panose="05000000000000000000" pitchFamily="2" charset="2"/>
              <a:buChar char="§"/>
            </a:pPr>
            <a:endParaRPr lang="en-US" dirty="0">
              <a:solidFill>
                <a:srgbClr val="002060"/>
              </a:solidFill>
              <a:latin typeface="Arial" panose="020B0604020202020204" pitchFamily="34" charset="0"/>
              <a:cs typeface="Arial" panose="020B0604020202020204" pitchFamily="34" charset="0"/>
            </a:endParaRPr>
          </a:p>
          <a:p>
            <a:pPr marL="342900" indent="-34290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Quality requirements for the short form of contracts are described later in this Awareness Guide.</a:t>
            </a:r>
          </a:p>
          <a:p>
            <a:pPr lvl="1">
              <a:buClr>
                <a:srgbClr val="008BCB"/>
              </a:buClr>
            </a:pPr>
            <a:endParaRPr lang="en-US" sz="2000"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8B06671-C2BA-97EF-B063-2FD6E8287B7A}"/>
              </a:ext>
            </a:extLst>
          </p:cNvPr>
          <p:cNvSpPr txBox="1"/>
          <p:nvPr/>
        </p:nvSpPr>
        <p:spPr>
          <a:xfrm>
            <a:off x="662718" y="1182231"/>
            <a:ext cx="11090275" cy="677108"/>
          </a:xfrm>
          <a:prstGeom prst="rect">
            <a:avLst/>
          </a:prstGeom>
          <a:noFill/>
        </p:spPr>
        <p:txBody>
          <a:bodyPr wrap="square" rtlCol="0">
            <a:spAutoFit/>
          </a:bodyPr>
          <a:lstStyle/>
          <a:p>
            <a:pPr marL="342900" indent="-34290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Quality requirements within National Highways are a combination of the following three elements:</a:t>
            </a:r>
          </a:p>
          <a:p>
            <a:pPr lvl="1">
              <a:buClr>
                <a:srgbClr val="008BCB"/>
              </a:buClr>
            </a:pPr>
            <a:endParaRPr lang="en-US" sz="2000" dirty="0">
              <a:solidFill>
                <a:srgbClr val="002060"/>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2DCBBB4B-B451-49C3-2A14-02F529CD79F0}"/>
              </a:ext>
            </a:extLst>
          </p:cNvPr>
          <p:cNvSpPr txBox="1">
            <a:spLocks/>
          </p:cNvSpPr>
          <p:nvPr/>
        </p:nvSpPr>
        <p:spPr>
          <a:xfrm>
            <a:off x="2649451" y="3404672"/>
            <a:ext cx="8146501" cy="598385"/>
          </a:xfrm>
          <a:prstGeom prst="rect">
            <a:avLst/>
          </a:prstGeom>
          <a:solidFill>
            <a:srgbClr val="002E5F"/>
          </a:solidFill>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800" dirty="0">
                <a:solidFill>
                  <a:schemeClr val="bg1"/>
                </a:solidFill>
              </a:rPr>
              <a:t>Denotes project specific quality requirements</a:t>
            </a:r>
            <a:r>
              <a:rPr lang="en-US" sz="2000" dirty="0">
                <a:solidFill>
                  <a:schemeClr val="bg1"/>
                </a:solidFill>
              </a:rPr>
              <a:t>.</a:t>
            </a:r>
            <a:endParaRPr lang="en-GB" sz="2000" dirty="0">
              <a:solidFill>
                <a:schemeClr val="bg1"/>
              </a:solidFill>
            </a:endParaRPr>
          </a:p>
        </p:txBody>
      </p:sp>
      <p:sp>
        <p:nvSpPr>
          <p:cNvPr id="12" name="Arrow: Pentagon 11">
            <a:extLst>
              <a:ext uri="{FF2B5EF4-FFF2-40B4-BE49-F238E27FC236}">
                <a16:creationId xmlns:a16="http://schemas.microsoft.com/office/drawing/2014/main" id="{AA4F9E2C-685B-0E5D-2561-6F2EA20F0A52}"/>
              </a:ext>
            </a:extLst>
          </p:cNvPr>
          <p:cNvSpPr/>
          <p:nvPr/>
        </p:nvSpPr>
        <p:spPr>
          <a:xfrm>
            <a:off x="662718" y="3404672"/>
            <a:ext cx="1782546" cy="494822"/>
          </a:xfrm>
          <a:prstGeom prst="homePlate">
            <a:avLst/>
          </a:prstGeom>
          <a:solidFill>
            <a:srgbClr val="002E5F"/>
          </a:solidFill>
          <a:ln>
            <a:solidFill>
              <a:srgbClr val="00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Project</a:t>
            </a:r>
          </a:p>
        </p:txBody>
      </p:sp>
    </p:spTree>
    <p:extLst>
      <p:ext uri="{BB962C8B-B14F-4D97-AF65-F5344CB8AC3E}">
        <p14:creationId xmlns:p14="http://schemas.microsoft.com/office/powerpoint/2010/main" val="2605944711"/>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normAutofit/>
          </a:bodyPr>
          <a:lstStyle/>
          <a:p>
            <a:r>
              <a:rPr lang="en-GB" dirty="0"/>
              <a:t>Quality management</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550862" y="1472054"/>
            <a:ext cx="5545138" cy="4477896"/>
          </a:xfrm>
        </p:spPr>
        <p:txBody>
          <a:bodyPr anchor="ctr" anchorCtr="0">
            <a:normAutofit/>
          </a:bodyPr>
          <a:lstStyle/>
          <a:p>
            <a:r>
              <a:rPr lang="en-GB" sz="1800" dirty="0">
                <a:solidFill>
                  <a:srgbClr val="002060"/>
                </a:solidFill>
              </a:rPr>
              <a:t>Quality management requirements are detailed in Section 4 of ECC, PSC, TSC and SC, and Contract Data Part 1 and Part 2.</a:t>
            </a:r>
          </a:p>
          <a:p>
            <a:r>
              <a:rPr lang="en-GB" sz="1800" dirty="0">
                <a:solidFill>
                  <a:srgbClr val="002060"/>
                </a:solidFill>
              </a:rPr>
              <a:t>National Highways specific quality requirements are included in the Scope. </a:t>
            </a:r>
          </a:p>
          <a:p>
            <a:r>
              <a:rPr lang="en-GB" sz="1800" dirty="0">
                <a:solidFill>
                  <a:srgbClr val="002060"/>
                </a:solidFill>
              </a:rPr>
              <a:t>Quality management requirements in the Scope are contained in S 600 of ECC, S 535-543 of PSC and S 600 of TSC.</a:t>
            </a:r>
          </a:p>
          <a:p>
            <a:r>
              <a:rPr lang="en-GB" sz="1800" dirty="0">
                <a:solidFill>
                  <a:srgbClr val="002060"/>
                </a:solidFill>
              </a:rPr>
              <a:t>Continual improvement requirements in the Scope are contained in S 630 of ECC, S 543 of PSC and S 630 of TSC.</a:t>
            </a:r>
          </a:p>
          <a:p>
            <a:r>
              <a:rPr kumimoji="0" lang="en-GB" sz="1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Quality management is ensured through a quality management system. </a:t>
            </a:r>
          </a:p>
        </p:txBody>
      </p:sp>
      <p:sp>
        <p:nvSpPr>
          <p:cNvPr id="4" name="Oval 3">
            <a:extLst>
              <a:ext uri="{FF2B5EF4-FFF2-40B4-BE49-F238E27FC236}">
                <a16:creationId xmlns:a16="http://schemas.microsoft.com/office/drawing/2014/main" id="{BFEEE491-4368-4DFF-A32C-7E27EBC2370A}"/>
              </a:ext>
            </a:extLst>
          </p:cNvPr>
          <p:cNvSpPr/>
          <p:nvPr/>
        </p:nvSpPr>
        <p:spPr>
          <a:xfrm>
            <a:off x="7298497" y="1940613"/>
            <a:ext cx="3420000" cy="3420000"/>
          </a:xfrm>
          <a:prstGeom prst="ellips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Continual improvement </a:t>
            </a:r>
            <a:r>
              <a:rPr lang="en-US" sz="2000" dirty="0">
                <a:latin typeface="Arial" panose="020B0604020202020204" pitchFamily="34" charset="0"/>
                <a:cs typeface="Arial" panose="020B0604020202020204" pitchFamily="34" charset="0"/>
              </a:rPr>
              <a:t>is the base principle of quality management systems.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379853"/>
      </p:ext>
    </p:extLst>
  </p:cSld>
  <p:clrMapOvr>
    <a:masterClrMapping/>
  </p:clrMapOvr>
  <p:transition spd="slow" advTm="19653">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54DE-5E82-0FA6-C90D-8B0B01D961BD}"/>
              </a:ext>
            </a:extLst>
          </p:cNvPr>
          <p:cNvSpPr>
            <a:spLocks noGrp="1"/>
          </p:cNvSpPr>
          <p:nvPr>
            <p:ph type="title"/>
          </p:nvPr>
        </p:nvSpPr>
        <p:spPr/>
        <p:txBody>
          <a:bodyPr/>
          <a:lstStyle/>
          <a:p>
            <a:r>
              <a:rPr lang="en-US" dirty="0"/>
              <a:t>Quality management systems</a:t>
            </a:r>
            <a:endParaRPr lang="en-GB" dirty="0"/>
          </a:p>
        </p:txBody>
      </p:sp>
      <p:sp>
        <p:nvSpPr>
          <p:cNvPr id="3" name="Content Placeholder 2">
            <a:extLst>
              <a:ext uri="{FF2B5EF4-FFF2-40B4-BE49-F238E27FC236}">
                <a16:creationId xmlns:a16="http://schemas.microsoft.com/office/drawing/2014/main" id="{FA28CBFF-437B-184C-36E6-86B8F41DCB04}"/>
              </a:ext>
            </a:extLst>
          </p:cNvPr>
          <p:cNvSpPr>
            <a:spLocks noGrp="1"/>
          </p:cNvSpPr>
          <p:nvPr>
            <p:ph idx="1"/>
          </p:nvPr>
        </p:nvSpPr>
        <p:spPr>
          <a:xfrm>
            <a:off x="550862" y="1159745"/>
            <a:ext cx="11090275" cy="4492016"/>
          </a:xfrm>
        </p:spPr>
        <p:txBody>
          <a:bodyPr/>
          <a:lstStyle/>
          <a:p>
            <a:pPr marR="0" lvl="0" defTabSz="914354" rtl="0" eaLnBrk="1" fontAlgn="auto" latinLnBrk="0" hangingPunct="1">
              <a:lnSpc>
                <a:spcPct val="100000"/>
              </a:lnSpc>
              <a:spcBef>
                <a:spcPts val="1000"/>
              </a:spcBef>
              <a:spcAft>
                <a:spcPts val="0"/>
              </a:spcAft>
              <a:buClr>
                <a:srgbClr val="008BCB"/>
              </a:buClr>
              <a:buSzTx/>
              <a:tabLst/>
              <a:defRPr/>
            </a:pPr>
            <a:r>
              <a:rPr kumimoji="0" lang="en-GB" sz="1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quality management system outlines how the </a:t>
            </a:r>
            <a:r>
              <a:rPr kumimoji="0" lang="en-GB" sz="180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Contractor/Consultant </a:t>
            </a:r>
            <a:r>
              <a:rPr kumimoji="0" lang="en-GB" sz="1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will achieve the standard required by the </a:t>
            </a:r>
            <a:r>
              <a:rPr kumimoji="0" lang="en-GB" sz="180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Client</a:t>
            </a:r>
            <a:r>
              <a:rPr kumimoji="0" lang="en-GB" sz="1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through a collection of policies, processes, procedures and records.</a:t>
            </a:r>
          </a:p>
          <a:p>
            <a:pPr marR="0" lvl="0" defTabSz="914354" rtl="0" eaLnBrk="1" fontAlgn="auto" latinLnBrk="0" hangingPunct="1">
              <a:lnSpc>
                <a:spcPct val="100000"/>
              </a:lnSpc>
              <a:spcBef>
                <a:spcPts val="1000"/>
              </a:spcBef>
              <a:spcAft>
                <a:spcPts val="0"/>
              </a:spcAft>
              <a:buClr>
                <a:srgbClr val="008BCB"/>
              </a:buClr>
              <a:buSzTx/>
              <a:tabLst/>
              <a:defRPr/>
            </a:pPr>
            <a:r>
              <a:rPr kumimoji="0" lang="en-GB" sz="1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Section S 600 of the Scope (ECC), Sections S 535 and S 540 (PSC) and Section S 600 (TSC) details the requirements for developing, implementing and maintaining a </a:t>
            </a:r>
            <a:r>
              <a:rPr lang="en-GB" sz="1800" dirty="0">
                <a:solidFill>
                  <a:srgbClr val="002060"/>
                </a:solidFill>
                <a:latin typeface="Arial" panose="020B0604020202020204" pitchFamily="34" charset="0"/>
                <a:cs typeface="Arial" panose="020B0604020202020204" pitchFamily="34" charset="0"/>
              </a:rPr>
              <a:t>quality management system</a:t>
            </a:r>
            <a:r>
              <a:rPr kumimoji="0" lang="en-GB" sz="1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and a quality </a:t>
            </a:r>
            <a:r>
              <a:rPr lang="en-GB" sz="1800" dirty="0">
                <a:solidFill>
                  <a:srgbClr val="002060"/>
                </a:solidFill>
              </a:rPr>
              <a:t>p</a:t>
            </a:r>
            <a:r>
              <a:rPr kumimoji="0" lang="en-GB" sz="180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lan</a:t>
            </a:r>
            <a:r>
              <a:rPr kumimoji="0" lang="en-GB" sz="1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a:p>
            <a:endParaRPr lang="en-GB" dirty="0">
              <a:solidFill>
                <a:srgbClr val="002060"/>
              </a:solidFill>
            </a:endParaRPr>
          </a:p>
        </p:txBody>
      </p:sp>
      <p:sp>
        <p:nvSpPr>
          <p:cNvPr id="4" name="Arrow: Pentagon 3">
            <a:extLst>
              <a:ext uri="{FF2B5EF4-FFF2-40B4-BE49-F238E27FC236}">
                <a16:creationId xmlns:a16="http://schemas.microsoft.com/office/drawing/2014/main" id="{DD2BFC8D-1583-9A5B-088A-0EA4C3A78D91}"/>
              </a:ext>
            </a:extLst>
          </p:cNvPr>
          <p:cNvSpPr/>
          <p:nvPr/>
        </p:nvSpPr>
        <p:spPr>
          <a:xfrm>
            <a:off x="550861" y="4380279"/>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Model</a:t>
            </a:r>
            <a:endParaRPr lang="en-GB"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F02F914-0030-0203-EB7E-C351E76C5824}"/>
              </a:ext>
            </a:extLst>
          </p:cNvPr>
          <p:cNvSpPr txBox="1"/>
          <p:nvPr/>
        </p:nvSpPr>
        <p:spPr>
          <a:xfrm>
            <a:off x="2333410" y="3493066"/>
            <a:ext cx="9307728" cy="369332"/>
          </a:xfrm>
          <a:prstGeom prst="rect">
            <a:avLst/>
          </a:prstGeom>
          <a:noFill/>
        </p:spPr>
        <p:txBody>
          <a:bodyPr wrap="square" rtlCol="0">
            <a:spAutoFit/>
          </a:body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lang="en-GB" dirty="0">
                <a:solidFill>
                  <a:srgbClr val="002060"/>
                </a:solidFill>
                <a:latin typeface="Arial" panose="020B0604020202020204" pitchFamily="34" charset="0"/>
                <a:cs typeface="Arial" panose="020B0604020202020204" pitchFamily="34" charset="0"/>
              </a:rPr>
              <a:t>A quality management system must be operated by the </a:t>
            </a:r>
            <a:r>
              <a:rPr lang="en-GB" i="1" dirty="0">
                <a:solidFill>
                  <a:srgbClr val="002060"/>
                </a:solidFill>
                <a:latin typeface="Arial" panose="020B0604020202020204" pitchFamily="34" charset="0"/>
                <a:cs typeface="Arial" panose="020B0604020202020204" pitchFamily="34" charset="0"/>
              </a:rPr>
              <a:t>Contractor/Consultant</a:t>
            </a:r>
            <a:r>
              <a:rPr lang="en-GB" dirty="0">
                <a:solidFill>
                  <a:srgbClr val="002060"/>
                </a:solidFill>
                <a:latin typeface="Arial" panose="020B0604020202020204" pitchFamily="34" charset="0"/>
                <a:cs typeface="Arial" panose="020B0604020202020204" pitchFamily="34" charset="0"/>
              </a:rPr>
              <a:t>.</a:t>
            </a:r>
          </a:p>
        </p:txBody>
      </p:sp>
      <p:sp>
        <p:nvSpPr>
          <p:cNvPr id="6" name="Arrow: Pentagon 5">
            <a:extLst>
              <a:ext uri="{FF2B5EF4-FFF2-40B4-BE49-F238E27FC236}">
                <a16:creationId xmlns:a16="http://schemas.microsoft.com/office/drawing/2014/main" id="{5AB70BBC-4551-0797-9D69-28C825B26367}"/>
              </a:ext>
            </a:extLst>
          </p:cNvPr>
          <p:cNvSpPr/>
          <p:nvPr/>
        </p:nvSpPr>
        <p:spPr>
          <a:xfrm>
            <a:off x="550861" y="3432092"/>
            <a:ext cx="1782546" cy="494822"/>
          </a:xfrm>
          <a:prstGeom prst="homePlate">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A4A4A"/>
                </a:solidFill>
                <a:latin typeface="Arial" panose="020B0604020202020204" pitchFamily="34" charset="0"/>
                <a:cs typeface="Arial" panose="020B0604020202020204" pitchFamily="34" charset="0"/>
              </a:rPr>
              <a:t>NEC</a:t>
            </a:r>
            <a:endParaRPr lang="en-GB" b="1" dirty="0">
              <a:solidFill>
                <a:srgbClr val="4A4A4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C773856-CD99-662B-2994-14CCDE8555F7}"/>
              </a:ext>
            </a:extLst>
          </p:cNvPr>
          <p:cNvSpPr txBox="1"/>
          <p:nvPr/>
        </p:nvSpPr>
        <p:spPr>
          <a:xfrm>
            <a:off x="2333410" y="4421548"/>
            <a:ext cx="9307728" cy="2103140"/>
          </a:xfrm>
          <a:prstGeom prst="rect">
            <a:avLst/>
          </a:prstGeom>
          <a:noFill/>
        </p:spPr>
        <p:txBody>
          <a:bodyPr wrap="square" rtlCol="0">
            <a:spAutoFit/>
          </a:body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lang="en-US" dirty="0">
                <a:solidFill>
                  <a:srgbClr val="002060"/>
                </a:solidFill>
                <a:latin typeface="Arial" panose="020B0604020202020204" pitchFamily="34" charset="0"/>
                <a:cs typeface="Arial" panose="020B0604020202020204" pitchFamily="34" charset="0"/>
              </a:rPr>
              <a:t>The</a:t>
            </a:r>
            <a:r>
              <a:rPr kumimoji="0" lang="en-US"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quality management system must comply with </a:t>
            </a:r>
            <a:r>
              <a:rPr kumimoji="0" lang="en-US"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ISO 9001, ISO 9004 and CEN/TS 16880.</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US"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Certification for the quality management system (ISO 9001) and environmental management system (ISO 14001) must be obtained from a United Kingdom Accreditation Service (UKAS) accredited body.</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endParaRPr kumimoji="0" lang="en-GB"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7823751"/>
      </p:ext>
    </p:extLst>
  </p:cSld>
  <p:clrMapOvr>
    <a:masterClrMapping/>
  </p:clrMapOvr>
  <p:transition spd="slow" advTm="51471">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54DE-5E82-0FA6-C90D-8B0B01D961BD}"/>
              </a:ext>
            </a:extLst>
          </p:cNvPr>
          <p:cNvSpPr>
            <a:spLocks noGrp="1"/>
          </p:cNvSpPr>
          <p:nvPr>
            <p:ph type="title"/>
          </p:nvPr>
        </p:nvSpPr>
        <p:spPr/>
        <p:txBody>
          <a:bodyPr/>
          <a:lstStyle/>
          <a:p>
            <a:r>
              <a:rPr lang="en-US" dirty="0"/>
              <a:t>Quality management systems</a:t>
            </a:r>
            <a:endParaRPr lang="en-GB" dirty="0"/>
          </a:p>
        </p:txBody>
      </p:sp>
      <p:sp>
        <p:nvSpPr>
          <p:cNvPr id="3" name="Content Placeholder 2">
            <a:extLst>
              <a:ext uri="{FF2B5EF4-FFF2-40B4-BE49-F238E27FC236}">
                <a16:creationId xmlns:a16="http://schemas.microsoft.com/office/drawing/2014/main" id="{FA28CBFF-437B-184C-36E6-86B8F41DCB04}"/>
              </a:ext>
            </a:extLst>
          </p:cNvPr>
          <p:cNvSpPr>
            <a:spLocks noGrp="1"/>
          </p:cNvSpPr>
          <p:nvPr>
            <p:ph idx="1"/>
          </p:nvPr>
        </p:nvSpPr>
        <p:spPr>
          <a:xfrm>
            <a:off x="550863" y="1457934"/>
            <a:ext cx="11090275" cy="4492016"/>
          </a:xfrm>
        </p:spPr>
        <p:txBody>
          <a:bodyPr/>
          <a:lstStyle/>
          <a:p>
            <a:r>
              <a:rPr lang="en-GB" sz="1800" dirty="0">
                <a:solidFill>
                  <a:srgbClr val="002060"/>
                </a:solidFill>
              </a:rPr>
              <a:t>The model contract documents include minimum certification requirements for the </a:t>
            </a:r>
            <a:r>
              <a:rPr lang="en-GB" sz="1800" i="1" dirty="0">
                <a:solidFill>
                  <a:srgbClr val="002060"/>
                </a:solidFill>
              </a:rPr>
              <a:t>Contractor/Consultant’s </a:t>
            </a:r>
            <a:r>
              <a:rPr lang="en-GB" sz="1800" dirty="0">
                <a:solidFill>
                  <a:srgbClr val="002060"/>
                </a:solidFill>
              </a:rPr>
              <a:t>quality management systems. </a:t>
            </a:r>
          </a:p>
          <a:p>
            <a:r>
              <a:rPr lang="en-GB" sz="1800" dirty="0">
                <a:solidFill>
                  <a:srgbClr val="002060"/>
                </a:solidFill>
              </a:rPr>
              <a:t>Additional project specific requirements can be added such as:</a:t>
            </a:r>
          </a:p>
          <a:p>
            <a:pPr lvl="1"/>
            <a:r>
              <a:rPr lang="en-GB" sz="1800" dirty="0">
                <a:solidFill>
                  <a:srgbClr val="002060"/>
                </a:solidFill>
              </a:rPr>
              <a:t>lean requirements,</a:t>
            </a:r>
          </a:p>
          <a:p>
            <a:pPr lvl="1"/>
            <a:r>
              <a:rPr lang="en-GB" sz="1800" dirty="0">
                <a:solidFill>
                  <a:srgbClr val="002060"/>
                </a:solidFill>
              </a:rPr>
              <a:t>dates when accreditation of quality management systems are required (may be on award or within a prescribed number of weeks of contract award), and</a:t>
            </a:r>
          </a:p>
          <a:p>
            <a:pPr lvl="1"/>
            <a:r>
              <a:rPr lang="en-GB" sz="1800" dirty="0">
                <a:solidFill>
                  <a:srgbClr val="002060"/>
                </a:solidFill>
              </a:rPr>
              <a:t>continuous improvement requirements.</a:t>
            </a:r>
          </a:p>
          <a:p>
            <a:pPr lvl="1"/>
            <a:endParaRPr lang="en-GB" dirty="0">
              <a:solidFill>
                <a:srgbClr val="002060"/>
              </a:solidFill>
            </a:endParaRPr>
          </a:p>
        </p:txBody>
      </p:sp>
    </p:spTree>
    <p:extLst>
      <p:ext uri="{BB962C8B-B14F-4D97-AF65-F5344CB8AC3E}">
        <p14:creationId xmlns:p14="http://schemas.microsoft.com/office/powerpoint/2010/main" val="2986180202"/>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CB5C7F-6827-DE50-B232-A8B5922075C9}"/>
              </a:ext>
            </a:extLst>
          </p:cNvPr>
          <p:cNvSpPr txBox="1"/>
          <p:nvPr/>
        </p:nvSpPr>
        <p:spPr>
          <a:xfrm>
            <a:off x="550863" y="1530036"/>
            <a:ext cx="11815087" cy="4801314"/>
          </a:xfrm>
          <a:prstGeom prst="rect">
            <a:avLst/>
          </a:prstGeom>
          <a:noFill/>
        </p:spPr>
        <p:txBody>
          <a:bodyPr wrap="square" rtlCol="0">
            <a:spAutoFit/>
          </a:bodyPr>
          <a:lstStyle/>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Gives confidence that appropriate checks have been completed prior to issue.</a:t>
            </a: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Has long term benefits with respect to saving time and money because it reduces common issues such as:</a:t>
            </a:r>
          </a:p>
          <a:p>
            <a:pPr marL="742950" lvl="1" indent="-285750">
              <a:buClr>
                <a:srgbClr val="008BCB"/>
              </a:buClr>
              <a:buFont typeface="Calibri" panose="020F0502020204030204" pitchFamily="34" charset="0"/>
              <a:buChar char="–"/>
            </a:pPr>
            <a:r>
              <a:rPr lang="en-US" dirty="0">
                <a:solidFill>
                  <a:srgbClr val="002060"/>
                </a:solidFill>
                <a:latin typeface="Arial" panose="020B0604020202020204" pitchFamily="34" charset="0"/>
                <a:cs typeface="Arial" panose="020B0604020202020204" pitchFamily="34" charset="0"/>
              </a:rPr>
              <a:t>Checks of </a:t>
            </a:r>
            <a:r>
              <a:rPr lang="en-US" i="1" dirty="0">
                <a:solidFill>
                  <a:srgbClr val="002060"/>
                </a:solidFill>
                <a:latin typeface="Arial" panose="020B0604020202020204" pitchFamily="34" charset="0"/>
                <a:cs typeface="Arial" panose="020B0604020202020204" pitchFamily="34" charset="0"/>
              </a:rPr>
              <a:t>Contractors</a:t>
            </a:r>
            <a:r>
              <a:rPr lang="en-US" dirty="0">
                <a:solidFill>
                  <a:srgbClr val="002060"/>
                </a:solidFill>
                <a:latin typeface="Arial" panose="020B0604020202020204" pitchFamily="34" charset="0"/>
                <a:cs typeface="Arial" panose="020B0604020202020204" pitchFamily="34" charset="0"/>
              </a:rPr>
              <a:t> or </a:t>
            </a:r>
            <a:r>
              <a:rPr lang="en-US" i="1" dirty="0">
                <a:solidFill>
                  <a:srgbClr val="002060"/>
                </a:solidFill>
                <a:latin typeface="Arial" panose="020B0604020202020204" pitchFamily="34" charset="0"/>
                <a:cs typeface="Arial" panose="020B0604020202020204" pitchFamily="34" charset="0"/>
              </a:rPr>
              <a:t>Consultants</a:t>
            </a:r>
            <a:r>
              <a:rPr lang="en-US" dirty="0">
                <a:solidFill>
                  <a:srgbClr val="002060"/>
                </a:solidFill>
                <a:latin typeface="Arial" panose="020B0604020202020204" pitchFamily="34" charset="0"/>
                <a:cs typeface="Arial" panose="020B0604020202020204" pitchFamily="34" charset="0"/>
              </a:rPr>
              <a:t> work,</a:t>
            </a:r>
          </a:p>
          <a:p>
            <a:pPr marL="742950" lvl="1" indent="-285750">
              <a:buClr>
                <a:srgbClr val="008BCB"/>
              </a:buClr>
              <a:buFont typeface="Calibri" panose="020F0502020204030204" pitchFamily="34" charset="0"/>
              <a:buChar char="–"/>
            </a:pPr>
            <a:r>
              <a:rPr lang="en-US" dirty="0">
                <a:solidFill>
                  <a:srgbClr val="002060"/>
                </a:solidFill>
                <a:latin typeface="Arial" panose="020B0604020202020204" pitchFamily="34" charset="0"/>
                <a:cs typeface="Arial" panose="020B0604020202020204" pitchFamily="34" charset="0"/>
              </a:rPr>
              <a:t>having to re-do work that does not meet quality requirements, and</a:t>
            </a:r>
          </a:p>
          <a:p>
            <a:pPr marL="742950" lvl="1" indent="-285750">
              <a:buClr>
                <a:srgbClr val="008BCB"/>
              </a:buClr>
              <a:buFont typeface="Calibri" panose="020F0502020204030204" pitchFamily="34" charset="0"/>
              <a:buChar char="–"/>
            </a:pPr>
            <a:r>
              <a:rPr lang="en-US" dirty="0">
                <a:solidFill>
                  <a:srgbClr val="002060"/>
                </a:solidFill>
                <a:latin typeface="Arial" panose="020B0604020202020204" pitchFamily="34" charset="0"/>
                <a:cs typeface="Arial" panose="020B0604020202020204" pitchFamily="34" charset="0"/>
              </a:rPr>
              <a:t>having to pay for work to be redone. </a:t>
            </a: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Promotes a culture where quality is valued, and participation of employees is improved.</a:t>
            </a: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Puts the needs of the customer and business objectives at the centre of delivery.</a:t>
            </a: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Improves risk management.</a:t>
            </a: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Reduces waste and unnecessary negative environmental impact.</a:t>
            </a: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Provides better and more consistent control of business processes.</a:t>
            </a: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Improves performance of the </a:t>
            </a:r>
            <a:r>
              <a:rPr lang="en-US" i="1" dirty="0">
                <a:solidFill>
                  <a:srgbClr val="002060"/>
                </a:solidFill>
                <a:latin typeface="Arial" panose="020B0604020202020204" pitchFamily="34" charset="0"/>
                <a:cs typeface="Arial" panose="020B0604020202020204" pitchFamily="34" charset="0"/>
              </a:rPr>
              <a:t>Contractor/Consultant/Supplier.</a:t>
            </a:r>
            <a:endParaRPr lang="en-US" dirty="0">
              <a:solidFill>
                <a:srgbClr val="002060"/>
              </a:solidFill>
              <a:latin typeface="Arial" panose="020B0604020202020204" pitchFamily="34" charset="0"/>
              <a:cs typeface="Arial" panose="020B0604020202020204" pitchFamily="34" charset="0"/>
            </a:endParaRPr>
          </a:p>
          <a:p>
            <a:pPr>
              <a:buClr>
                <a:srgbClr val="008BCB"/>
              </a:buClr>
            </a:pPr>
            <a:endParaRPr lang="en-US"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These factors benefit National Highways because:</a:t>
            </a:r>
          </a:p>
          <a:p>
            <a:pPr marL="742950" lvl="1" indent="-285750">
              <a:buClr>
                <a:srgbClr val="008BCB"/>
              </a:buClr>
              <a:buFont typeface="Arial" panose="020B0604020202020204" pitchFamily="34" charset="0"/>
              <a:buChar char="–"/>
            </a:pPr>
            <a:r>
              <a:rPr lang="en-US" i="1" dirty="0">
                <a:solidFill>
                  <a:srgbClr val="002060"/>
                </a:solidFill>
                <a:latin typeface="Arial" panose="020B0604020202020204" pitchFamily="34" charset="0"/>
                <a:cs typeface="Arial" panose="020B0604020202020204" pitchFamily="34" charset="0"/>
              </a:rPr>
              <a:t>works/service </a:t>
            </a:r>
            <a:r>
              <a:rPr lang="en-US" dirty="0">
                <a:solidFill>
                  <a:srgbClr val="002060"/>
                </a:solidFill>
                <a:latin typeface="Arial" panose="020B0604020202020204" pitchFamily="34" charset="0"/>
                <a:cs typeface="Arial" panose="020B0604020202020204" pitchFamily="34" charset="0"/>
              </a:rPr>
              <a:t>can be delivered more efficiently and safely,</a:t>
            </a:r>
          </a:p>
          <a:p>
            <a:pPr marL="742950" lvl="1" indent="-285750">
              <a:buClr>
                <a:srgbClr val="008BCB"/>
              </a:buClr>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customer satisfaction is increased, </a:t>
            </a:r>
          </a:p>
          <a:p>
            <a:pPr marL="742950" lvl="1" indent="-285750">
              <a:buClr>
                <a:srgbClr val="008BCB"/>
              </a:buClr>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there is more time and money available to invest in development of the network, and</a:t>
            </a:r>
          </a:p>
          <a:p>
            <a:pPr marL="742950" lvl="1" indent="-285750">
              <a:buClr>
                <a:srgbClr val="008BCB"/>
              </a:buClr>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provides an opportunity to challenge incorrect contract delivery practices.</a:t>
            </a:r>
          </a:p>
        </p:txBody>
      </p:sp>
      <p:sp>
        <p:nvSpPr>
          <p:cNvPr id="3" name="Title 1">
            <a:extLst>
              <a:ext uri="{FF2B5EF4-FFF2-40B4-BE49-F238E27FC236}">
                <a16:creationId xmlns:a16="http://schemas.microsoft.com/office/drawing/2014/main" id="{C41AFBA6-99BB-B045-7547-63FD85CCBCBA}"/>
              </a:ext>
            </a:extLst>
          </p:cNvPr>
          <p:cNvSpPr txBox="1">
            <a:spLocks/>
          </p:cNvSpPr>
          <p:nvPr/>
        </p:nvSpPr>
        <p:spPr>
          <a:xfrm>
            <a:off x="550863" y="365126"/>
            <a:ext cx="11363497" cy="1164910"/>
          </a:xfrm>
          <a:prstGeom prst="rect">
            <a:avLst/>
          </a:prstGeom>
        </p:spPr>
        <p:txBody>
          <a:bodyPr vert="horz" lIns="91440" tIns="45720" rIns="91440" bIns="45720" rtlCol="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t>Benefits to national Highways of a </a:t>
            </a:r>
            <a:r>
              <a:rPr lang="en-GB" i="1" dirty="0"/>
              <a:t>Contractor/Consultant using a quality management system</a:t>
            </a:r>
            <a:endParaRPr lang="en-GB" dirty="0"/>
          </a:p>
        </p:txBody>
      </p:sp>
    </p:spTree>
    <p:extLst>
      <p:ext uri="{BB962C8B-B14F-4D97-AF65-F5344CB8AC3E}">
        <p14:creationId xmlns:p14="http://schemas.microsoft.com/office/powerpoint/2010/main" val="3974028243"/>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971A-FC4B-C5F8-AC11-E8AB94442F64}"/>
              </a:ext>
            </a:extLst>
          </p:cNvPr>
          <p:cNvSpPr>
            <a:spLocks noGrp="1"/>
          </p:cNvSpPr>
          <p:nvPr>
            <p:ph type="title"/>
          </p:nvPr>
        </p:nvSpPr>
        <p:spPr/>
        <p:txBody>
          <a:bodyPr/>
          <a:lstStyle/>
          <a:p>
            <a:r>
              <a:rPr lang="en-US" dirty="0"/>
              <a:t>Quality plan</a:t>
            </a:r>
            <a:endParaRPr lang="en-GB" dirty="0"/>
          </a:p>
        </p:txBody>
      </p:sp>
      <p:sp>
        <p:nvSpPr>
          <p:cNvPr id="3" name="Content Placeholder 2">
            <a:extLst>
              <a:ext uri="{FF2B5EF4-FFF2-40B4-BE49-F238E27FC236}">
                <a16:creationId xmlns:a16="http://schemas.microsoft.com/office/drawing/2014/main" id="{9084FCB6-3479-5502-E8F8-59816785177D}"/>
              </a:ext>
            </a:extLst>
          </p:cNvPr>
          <p:cNvSpPr>
            <a:spLocks noGrp="1"/>
          </p:cNvSpPr>
          <p:nvPr>
            <p:ph idx="1"/>
          </p:nvPr>
        </p:nvSpPr>
        <p:spPr>
          <a:xfrm>
            <a:off x="2333409" y="1457934"/>
            <a:ext cx="9307729" cy="4492016"/>
          </a:xfrm>
        </p:spPr>
        <p:txBody>
          <a:bodyPr>
            <a:normAutofit/>
          </a:bodyPr>
          <a:lstStyle/>
          <a:p>
            <a:r>
              <a:rPr lang="en-GB" sz="1800" dirty="0">
                <a:solidFill>
                  <a:srgbClr val="002060"/>
                </a:solidFill>
              </a:rPr>
              <a:t>A quality plan must be produced by the </a:t>
            </a:r>
            <a:r>
              <a:rPr lang="en-GB" sz="1800" i="1" dirty="0">
                <a:solidFill>
                  <a:srgbClr val="002060"/>
                </a:solidFill>
              </a:rPr>
              <a:t>Contractor/Consultant</a:t>
            </a:r>
            <a:r>
              <a:rPr lang="en-GB" sz="1800" dirty="0">
                <a:solidFill>
                  <a:srgbClr val="002060"/>
                </a:solidFill>
              </a:rPr>
              <a:t>. </a:t>
            </a:r>
          </a:p>
          <a:p>
            <a:r>
              <a:rPr lang="en-GB" sz="1800" dirty="0">
                <a:solidFill>
                  <a:srgbClr val="002060"/>
                </a:solidFill>
              </a:rPr>
              <a:t>The quality plan details how the </a:t>
            </a:r>
            <a:r>
              <a:rPr lang="en-GB" sz="1800" i="1" dirty="0">
                <a:solidFill>
                  <a:srgbClr val="002060"/>
                </a:solidFill>
              </a:rPr>
              <a:t>Client’s</a:t>
            </a:r>
            <a:r>
              <a:rPr lang="en-GB" sz="1800" dirty="0">
                <a:solidFill>
                  <a:srgbClr val="002060"/>
                </a:solidFill>
              </a:rPr>
              <a:t> objectives for the contract will be met by the </a:t>
            </a:r>
            <a:r>
              <a:rPr lang="en-GB" sz="1800" i="1" dirty="0">
                <a:solidFill>
                  <a:srgbClr val="002060"/>
                </a:solidFill>
              </a:rPr>
              <a:t>Contractor/Consultant, </a:t>
            </a:r>
            <a:r>
              <a:rPr lang="en-GB" sz="1800" dirty="0">
                <a:solidFill>
                  <a:srgbClr val="002060"/>
                </a:solidFill>
              </a:rPr>
              <a:t>and must be accepted by the </a:t>
            </a:r>
            <a:r>
              <a:rPr lang="en-GB" sz="1800" i="1" dirty="0">
                <a:solidFill>
                  <a:srgbClr val="002060"/>
                </a:solidFill>
              </a:rPr>
              <a:t>Project/Service Manager</a:t>
            </a:r>
            <a:r>
              <a:rPr lang="en-GB" sz="1800" dirty="0">
                <a:solidFill>
                  <a:srgbClr val="002060"/>
                </a:solidFill>
              </a:rPr>
              <a:t>. </a:t>
            </a:r>
          </a:p>
          <a:p>
            <a:endParaRPr lang="en-GB" sz="2400" dirty="0">
              <a:solidFill>
                <a:srgbClr val="002060"/>
              </a:solidFill>
            </a:endParaRPr>
          </a:p>
        </p:txBody>
      </p:sp>
      <p:sp>
        <p:nvSpPr>
          <p:cNvPr id="4" name="Arrow: Pentagon 3">
            <a:extLst>
              <a:ext uri="{FF2B5EF4-FFF2-40B4-BE49-F238E27FC236}">
                <a16:creationId xmlns:a16="http://schemas.microsoft.com/office/drawing/2014/main" id="{9783944F-BCFE-E2F7-29BA-7188F553F9F6}"/>
              </a:ext>
            </a:extLst>
          </p:cNvPr>
          <p:cNvSpPr/>
          <p:nvPr/>
        </p:nvSpPr>
        <p:spPr>
          <a:xfrm>
            <a:off x="550862" y="3181589"/>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Model</a:t>
            </a:r>
            <a:endParaRPr lang="en-GB" b="1" dirty="0">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13FF35A1-2A0A-3ABA-A350-546A946DEE6E}"/>
              </a:ext>
            </a:extLst>
          </p:cNvPr>
          <p:cNvSpPr/>
          <p:nvPr/>
        </p:nvSpPr>
        <p:spPr>
          <a:xfrm>
            <a:off x="550862" y="1415959"/>
            <a:ext cx="1782546" cy="494822"/>
          </a:xfrm>
          <a:prstGeom prst="homePlate">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A4A4A"/>
                </a:solidFill>
                <a:latin typeface="Arial" panose="020B0604020202020204" pitchFamily="34" charset="0"/>
                <a:cs typeface="Arial" panose="020B0604020202020204" pitchFamily="34" charset="0"/>
              </a:rPr>
              <a:t>NEC</a:t>
            </a:r>
            <a:endParaRPr lang="en-GB" b="1" dirty="0">
              <a:solidFill>
                <a:srgbClr val="4A4A4A"/>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23F199F-A95F-77A0-A07A-554918DF0217}"/>
              </a:ext>
            </a:extLst>
          </p:cNvPr>
          <p:cNvSpPr txBox="1">
            <a:spLocks/>
          </p:cNvSpPr>
          <p:nvPr/>
        </p:nvSpPr>
        <p:spPr>
          <a:xfrm>
            <a:off x="2333408" y="3209120"/>
            <a:ext cx="9307729" cy="2190946"/>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2060"/>
                </a:solidFill>
              </a:rPr>
              <a:t>A controlled copy of the quality plan is kept by the </a:t>
            </a:r>
            <a:r>
              <a:rPr lang="en-GB" sz="1800" i="1" dirty="0">
                <a:solidFill>
                  <a:srgbClr val="002060"/>
                </a:solidFill>
              </a:rPr>
              <a:t>Contractor/Consultant </a:t>
            </a:r>
            <a:r>
              <a:rPr lang="en-GB" sz="1800" dirty="0">
                <a:solidFill>
                  <a:srgbClr val="002060"/>
                </a:solidFill>
              </a:rPr>
              <a:t>and must be available for inspection at all times.</a:t>
            </a:r>
          </a:p>
          <a:p>
            <a:r>
              <a:rPr lang="en-GB" sz="1800" dirty="0">
                <a:solidFill>
                  <a:srgbClr val="002060"/>
                </a:solidFill>
              </a:rPr>
              <a:t>The standards to which the quality plan must comply are stated in clause Z1 within the model Contract Data.</a:t>
            </a:r>
          </a:p>
          <a:p>
            <a:r>
              <a:rPr lang="en-GB" sz="1800" dirty="0">
                <a:solidFill>
                  <a:srgbClr val="002060"/>
                </a:solidFill>
              </a:rPr>
              <a:t>Additional requirements may be included in the Scope. </a:t>
            </a:r>
            <a:endParaRPr lang="en-GB" dirty="0">
              <a:solidFill>
                <a:srgbClr val="002060"/>
              </a:solidFill>
            </a:endParaRPr>
          </a:p>
        </p:txBody>
      </p:sp>
    </p:spTree>
    <p:extLst>
      <p:ext uri="{BB962C8B-B14F-4D97-AF65-F5344CB8AC3E}">
        <p14:creationId xmlns:p14="http://schemas.microsoft.com/office/powerpoint/2010/main" val="90136717"/>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7E71-0036-714C-FA32-3FDB5F4AF807}"/>
              </a:ext>
            </a:extLst>
          </p:cNvPr>
          <p:cNvSpPr>
            <a:spLocks noGrp="1"/>
          </p:cNvSpPr>
          <p:nvPr>
            <p:ph type="title"/>
          </p:nvPr>
        </p:nvSpPr>
        <p:spPr/>
        <p:txBody>
          <a:bodyPr/>
          <a:lstStyle/>
          <a:p>
            <a:r>
              <a:rPr lang="en-US" dirty="0"/>
              <a:t>Audits and Nonconformities</a:t>
            </a:r>
            <a:endParaRPr lang="en-GB" dirty="0"/>
          </a:p>
        </p:txBody>
      </p:sp>
      <p:sp>
        <p:nvSpPr>
          <p:cNvPr id="3" name="Content Placeholder 2">
            <a:extLst>
              <a:ext uri="{FF2B5EF4-FFF2-40B4-BE49-F238E27FC236}">
                <a16:creationId xmlns:a16="http://schemas.microsoft.com/office/drawing/2014/main" id="{20149F09-61AC-9839-D38E-6508B26F8028}"/>
              </a:ext>
            </a:extLst>
          </p:cNvPr>
          <p:cNvSpPr>
            <a:spLocks noGrp="1"/>
          </p:cNvSpPr>
          <p:nvPr>
            <p:ph idx="1"/>
          </p:nvPr>
        </p:nvSpPr>
        <p:spPr>
          <a:xfrm>
            <a:off x="2333408" y="1457934"/>
            <a:ext cx="5946692" cy="2968882"/>
          </a:xfrm>
        </p:spPr>
        <p:txBody>
          <a:bodyPr>
            <a:normAutofit/>
          </a:bodyPr>
          <a:lstStyle/>
          <a:p>
            <a:r>
              <a:rPr lang="en-GB" sz="1800" dirty="0">
                <a:solidFill>
                  <a:srgbClr val="002060"/>
                </a:solidFill>
              </a:rPr>
              <a:t>Section 4 Quality Management in NEC4 outlines the procedures for notifying and correcting Defects, and accepting or compensating for uncorrected Defects.</a:t>
            </a:r>
          </a:p>
          <a:p>
            <a:r>
              <a:rPr lang="en-GB" sz="1800" dirty="0">
                <a:solidFill>
                  <a:srgbClr val="002060"/>
                </a:solidFill>
              </a:rPr>
              <a:t>If at Completion (PSC), at the end of the </a:t>
            </a:r>
            <a:r>
              <a:rPr lang="en-GB" sz="1800" i="1" dirty="0">
                <a:solidFill>
                  <a:srgbClr val="002060"/>
                </a:solidFill>
              </a:rPr>
              <a:t>defect correction period </a:t>
            </a:r>
            <a:r>
              <a:rPr lang="en-GB" sz="1800" dirty="0">
                <a:solidFill>
                  <a:srgbClr val="002060"/>
                </a:solidFill>
              </a:rPr>
              <a:t>(ECC) or the end of the time specified by the contract (TSC), there are uncorrected Defects, the </a:t>
            </a:r>
            <a:r>
              <a:rPr lang="en-GB" sz="1800" i="1" dirty="0">
                <a:solidFill>
                  <a:srgbClr val="002060"/>
                </a:solidFill>
              </a:rPr>
              <a:t>Contractor/Consultant </a:t>
            </a:r>
            <a:r>
              <a:rPr lang="en-GB" sz="1800" dirty="0">
                <a:solidFill>
                  <a:srgbClr val="002060"/>
                </a:solidFill>
              </a:rPr>
              <a:t>pays the </a:t>
            </a:r>
            <a:r>
              <a:rPr lang="en-GB" sz="1800" i="1" dirty="0">
                <a:solidFill>
                  <a:srgbClr val="002060"/>
                </a:solidFill>
              </a:rPr>
              <a:t>Client</a:t>
            </a:r>
            <a:r>
              <a:rPr lang="en-GB" sz="1800" dirty="0">
                <a:solidFill>
                  <a:srgbClr val="002060"/>
                </a:solidFill>
              </a:rPr>
              <a:t> the incurred cost of the Defects being corrected by someone else.</a:t>
            </a:r>
          </a:p>
          <a:p>
            <a:pPr marL="0" indent="0">
              <a:buNone/>
            </a:pPr>
            <a:endParaRPr lang="en-GB" sz="2000" dirty="0">
              <a:solidFill>
                <a:srgbClr val="002060"/>
              </a:solidFill>
            </a:endParaRPr>
          </a:p>
        </p:txBody>
      </p:sp>
      <p:sp>
        <p:nvSpPr>
          <p:cNvPr id="4" name="Arrow: Pentagon 3">
            <a:extLst>
              <a:ext uri="{FF2B5EF4-FFF2-40B4-BE49-F238E27FC236}">
                <a16:creationId xmlns:a16="http://schemas.microsoft.com/office/drawing/2014/main" id="{809C55C6-B490-3221-C2FA-10BC4FB38004}"/>
              </a:ext>
            </a:extLst>
          </p:cNvPr>
          <p:cNvSpPr/>
          <p:nvPr/>
        </p:nvSpPr>
        <p:spPr>
          <a:xfrm>
            <a:off x="550863" y="4395432"/>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Model</a:t>
            </a:r>
            <a:endParaRPr lang="en-GB" b="1" dirty="0">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5F8ED465-1A2D-0E56-3A82-AEB6C5FFC606}"/>
              </a:ext>
            </a:extLst>
          </p:cNvPr>
          <p:cNvSpPr/>
          <p:nvPr/>
        </p:nvSpPr>
        <p:spPr>
          <a:xfrm>
            <a:off x="550862" y="1433399"/>
            <a:ext cx="1782546" cy="494822"/>
          </a:xfrm>
          <a:prstGeom prst="homePlate">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A4A4A"/>
                </a:solidFill>
                <a:latin typeface="Arial" panose="020B0604020202020204" pitchFamily="34" charset="0"/>
                <a:cs typeface="Arial" panose="020B0604020202020204" pitchFamily="34" charset="0"/>
              </a:rPr>
              <a:t>NEC</a:t>
            </a:r>
            <a:endParaRPr lang="en-GB" b="1" dirty="0">
              <a:solidFill>
                <a:srgbClr val="4A4A4A"/>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3BB4830-F3FE-356C-0B74-9CDF2F32EE2B}"/>
              </a:ext>
            </a:extLst>
          </p:cNvPr>
          <p:cNvSpPr/>
          <p:nvPr/>
        </p:nvSpPr>
        <p:spPr>
          <a:xfrm>
            <a:off x="8621673" y="1457934"/>
            <a:ext cx="3159618" cy="2591552"/>
          </a:xfrm>
          <a:prstGeom prst="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The ECC has an exceptional case for if the </a:t>
            </a:r>
            <a:r>
              <a:rPr lang="en-US" i="1" dirty="0">
                <a:solidFill>
                  <a:srgbClr val="002060"/>
                </a:solidFill>
                <a:latin typeface="Arial" panose="020B0604020202020204" pitchFamily="34" charset="0"/>
                <a:cs typeface="Arial" panose="020B0604020202020204" pitchFamily="34" charset="0"/>
              </a:rPr>
              <a:t>Contractor</a:t>
            </a:r>
            <a:r>
              <a:rPr lang="en-US" dirty="0">
                <a:solidFill>
                  <a:srgbClr val="002060"/>
                </a:solidFill>
                <a:latin typeface="Arial" panose="020B0604020202020204" pitchFamily="34" charset="0"/>
                <a:cs typeface="Arial" panose="020B0604020202020204" pitchFamily="34" charset="0"/>
              </a:rPr>
              <a:t> was not allowed access to correct the Defects.</a:t>
            </a:r>
          </a:p>
          <a:p>
            <a:pPr algn="ctr"/>
            <a:r>
              <a:rPr lang="en-US" dirty="0">
                <a:solidFill>
                  <a:srgbClr val="002060"/>
                </a:solidFill>
                <a:latin typeface="Arial" panose="020B0604020202020204" pitchFamily="34" charset="0"/>
                <a:cs typeface="Arial" panose="020B0604020202020204" pitchFamily="34" charset="0"/>
              </a:rPr>
              <a:t> </a:t>
            </a:r>
          </a:p>
          <a:p>
            <a:pPr algn="ctr"/>
            <a:r>
              <a:rPr lang="en-US" dirty="0">
                <a:solidFill>
                  <a:srgbClr val="002060"/>
                </a:solidFill>
                <a:latin typeface="Arial" panose="020B0604020202020204" pitchFamily="34" charset="0"/>
                <a:cs typeface="Arial" panose="020B0604020202020204" pitchFamily="34" charset="0"/>
              </a:rPr>
              <a:t>The </a:t>
            </a:r>
            <a:r>
              <a:rPr lang="en-US" i="1" dirty="0">
                <a:solidFill>
                  <a:srgbClr val="002060"/>
                </a:solidFill>
                <a:latin typeface="Arial" panose="020B0604020202020204" pitchFamily="34" charset="0"/>
                <a:cs typeface="Arial" panose="020B0604020202020204" pitchFamily="34" charset="0"/>
              </a:rPr>
              <a:t>Contracto</a:t>
            </a:r>
            <a:r>
              <a:rPr lang="en-US" dirty="0">
                <a:solidFill>
                  <a:srgbClr val="002060"/>
                </a:solidFill>
                <a:latin typeface="Arial" panose="020B0604020202020204" pitchFamily="34" charset="0"/>
                <a:cs typeface="Arial" panose="020B0604020202020204" pitchFamily="34" charset="0"/>
              </a:rPr>
              <a:t>r then pays the </a:t>
            </a:r>
            <a:r>
              <a:rPr lang="en-US" i="1" dirty="0">
                <a:solidFill>
                  <a:srgbClr val="002060"/>
                </a:solidFill>
                <a:latin typeface="Arial" panose="020B0604020202020204" pitchFamily="34" charset="0"/>
                <a:cs typeface="Arial" panose="020B0604020202020204" pitchFamily="34" charset="0"/>
              </a:rPr>
              <a:t>Client </a:t>
            </a:r>
            <a:r>
              <a:rPr lang="en-US" dirty="0">
                <a:solidFill>
                  <a:srgbClr val="002060"/>
                </a:solidFill>
                <a:latin typeface="Arial" panose="020B0604020202020204" pitchFamily="34" charset="0"/>
                <a:cs typeface="Arial" panose="020B0604020202020204" pitchFamily="34" charset="0"/>
              </a:rPr>
              <a:t>what it would have cost for them to complete the work themselves.</a:t>
            </a:r>
            <a:endParaRPr lang="en-GB"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0B6C398-C10D-E39B-69EC-BB81A347CC78}"/>
              </a:ext>
            </a:extLst>
          </p:cNvPr>
          <p:cNvSpPr txBox="1"/>
          <p:nvPr/>
        </p:nvSpPr>
        <p:spPr>
          <a:xfrm>
            <a:off x="2333408" y="4419967"/>
            <a:ext cx="9307730" cy="1456809"/>
          </a:xfrm>
          <a:prstGeom prst="rect">
            <a:avLst/>
          </a:prstGeom>
          <a:noFill/>
        </p:spPr>
        <p:txBody>
          <a:bodyPr wrap="square" rtlCol="0">
            <a:spAutoFit/>
          </a:body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 model contracts documents, the </a:t>
            </a:r>
            <a:r>
              <a:rPr kumimoji="0" lang="en-GB"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term Nonconformities is used.</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lang="en-GB" dirty="0">
                <a:solidFill>
                  <a:srgbClr val="002060"/>
                </a:solidFill>
                <a:latin typeface="Arial" panose="020B0604020202020204" pitchFamily="34" charset="0"/>
                <a:cs typeface="Arial" panose="020B0604020202020204" pitchFamily="34" charset="0"/>
              </a:rPr>
              <a:t>A Nonconformity is defined in BS EN ISO 9000:2015 and includes Defects.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a:t>
            </a:r>
            <a:r>
              <a:rPr kumimoji="0" lang="en-GB"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Contractor/Consultant </a:t>
            </a:r>
            <a:r>
              <a:rPr kumimoji="0" lang="en-GB"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 responsible for carrying out a programme of internal audits to the requirements of ISO 9001 (S 620 ECC, S 541 PSC, and S 620 TSC).</a:t>
            </a:r>
          </a:p>
        </p:txBody>
      </p:sp>
    </p:spTree>
    <p:extLst>
      <p:ext uri="{BB962C8B-B14F-4D97-AF65-F5344CB8AC3E}">
        <p14:creationId xmlns:p14="http://schemas.microsoft.com/office/powerpoint/2010/main" val="323724135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a:xfrm>
            <a:off x="550863" y="263526"/>
            <a:ext cx="11090275" cy="942382"/>
          </a:xfrm>
        </p:spPr>
        <p:txBody>
          <a:bodyPr>
            <a:normAutofit/>
          </a:bodyPr>
          <a:lstStyle/>
          <a:p>
            <a:r>
              <a:rPr lang="en-GB" dirty="0"/>
              <a:t>Introduction</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550862" y="963039"/>
            <a:ext cx="11090275" cy="5524431"/>
          </a:xfrm>
        </p:spPr>
        <p:txBody>
          <a:bodyPr>
            <a:normAutofit fontScale="77500" lnSpcReduction="20000"/>
          </a:bodyPr>
          <a:lstStyle/>
          <a:p>
            <a:r>
              <a:rPr lang="en-GB" sz="2300" dirty="0">
                <a:solidFill>
                  <a:srgbClr val="002060"/>
                </a:solidFill>
              </a:rPr>
              <a:t>What is insurance?</a:t>
            </a:r>
          </a:p>
          <a:p>
            <a:pPr lvl="1"/>
            <a:r>
              <a:rPr lang="en-GB" sz="2300" dirty="0">
                <a:solidFill>
                  <a:srgbClr val="002060"/>
                </a:solidFill>
              </a:rPr>
              <a:t>Insurance is a method of transferring the financial cost arising from a specified risk to a third party (insurer) in return for a premium. There are many types of insurance policies, those relevant to contracts used by National Highways include Third Party Liability Insurance, Contractors All Risk Insurance, Employers Liability Insurance, Professional Indemnity Insurance, Motor Third Party Insurance and Contractors Pollution Liability Insurance.</a:t>
            </a:r>
          </a:p>
          <a:p>
            <a:pPr lvl="1"/>
            <a:endParaRPr lang="en-GB" sz="2300" dirty="0">
              <a:solidFill>
                <a:srgbClr val="002060"/>
              </a:solidFill>
            </a:endParaRPr>
          </a:p>
          <a:p>
            <a:r>
              <a:rPr lang="en-GB" sz="2300" dirty="0">
                <a:solidFill>
                  <a:srgbClr val="002060"/>
                </a:solidFill>
              </a:rPr>
              <a:t>What is liability? </a:t>
            </a:r>
          </a:p>
          <a:p>
            <a:pPr lvl="1"/>
            <a:r>
              <a:rPr lang="en-GB" sz="2300" dirty="0">
                <a:solidFill>
                  <a:srgbClr val="002060"/>
                </a:solidFill>
              </a:rPr>
              <a:t>To be legally responsible for, or to be “at fault” </a:t>
            </a:r>
          </a:p>
          <a:p>
            <a:pPr lvl="1"/>
            <a:endParaRPr lang="en-GB" sz="2300" dirty="0">
              <a:solidFill>
                <a:srgbClr val="002060"/>
              </a:solidFill>
            </a:endParaRPr>
          </a:p>
          <a:p>
            <a:r>
              <a:rPr lang="en-GB" sz="2300" dirty="0">
                <a:solidFill>
                  <a:srgbClr val="002060"/>
                </a:solidFill>
              </a:rPr>
              <a:t>What is indemnity?</a:t>
            </a:r>
          </a:p>
          <a:p>
            <a:pPr lvl="1"/>
            <a:r>
              <a:rPr lang="en-GB" sz="2300" dirty="0">
                <a:solidFill>
                  <a:srgbClr val="002060"/>
                </a:solidFill>
              </a:rPr>
              <a:t>Security or protection against a loss or financial burden.</a:t>
            </a:r>
          </a:p>
          <a:p>
            <a:pPr lvl="1"/>
            <a:r>
              <a:rPr lang="en-GB" sz="2300" dirty="0">
                <a:solidFill>
                  <a:srgbClr val="002060"/>
                </a:solidFill>
              </a:rPr>
              <a:t>Describes who is responsible for specific damages that arise out of a loss.</a:t>
            </a:r>
          </a:p>
          <a:p>
            <a:pPr lvl="1"/>
            <a:endParaRPr lang="en-GB" sz="2300" dirty="0">
              <a:solidFill>
                <a:srgbClr val="002060"/>
              </a:solidFill>
            </a:endParaRPr>
          </a:p>
          <a:p>
            <a:r>
              <a:rPr lang="en-GB" sz="2300" dirty="0">
                <a:solidFill>
                  <a:srgbClr val="002060"/>
                </a:solidFill>
              </a:rPr>
              <a:t>Insurance and liability for a contract are recorded in Contract Data Part 1 and in the insurance Annex of the Scope.</a:t>
            </a:r>
          </a:p>
          <a:p>
            <a:endParaRPr lang="en-GB" sz="2300" dirty="0">
              <a:solidFill>
                <a:srgbClr val="002060"/>
              </a:solidFill>
            </a:endParaRPr>
          </a:p>
          <a:p>
            <a:r>
              <a:rPr lang="en-GB" sz="2300" dirty="0">
                <a:solidFill>
                  <a:srgbClr val="002060"/>
                </a:solidFill>
              </a:rPr>
              <a:t>The level of insurance required and the liability required must not be confused - they are two very different issues as described on the following slides.</a:t>
            </a:r>
          </a:p>
        </p:txBody>
      </p:sp>
    </p:spTree>
    <p:extLst>
      <p:ext uri="{BB962C8B-B14F-4D97-AF65-F5344CB8AC3E}">
        <p14:creationId xmlns:p14="http://schemas.microsoft.com/office/powerpoint/2010/main" val="2134827550"/>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315-5EB9-FA4D-0566-D83A14DF6FFD}"/>
              </a:ext>
            </a:extLst>
          </p:cNvPr>
          <p:cNvSpPr>
            <a:spLocks noGrp="1"/>
          </p:cNvSpPr>
          <p:nvPr>
            <p:ph type="title"/>
          </p:nvPr>
        </p:nvSpPr>
        <p:spPr/>
        <p:txBody>
          <a:bodyPr/>
          <a:lstStyle/>
          <a:p>
            <a:r>
              <a:rPr lang="en-US" dirty="0"/>
              <a:t>Continual Improvement</a:t>
            </a:r>
            <a:endParaRPr lang="en-GB" dirty="0"/>
          </a:p>
        </p:txBody>
      </p:sp>
      <p:sp>
        <p:nvSpPr>
          <p:cNvPr id="4" name="Arrow: Pentagon 3">
            <a:extLst>
              <a:ext uri="{FF2B5EF4-FFF2-40B4-BE49-F238E27FC236}">
                <a16:creationId xmlns:a16="http://schemas.microsoft.com/office/drawing/2014/main" id="{4654D049-2E53-41CF-86F9-693EB267EA1F}"/>
              </a:ext>
            </a:extLst>
          </p:cNvPr>
          <p:cNvSpPr/>
          <p:nvPr/>
        </p:nvSpPr>
        <p:spPr>
          <a:xfrm>
            <a:off x="0" y="0"/>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Model</a:t>
            </a:r>
            <a:endParaRPr lang="en-GB"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D782C07-F44D-9859-634D-62A14AE4786B}"/>
              </a:ext>
            </a:extLst>
          </p:cNvPr>
          <p:cNvSpPr txBox="1"/>
          <p:nvPr/>
        </p:nvSpPr>
        <p:spPr>
          <a:xfrm>
            <a:off x="550863" y="1449388"/>
            <a:ext cx="10985500" cy="3970318"/>
          </a:xfrm>
          <a:prstGeom prst="rect">
            <a:avLst/>
          </a:prstGeom>
          <a:noFill/>
        </p:spPr>
        <p:txBody>
          <a:bodyPr wrap="square" rtlCol="0">
            <a:spAutoFit/>
          </a:bodyPr>
          <a:lstStyle/>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Continual Improvement (and Innovation) form part of the Quality Management requirements in the model contract document Scope, </a:t>
            </a:r>
            <a:r>
              <a:rPr lang="en-GB" dirty="0">
                <a:solidFill>
                  <a:srgbClr val="002060"/>
                </a:solidFill>
                <a:latin typeface="Arial" panose="020B0604020202020204" pitchFamily="34" charset="0"/>
                <a:cs typeface="Arial" panose="020B0604020202020204" pitchFamily="34" charset="0"/>
              </a:rPr>
              <a:t>S 630 of ECC, S 543 of PSC and S 630 of TSC.</a:t>
            </a:r>
            <a:endParaRPr lang="en-US" dirty="0">
              <a:solidFill>
                <a:srgbClr val="002060"/>
              </a:solidFill>
              <a:latin typeface="Arial" panose="020B0604020202020204" pitchFamily="34" charset="0"/>
              <a:cs typeface="Arial" panose="020B0604020202020204" pitchFamily="34" charset="0"/>
            </a:endParaRPr>
          </a:p>
          <a:p>
            <a:pPr>
              <a:buClr>
                <a:srgbClr val="008BCB"/>
              </a:buClr>
            </a:pPr>
            <a:endParaRPr lang="en-US"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It consists of five parts:</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outcome requirements to be delivered by the </a:t>
            </a:r>
            <a:r>
              <a:rPr lang="en-GB" i="1" dirty="0">
                <a:solidFill>
                  <a:srgbClr val="002060"/>
                </a:solidFill>
                <a:latin typeface="Arial" panose="020B0604020202020204" pitchFamily="34" charset="0"/>
                <a:cs typeface="Arial" panose="020B0604020202020204" pitchFamily="34" charset="0"/>
              </a:rPr>
              <a:t>Contractor/Consultant</a:t>
            </a:r>
            <a:r>
              <a:rPr lang="en-GB" dirty="0">
                <a:solidFill>
                  <a:srgbClr val="002060"/>
                </a:solidFill>
                <a:latin typeface="Arial" panose="020B0604020202020204" pitchFamily="34" charset="0"/>
                <a:cs typeface="Arial" panose="020B0604020202020204" pitchFamily="34" charset="0"/>
              </a:rPr>
              <a:t>,</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strategic objectives to support the outcome requirements,</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performance measurement which is undertaken by the </a:t>
            </a:r>
            <a:r>
              <a:rPr lang="en-GB" i="1" dirty="0">
                <a:solidFill>
                  <a:srgbClr val="002060"/>
                </a:solidFill>
                <a:latin typeface="Arial" panose="020B0604020202020204" pitchFamily="34" charset="0"/>
                <a:cs typeface="Arial" panose="020B0604020202020204" pitchFamily="34" charset="0"/>
              </a:rPr>
              <a:t>Contractor</a:t>
            </a:r>
            <a:r>
              <a:rPr lang="en-GB" dirty="0">
                <a:solidFill>
                  <a:srgbClr val="002060"/>
                </a:solidFill>
                <a:latin typeface="Arial" panose="020B0604020202020204" pitchFamily="34" charset="0"/>
                <a:cs typeface="Arial" panose="020B0604020202020204" pitchFamily="34" charset="0"/>
              </a:rPr>
              <a:t>,</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training which is provided by the </a:t>
            </a:r>
            <a:r>
              <a:rPr lang="en-GB" i="1" dirty="0">
                <a:solidFill>
                  <a:srgbClr val="002060"/>
                </a:solidFill>
                <a:latin typeface="Arial" panose="020B0604020202020204" pitchFamily="34" charset="0"/>
                <a:cs typeface="Arial" panose="020B0604020202020204" pitchFamily="34" charset="0"/>
              </a:rPr>
              <a:t>Client</a:t>
            </a:r>
            <a:r>
              <a:rPr lang="en-GB" dirty="0">
                <a:solidFill>
                  <a:srgbClr val="002060"/>
                </a:solidFill>
                <a:latin typeface="Arial" panose="020B0604020202020204" pitchFamily="34" charset="0"/>
                <a:cs typeface="Arial" panose="020B0604020202020204" pitchFamily="34" charset="0"/>
              </a:rPr>
              <a:t>, and</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the methods (for Lean Continual Improvement and Structured Innovation).</a:t>
            </a:r>
          </a:p>
          <a:p>
            <a:pPr lvl="1">
              <a:buClr>
                <a:srgbClr val="008BCB"/>
              </a:buClr>
            </a:pPr>
            <a:endParaRPr lang="en-GB"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The </a:t>
            </a:r>
            <a:r>
              <a:rPr lang="en-GB" i="1" dirty="0">
                <a:solidFill>
                  <a:srgbClr val="002060"/>
                </a:solidFill>
                <a:latin typeface="Arial" panose="020B0604020202020204" pitchFamily="34" charset="0"/>
                <a:cs typeface="Arial" panose="020B0604020202020204" pitchFamily="34" charset="0"/>
              </a:rPr>
              <a:t>Contractor </a:t>
            </a:r>
            <a:r>
              <a:rPr lang="en-GB" dirty="0">
                <a:solidFill>
                  <a:srgbClr val="002060"/>
                </a:solidFill>
                <a:latin typeface="Arial" panose="020B0604020202020204" pitchFamily="34" charset="0"/>
                <a:cs typeface="Arial" panose="020B0604020202020204" pitchFamily="34" charset="0"/>
              </a:rPr>
              <a:t>measures performance by:</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recording reduction in cost on the Benefits Realisation Capture Form,</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recording the improvement activity on a Knowledge Transfer Pack, and</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recording both on the </a:t>
            </a:r>
            <a:r>
              <a:rPr lang="en-GB" i="1" dirty="0">
                <a:solidFill>
                  <a:srgbClr val="002060"/>
                </a:solidFill>
                <a:latin typeface="Arial" panose="020B0604020202020204" pitchFamily="34" charset="0"/>
                <a:cs typeface="Arial" panose="020B0604020202020204" pitchFamily="34" charset="0"/>
              </a:rPr>
              <a:t>Client’s</a:t>
            </a:r>
            <a:r>
              <a:rPr lang="en-GB" dirty="0">
                <a:solidFill>
                  <a:srgbClr val="002060"/>
                </a:solidFill>
                <a:latin typeface="Arial" panose="020B0604020202020204" pitchFamily="34" charset="0"/>
                <a:cs typeface="Arial" panose="020B0604020202020204" pitchFamily="34" charset="0"/>
              </a:rPr>
              <a:t> Lean Tracker.</a:t>
            </a:r>
          </a:p>
        </p:txBody>
      </p:sp>
    </p:spTree>
    <p:extLst>
      <p:ext uri="{BB962C8B-B14F-4D97-AF65-F5344CB8AC3E}">
        <p14:creationId xmlns:p14="http://schemas.microsoft.com/office/powerpoint/2010/main" val="1086122398"/>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E8E5-CB5B-4602-A27A-2C6AB84C55C5}"/>
              </a:ext>
            </a:extLst>
          </p:cNvPr>
          <p:cNvSpPr>
            <a:spLocks noGrp="1"/>
          </p:cNvSpPr>
          <p:nvPr>
            <p:ph type="title"/>
          </p:nvPr>
        </p:nvSpPr>
        <p:spPr/>
        <p:txBody>
          <a:bodyPr/>
          <a:lstStyle/>
          <a:p>
            <a:r>
              <a:rPr lang="en-US" dirty="0"/>
              <a:t>Quality requirements: bespoke contracts</a:t>
            </a:r>
            <a:endParaRPr lang="en-GB" dirty="0"/>
          </a:p>
        </p:txBody>
      </p:sp>
      <p:sp>
        <p:nvSpPr>
          <p:cNvPr id="3" name="Content Placeholder 2">
            <a:extLst>
              <a:ext uri="{FF2B5EF4-FFF2-40B4-BE49-F238E27FC236}">
                <a16:creationId xmlns:a16="http://schemas.microsoft.com/office/drawing/2014/main" id="{79B8FD87-D85F-4FB5-A9EF-4743D9CFA6EE}"/>
              </a:ext>
            </a:extLst>
          </p:cNvPr>
          <p:cNvSpPr>
            <a:spLocks noGrp="1"/>
          </p:cNvSpPr>
          <p:nvPr>
            <p:ph idx="1"/>
          </p:nvPr>
        </p:nvSpPr>
        <p:spPr>
          <a:xfrm>
            <a:off x="2441359" y="2064516"/>
            <a:ext cx="9199779" cy="3885434"/>
          </a:xfrm>
        </p:spPr>
        <p:txBody>
          <a:bodyPr>
            <a:normAutofit/>
          </a:bodyPr>
          <a:lstStyle/>
          <a:p>
            <a:endParaRPr lang="en-GB" dirty="0"/>
          </a:p>
          <a:p>
            <a:endParaRPr lang="en-GB" dirty="0"/>
          </a:p>
        </p:txBody>
      </p:sp>
      <p:sp>
        <p:nvSpPr>
          <p:cNvPr id="4" name="Arrow: Pentagon 3">
            <a:extLst>
              <a:ext uri="{FF2B5EF4-FFF2-40B4-BE49-F238E27FC236}">
                <a16:creationId xmlns:a16="http://schemas.microsoft.com/office/drawing/2014/main" id="{74B014ED-73E2-4913-BFAB-CC1345BF3B02}"/>
              </a:ext>
            </a:extLst>
          </p:cNvPr>
          <p:cNvSpPr/>
          <p:nvPr/>
        </p:nvSpPr>
        <p:spPr>
          <a:xfrm>
            <a:off x="550862" y="2259825"/>
            <a:ext cx="1782546" cy="494822"/>
          </a:xfrm>
          <a:prstGeom prst="homePlate">
            <a:avLst/>
          </a:prstGeom>
          <a:solidFill>
            <a:srgbClr val="002E5F"/>
          </a:solidFill>
          <a:ln>
            <a:solidFill>
              <a:srgbClr val="00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Project</a:t>
            </a:r>
            <a:endParaRPr lang="en-GB"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D55F4C4-59A5-2A49-3A47-3F4DD336AC80}"/>
              </a:ext>
            </a:extLst>
          </p:cNvPr>
          <p:cNvSpPr txBox="1">
            <a:spLocks/>
          </p:cNvSpPr>
          <p:nvPr/>
        </p:nvSpPr>
        <p:spPr>
          <a:xfrm>
            <a:off x="550863" y="1457934"/>
            <a:ext cx="11090275" cy="893550"/>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002060"/>
                </a:solidFill>
              </a:rPr>
              <a:t>In some instances, CD&amp;A can include bespoke quality requirements in the contract, that are not in the model contract documents or NEC4 contracts.</a:t>
            </a:r>
            <a:endParaRPr lang="en-GB" sz="1800" dirty="0">
              <a:solidFill>
                <a:srgbClr val="002060"/>
              </a:solidFill>
            </a:endParaRPr>
          </a:p>
        </p:txBody>
      </p:sp>
      <p:sp>
        <p:nvSpPr>
          <p:cNvPr id="7" name="TextBox 6">
            <a:extLst>
              <a:ext uri="{FF2B5EF4-FFF2-40B4-BE49-F238E27FC236}">
                <a16:creationId xmlns:a16="http://schemas.microsoft.com/office/drawing/2014/main" id="{9A02D771-0E5D-EAA3-8D64-D02CB7BEF63E}"/>
              </a:ext>
            </a:extLst>
          </p:cNvPr>
          <p:cNvSpPr txBox="1"/>
          <p:nvPr/>
        </p:nvSpPr>
        <p:spPr>
          <a:xfrm>
            <a:off x="2441359" y="2254499"/>
            <a:ext cx="9199778" cy="2031325"/>
          </a:xfrm>
          <a:prstGeom prst="rect">
            <a:avLst/>
          </a:prstGeom>
          <a:noFill/>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Examples from Regional Delivery Partnership – Delivery Integration Partner:</a:t>
            </a: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 </a:t>
            </a:r>
            <a:r>
              <a:rPr lang="en-US" i="1" dirty="0">
                <a:solidFill>
                  <a:srgbClr val="002060"/>
                </a:solidFill>
                <a:latin typeface="Arial" panose="020B0604020202020204" pitchFamily="34" charset="0"/>
                <a:cs typeface="Arial" panose="020B0604020202020204" pitchFamily="34" charset="0"/>
              </a:rPr>
              <a:t>Supplier/Consultant</a:t>
            </a:r>
            <a:r>
              <a:rPr lang="en-US" dirty="0">
                <a:solidFill>
                  <a:srgbClr val="002060"/>
                </a:solidFill>
                <a:latin typeface="Arial" panose="020B0604020202020204" pitchFamily="34" charset="0"/>
                <a:cs typeface="Arial" panose="020B0604020202020204" pitchFamily="34" charset="0"/>
              </a:rPr>
              <a:t> produces a framework quality plan for framework level activities, in addition to Package Contract Quality Management plans for each individual package. The Framework quality plan contains additional content such as how the </a:t>
            </a:r>
            <a:r>
              <a:rPr lang="en-US" i="1" dirty="0">
                <a:solidFill>
                  <a:srgbClr val="002060"/>
                </a:solidFill>
                <a:latin typeface="Arial" panose="020B0604020202020204" pitchFamily="34" charset="0"/>
                <a:cs typeface="Arial" panose="020B0604020202020204" pitchFamily="34" charset="0"/>
              </a:rPr>
              <a:t>Supplier</a:t>
            </a:r>
            <a:r>
              <a:rPr lang="en-US" dirty="0">
                <a:solidFill>
                  <a:srgbClr val="002060"/>
                </a:solidFill>
                <a:latin typeface="Arial" panose="020B0604020202020204" pitchFamily="34" charset="0"/>
                <a:cs typeface="Arial" panose="020B0604020202020204" pitchFamily="34" charset="0"/>
              </a:rPr>
              <a:t> protects the </a:t>
            </a:r>
            <a:r>
              <a:rPr lang="en-US" i="1" dirty="0">
                <a:solidFill>
                  <a:srgbClr val="002060"/>
                </a:solidFill>
                <a:latin typeface="Arial" panose="020B0604020202020204" pitchFamily="34" charset="0"/>
                <a:cs typeface="Arial" panose="020B0604020202020204" pitchFamily="34" charset="0"/>
              </a:rPr>
              <a:t>Client </a:t>
            </a:r>
            <a:r>
              <a:rPr lang="en-US" dirty="0">
                <a:solidFill>
                  <a:srgbClr val="002060"/>
                </a:solidFill>
                <a:latin typeface="Arial" panose="020B0604020202020204" pitchFamily="34" charset="0"/>
                <a:cs typeface="Arial" panose="020B0604020202020204" pitchFamily="34" charset="0"/>
              </a:rPr>
              <a:t>from conflicts of interest in delivery of the </a:t>
            </a:r>
            <a:r>
              <a:rPr lang="en-US" i="1" dirty="0">
                <a:solidFill>
                  <a:srgbClr val="002060"/>
                </a:solidFill>
                <a:latin typeface="Arial" panose="020B0604020202020204" pitchFamily="34" charset="0"/>
                <a:cs typeface="Arial" panose="020B0604020202020204" pitchFamily="34" charset="0"/>
              </a:rPr>
              <a:t>service</a:t>
            </a:r>
            <a:r>
              <a:rPr lang="en-US" dirty="0">
                <a:solidFill>
                  <a:srgbClr val="002060"/>
                </a:solidFill>
                <a:latin typeface="Arial" panose="020B0604020202020204" pitchFamily="34" charset="0"/>
                <a:cs typeface="Arial" panose="020B0604020202020204" pitchFamily="34" charset="0"/>
              </a:rPr>
              <a:t>.</a:t>
            </a:r>
          </a:p>
          <a:p>
            <a:endParaRPr lang="en-US"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3087338456"/>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normAutofit/>
          </a:bodyPr>
          <a:lstStyle/>
          <a:p>
            <a:r>
              <a:rPr lang="en-GB" sz="3200" dirty="0"/>
              <a:t>Quality Management Points</a:t>
            </a:r>
            <a:br>
              <a:rPr lang="en-GB" dirty="0"/>
            </a:br>
            <a:endParaRPr lang="en-GB" dirty="0"/>
          </a:p>
        </p:txBody>
      </p:sp>
    </p:spTree>
    <p:extLst>
      <p:ext uri="{BB962C8B-B14F-4D97-AF65-F5344CB8AC3E}">
        <p14:creationId xmlns:p14="http://schemas.microsoft.com/office/powerpoint/2010/main" val="19349653"/>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315-5EB9-FA4D-0566-D83A14DF6FFD}"/>
              </a:ext>
            </a:extLst>
          </p:cNvPr>
          <p:cNvSpPr>
            <a:spLocks noGrp="1"/>
          </p:cNvSpPr>
          <p:nvPr>
            <p:ph type="title"/>
          </p:nvPr>
        </p:nvSpPr>
        <p:spPr/>
        <p:txBody>
          <a:bodyPr/>
          <a:lstStyle/>
          <a:p>
            <a:r>
              <a:rPr lang="en-US" dirty="0"/>
              <a:t>Quality Management Points and consequences</a:t>
            </a:r>
            <a:endParaRPr lang="en-GB" dirty="0"/>
          </a:p>
        </p:txBody>
      </p:sp>
      <p:sp>
        <p:nvSpPr>
          <p:cNvPr id="4" name="Arrow: Pentagon 3">
            <a:extLst>
              <a:ext uri="{FF2B5EF4-FFF2-40B4-BE49-F238E27FC236}">
                <a16:creationId xmlns:a16="http://schemas.microsoft.com/office/drawing/2014/main" id="{4654D049-2E53-41CF-86F9-693EB267EA1F}"/>
              </a:ext>
            </a:extLst>
          </p:cNvPr>
          <p:cNvSpPr/>
          <p:nvPr/>
        </p:nvSpPr>
        <p:spPr>
          <a:xfrm>
            <a:off x="0" y="1510"/>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Model</a:t>
            </a:r>
            <a:endParaRPr lang="en-GB"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A5A9C7F-9698-04D9-03C7-4CDD56EA58C8}"/>
              </a:ext>
            </a:extLst>
          </p:cNvPr>
          <p:cNvSpPr txBox="1"/>
          <p:nvPr/>
        </p:nvSpPr>
        <p:spPr>
          <a:xfrm>
            <a:off x="550863" y="1449388"/>
            <a:ext cx="10985500" cy="4031873"/>
          </a:xfrm>
          <a:prstGeom prst="rect">
            <a:avLst/>
          </a:prstGeom>
          <a:noFill/>
        </p:spPr>
        <p:txBody>
          <a:bodyPr wrap="square" rtlCol="0">
            <a:spAutoFit/>
          </a:bodyPr>
          <a:lstStyle/>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The </a:t>
            </a:r>
            <a:r>
              <a:rPr lang="en-GB" i="1" dirty="0">
                <a:solidFill>
                  <a:srgbClr val="002060"/>
                </a:solidFill>
                <a:latin typeface="Arial" panose="020B0604020202020204" pitchFamily="34" charset="0"/>
                <a:cs typeface="Arial" panose="020B0604020202020204" pitchFamily="34" charset="0"/>
              </a:rPr>
              <a:t>Contractor/Consultant </a:t>
            </a:r>
            <a:r>
              <a:rPr lang="en-GB" dirty="0">
                <a:solidFill>
                  <a:srgbClr val="002060"/>
                </a:solidFill>
                <a:latin typeface="Arial" panose="020B0604020202020204" pitchFamily="34" charset="0"/>
                <a:cs typeface="Arial" panose="020B0604020202020204" pitchFamily="34" charset="0"/>
              </a:rPr>
              <a:t>accrues Quality Management Points if they fail to comply with their quality management system. </a:t>
            </a:r>
          </a:p>
          <a:p>
            <a:pPr marL="285750" indent="-28575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Quality Management Points accrued by the </a:t>
            </a:r>
            <a:r>
              <a:rPr lang="en-US" i="1" dirty="0">
                <a:solidFill>
                  <a:srgbClr val="002060"/>
                </a:solidFill>
                <a:latin typeface="Arial" panose="020B0604020202020204" pitchFamily="34" charset="0"/>
                <a:cs typeface="Arial" panose="020B0604020202020204" pitchFamily="34" charset="0"/>
              </a:rPr>
              <a:t>Contractor/Consultant </a:t>
            </a:r>
            <a:r>
              <a:rPr lang="en-US" dirty="0">
                <a:solidFill>
                  <a:srgbClr val="002060"/>
                </a:solidFill>
                <a:latin typeface="Arial" panose="020B0604020202020204" pitchFamily="34" charset="0"/>
                <a:cs typeface="Arial" panose="020B0604020202020204" pitchFamily="34" charset="0"/>
              </a:rPr>
              <a:t>impact on the allocation of future work on the contract and/or may lead to termination of the contract.</a:t>
            </a:r>
          </a:p>
          <a:p>
            <a:pPr marL="285750" indent="-28575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If the threshold of Quality Management Points is exceeded, the </a:t>
            </a:r>
            <a:r>
              <a:rPr lang="en-GB" i="1" dirty="0">
                <a:solidFill>
                  <a:srgbClr val="002060"/>
                </a:solidFill>
                <a:latin typeface="Arial" panose="020B0604020202020204" pitchFamily="34" charset="0"/>
                <a:cs typeface="Arial" panose="020B0604020202020204" pitchFamily="34" charset="0"/>
              </a:rPr>
              <a:t>Contractor/Consultant </a:t>
            </a:r>
            <a:r>
              <a:rPr lang="en-GB" dirty="0">
                <a:solidFill>
                  <a:srgbClr val="002060"/>
                </a:solidFill>
                <a:latin typeface="Arial" panose="020B0604020202020204" pitchFamily="34" charset="0"/>
                <a:cs typeface="Arial" panose="020B0604020202020204" pitchFamily="34" charset="0"/>
              </a:rPr>
              <a:t>must:</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take actions to reduce the quantity of Quality Management Points immediately, and</a:t>
            </a:r>
          </a:p>
          <a:p>
            <a:pPr marL="800100" lvl="1" indent="-342900">
              <a:buClr>
                <a:srgbClr val="008BCB"/>
              </a:buClr>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register and report the Quality Management Points they have accrued to the </a:t>
            </a:r>
            <a:r>
              <a:rPr lang="en-GB" i="1" dirty="0">
                <a:solidFill>
                  <a:srgbClr val="002060"/>
                </a:solidFill>
                <a:latin typeface="Arial" panose="020B0604020202020204" pitchFamily="34" charset="0"/>
                <a:cs typeface="Arial" panose="020B0604020202020204" pitchFamily="34" charset="0"/>
              </a:rPr>
              <a:t>Client</a:t>
            </a:r>
            <a:r>
              <a:rPr lang="en-GB" dirty="0">
                <a:solidFill>
                  <a:srgbClr val="002060"/>
                </a:solidFill>
                <a:latin typeface="Arial" panose="020B0604020202020204" pitchFamily="34" charset="0"/>
                <a:cs typeface="Arial" panose="020B0604020202020204" pitchFamily="34" charset="0"/>
              </a:rPr>
              <a:t>.</a:t>
            </a:r>
          </a:p>
          <a:p>
            <a:pPr lvl="1">
              <a:buClr>
                <a:srgbClr val="008BCB"/>
              </a:buClr>
            </a:pPr>
            <a:endParaRPr lang="en-GB"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Failure to comply with these procedures is considered a substantial failure of the </a:t>
            </a:r>
            <a:r>
              <a:rPr lang="en-GB" i="1" dirty="0">
                <a:solidFill>
                  <a:srgbClr val="002060"/>
                </a:solidFill>
                <a:latin typeface="Arial" panose="020B0604020202020204" pitchFamily="34" charset="0"/>
                <a:cs typeface="Arial" panose="020B0604020202020204" pitchFamily="34" charset="0"/>
              </a:rPr>
              <a:t>Contractor/Consultant </a:t>
            </a:r>
            <a:r>
              <a:rPr lang="en-GB" dirty="0">
                <a:solidFill>
                  <a:srgbClr val="002060"/>
                </a:solidFill>
                <a:latin typeface="Arial" panose="020B0604020202020204" pitchFamily="34" charset="0"/>
                <a:cs typeface="Arial" panose="020B0604020202020204" pitchFamily="34" charset="0"/>
              </a:rPr>
              <a:t>and is grounds for termination of the contract (reason R11 in NEC4).</a:t>
            </a:r>
          </a:p>
          <a:p>
            <a:pPr>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816666"/>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315-5EB9-FA4D-0566-D83A14DF6FFD}"/>
              </a:ext>
            </a:extLst>
          </p:cNvPr>
          <p:cNvSpPr>
            <a:spLocks noGrp="1"/>
          </p:cNvSpPr>
          <p:nvPr>
            <p:ph type="title"/>
          </p:nvPr>
        </p:nvSpPr>
        <p:spPr/>
        <p:txBody>
          <a:bodyPr/>
          <a:lstStyle/>
          <a:p>
            <a:r>
              <a:rPr lang="en-US" dirty="0"/>
              <a:t>Quality Management Points and consequences</a:t>
            </a:r>
            <a:endParaRPr lang="en-GB" dirty="0"/>
          </a:p>
        </p:txBody>
      </p:sp>
      <p:sp>
        <p:nvSpPr>
          <p:cNvPr id="4" name="Arrow: Pentagon 3">
            <a:extLst>
              <a:ext uri="{FF2B5EF4-FFF2-40B4-BE49-F238E27FC236}">
                <a16:creationId xmlns:a16="http://schemas.microsoft.com/office/drawing/2014/main" id="{4654D049-2E53-41CF-86F9-693EB267EA1F}"/>
              </a:ext>
            </a:extLst>
          </p:cNvPr>
          <p:cNvSpPr/>
          <p:nvPr/>
        </p:nvSpPr>
        <p:spPr>
          <a:xfrm>
            <a:off x="0" y="1510"/>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Model</a:t>
            </a:r>
            <a:endParaRPr lang="en-GB"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A5A9C7F-9698-04D9-03C7-4CDD56EA58C8}"/>
              </a:ext>
            </a:extLst>
          </p:cNvPr>
          <p:cNvSpPr txBox="1"/>
          <p:nvPr/>
        </p:nvSpPr>
        <p:spPr>
          <a:xfrm>
            <a:off x="550863" y="1449388"/>
            <a:ext cx="10985500" cy="3477875"/>
          </a:xfrm>
          <a:prstGeom prst="rect">
            <a:avLst/>
          </a:prstGeom>
          <a:noFill/>
        </p:spPr>
        <p:txBody>
          <a:bodyPr wrap="square" rtlCol="0">
            <a:spAutoFit/>
          </a:bodyPr>
          <a:lstStyle/>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Quality Management Points are the mechanism through which National Highways manage the quality performance of their </a:t>
            </a:r>
            <a:r>
              <a:rPr lang="en-GB" i="1" dirty="0">
                <a:solidFill>
                  <a:srgbClr val="002060"/>
                </a:solidFill>
                <a:latin typeface="Arial" panose="020B0604020202020204" pitchFamily="34" charset="0"/>
                <a:cs typeface="Arial" panose="020B0604020202020204" pitchFamily="34" charset="0"/>
              </a:rPr>
              <a:t>Suppliers</a:t>
            </a:r>
            <a:r>
              <a:rPr lang="en-GB" dirty="0">
                <a:solidFill>
                  <a:srgbClr val="002060"/>
                </a:solidFill>
                <a:latin typeface="Arial" panose="020B0604020202020204" pitchFamily="34" charset="0"/>
                <a:cs typeface="Arial" panose="020B0604020202020204" pitchFamily="34" charset="0"/>
              </a:rPr>
              <a:t>.</a:t>
            </a:r>
          </a:p>
          <a:p>
            <a:pPr marL="285750" indent="-28575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The requirements for quality management systems and Quality Management Points can be found in the Scope.</a:t>
            </a:r>
          </a:p>
          <a:p>
            <a:pPr marL="285750" indent="-28575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National Highways promote active contract management. This includes proactively raising issues for the resolution of nonconformities.</a:t>
            </a:r>
          </a:p>
          <a:p>
            <a:pPr marL="285750" indent="-28575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Quality Management Points are accrued for failing to be proactive or for significant quality issues.</a:t>
            </a:r>
          </a:p>
          <a:p>
            <a:pPr>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894103"/>
      </p:ext>
    </p:extLst>
  </p:cSld>
  <p:clrMapOvr>
    <a:masterClrMapping/>
  </p:clrMapOvr>
  <p:transition spd="slow" advTm="23573">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315-5EB9-FA4D-0566-D83A14DF6FFD}"/>
              </a:ext>
            </a:extLst>
          </p:cNvPr>
          <p:cNvSpPr>
            <a:spLocks noGrp="1"/>
          </p:cNvSpPr>
          <p:nvPr>
            <p:ph type="title"/>
          </p:nvPr>
        </p:nvSpPr>
        <p:spPr/>
        <p:txBody>
          <a:bodyPr/>
          <a:lstStyle/>
          <a:p>
            <a:r>
              <a:rPr lang="en-US" dirty="0"/>
              <a:t>Quality Management Points – example</a:t>
            </a:r>
            <a:endParaRPr lang="en-GB" dirty="0"/>
          </a:p>
        </p:txBody>
      </p:sp>
      <p:sp>
        <p:nvSpPr>
          <p:cNvPr id="4" name="Arrow: Pentagon 3">
            <a:extLst>
              <a:ext uri="{FF2B5EF4-FFF2-40B4-BE49-F238E27FC236}">
                <a16:creationId xmlns:a16="http://schemas.microsoft.com/office/drawing/2014/main" id="{4654D049-2E53-41CF-86F9-693EB267EA1F}"/>
              </a:ext>
            </a:extLst>
          </p:cNvPr>
          <p:cNvSpPr/>
          <p:nvPr/>
        </p:nvSpPr>
        <p:spPr>
          <a:xfrm>
            <a:off x="0" y="1510"/>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Model</a:t>
            </a:r>
            <a:endParaRPr lang="en-GB"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A5A9C7F-9698-04D9-03C7-4CDD56EA58C8}"/>
              </a:ext>
            </a:extLst>
          </p:cNvPr>
          <p:cNvSpPr txBox="1"/>
          <p:nvPr/>
        </p:nvSpPr>
        <p:spPr>
          <a:xfrm>
            <a:off x="550863" y="1449388"/>
            <a:ext cx="10985500" cy="1846659"/>
          </a:xfrm>
          <a:prstGeom prst="rect">
            <a:avLst/>
          </a:prstGeom>
          <a:noFill/>
        </p:spPr>
        <p:txBody>
          <a:bodyPr wrap="square" rtlCol="0">
            <a:spAutoFit/>
          </a:bodyPr>
          <a:lstStyle/>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 number of Quality Management Points allocated to the </a:t>
            </a:r>
            <a:r>
              <a:rPr lang="en-US" i="1" dirty="0">
                <a:solidFill>
                  <a:srgbClr val="002060"/>
                </a:solidFill>
                <a:latin typeface="Arial" panose="020B0604020202020204" pitchFamily="34" charset="0"/>
                <a:cs typeface="Arial" panose="020B0604020202020204" pitchFamily="34" charset="0"/>
              </a:rPr>
              <a:t>Contractor/Consultant </a:t>
            </a:r>
            <a:r>
              <a:rPr lang="en-US" dirty="0">
                <a:solidFill>
                  <a:srgbClr val="002060"/>
                </a:solidFill>
                <a:latin typeface="Arial" panose="020B0604020202020204" pitchFamily="34" charset="0"/>
                <a:cs typeface="Arial" panose="020B0604020202020204" pitchFamily="34" charset="0"/>
              </a:rPr>
              <a:t>for each failure is stated in the quality table in Contract Data along with the threshold level at which the </a:t>
            </a:r>
            <a:r>
              <a:rPr lang="en-US" i="1" dirty="0">
                <a:solidFill>
                  <a:srgbClr val="002060"/>
                </a:solidFill>
                <a:latin typeface="Arial" panose="020B0604020202020204" pitchFamily="34" charset="0"/>
                <a:cs typeface="Arial" panose="020B0604020202020204" pitchFamily="34" charset="0"/>
              </a:rPr>
              <a:t>Contractor/Consultant’s </a:t>
            </a:r>
            <a:r>
              <a:rPr lang="en-US" dirty="0">
                <a:solidFill>
                  <a:srgbClr val="002060"/>
                </a:solidFill>
                <a:latin typeface="Arial" panose="020B0604020202020204" pitchFamily="34" charset="0"/>
                <a:cs typeface="Arial" panose="020B0604020202020204" pitchFamily="34" charset="0"/>
              </a:rPr>
              <a:t>work allocation is affected.</a:t>
            </a:r>
          </a:p>
          <a:p>
            <a:pPr>
              <a:buClr>
                <a:srgbClr val="008BCB"/>
              </a:buClr>
            </a:pPr>
            <a:endParaRPr lang="en-US" sz="2000" dirty="0">
              <a:solidFill>
                <a:srgbClr val="002060"/>
              </a:solidFill>
              <a:latin typeface="Arial" panose="020B0604020202020204" pitchFamily="34" charset="0"/>
              <a:cs typeface="Arial" panose="020B0604020202020204" pitchFamily="34" charset="0"/>
            </a:endParaRPr>
          </a:p>
          <a:p>
            <a:pPr>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2FB1A7E-B10B-FCB5-D94B-3FB13FDC535E}"/>
              </a:ext>
            </a:extLst>
          </p:cNvPr>
          <p:cNvSpPr txBox="1"/>
          <p:nvPr/>
        </p:nvSpPr>
        <p:spPr>
          <a:xfrm>
            <a:off x="1371600" y="4115200"/>
            <a:ext cx="2075935" cy="1200329"/>
          </a:xfrm>
          <a:prstGeom prst="rect">
            <a:avLst/>
          </a:prstGeom>
          <a:noFill/>
          <a:ln>
            <a:solidFill>
              <a:schemeClr val="tx1"/>
            </a:solidFill>
          </a:ln>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Example from ECC model Contract Data Part One</a:t>
            </a:r>
          </a:p>
        </p:txBody>
      </p:sp>
      <p:pic>
        <p:nvPicPr>
          <p:cNvPr id="10" name="Picture 9">
            <a:extLst>
              <a:ext uri="{FF2B5EF4-FFF2-40B4-BE49-F238E27FC236}">
                <a16:creationId xmlns:a16="http://schemas.microsoft.com/office/drawing/2014/main" id="{7C38C537-F6A0-3CE8-1748-7DC03A7D71E3}"/>
              </a:ext>
            </a:extLst>
          </p:cNvPr>
          <p:cNvPicPr>
            <a:picLocks noChangeAspect="1"/>
          </p:cNvPicPr>
          <p:nvPr/>
        </p:nvPicPr>
        <p:blipFill>
          <a:blip r:embed="rId3"/>
          <a:stretch>
            <a:fillRect/>
          </a:stretch>
        </p:blipFill>
        <p:spPr>
          <a:xfrm>
            <a:off x="3594479" y="2552043"/>
            <a:ext cx="6174248" cy="3579816"/>
          </a:xfrm>
          <a:prstGeom prst="rect">
            <a:avLst/>
          </a:prstGeom>
        </p:spPr>
      </p:pic>
    </p:spTree>
    <p:extLst>
      <p:ext uri="{BB962C8B-B14F-4D97-AF65-F5344CB8AC3E}">
        <p14:creationId xmlns:p14="http://schemas.microsoft.com/office/powerpoint/2010/main" val="286557577"/>
      </p:ext>
    </p:extLst>
  </p:cSld>
  <p:clrMapOvr>
    <a:masterClrMapping/>
  </p:clrMapOvr>
  <p:transition spd="slow" advTm="51487">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315-5EB9-FA4D-0566-D83A14DF6FFD}"/>
              </a:ext>
            </a:extLst>
          </p:cNvPr>
          <p:cNvSpPr>
            <a:spLocks noGrp="1"/>
          </p:cNvSpPr>
          <p:nvPr>
            <p:ph type="title"/>
          </p:nvPr>
        </p:nvSpPr>
        <p:spPr/>
        <p:txBody>
          <a:bodyPr/>
          <a:lstStyle/>
          <a:p>
            <a:r>
              <a:rPr lang="en-US" dirty="0"/>
              <a:t>Quality Management Points – example 2</a:t>
            </a:r>
            <a:endParaRPr lang="en-GB" dirty="0"/>
          </a:p>
        </p:txBody>
      </p:sp>
      <p:sp>
        <p:nvSpPr>
          <p:cNvPr id="5" name="TextBox 4">
            <a:extLst>
              <a:ext uri="{FF2B5EF4-FFF2-40B4-BE49-F238E27FC236}">
                <a16:creationId xmlns:a16="http://schemas.microsoft.com/office/drawing/2014/main" id="{EA5A9C7F-9698-04D9-03C7-4CDD56EA58C8}"/>
              </a:ext>
            </a:extLst>
          </p:cNvPr>
          <p:cNvSpPr txBox="1"/>
          <p:nvPr/>
        </p:nvSpPr>
        <p:spPr>
          <a:xfrm>
            <a:off x="550863" y="1449388"/>
            <a:ext cx="10985500" cy="2031325"/>
          </a:xfrm>
          <a:prstGeom prst="rect">
            <a:avLst/>
          </a:prstGeom>
          <a:noFill/>
        </p:spPr>
        <p:txBody>
          <a:bodyPr wrap="square" rtlCol="0">
            <a:spAutoFit/>
          </a:bodyPr>
          <a:lstStyle/>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Framework and bespoke contracts include mechanisms to ensure compliance with the quality requirements by the </a:t>
            </a:r>
            <a:r>
              <a:rPr lang="en-US" i="1" dirty="0">
                <a:solidFill>
                  <a:srgbClr val="002060"/>
                </a:solidFill>
                <a:latin typeface="Arial" panose="020B0604020202020204" pitchFamily="34" charset="0"/>
                <a:cs typeface="Arial" panose="020B0604020202020204" pitchFamily="34" charset="0"/>
              </a:rPr>
              <a:t>Contractor/Consultant </a:t>
            </a:r>
            <a:r>
              <a:rPr lang="en-US" dirty="0">
                <a:solidFill>
                  <a:srgbClr val="002060"/>
                </a:solidFill>
                <a:latin typeface="Arial" panose="020B0604020202020204" pitchFamily="34" charset="0"/>
                <a:cs typeface="Arial" panose="020B0604020202020204" pitchFamily="34" charset="0"/>
              </a:rPr>
              <a:t>by limiting or preventing work being allocated to them for significant or multiple failures. </a:t>
            </a:r>
          </a:p>
          <a:p>
            <a:pPr>
              <a:buClr>
                <a:srgbClr val="008BCB"/>
              </a:buClr>
            </a:pPr>
            <a:endParaRPr lang="en-US"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National Highways Archaeology framework operates a threshold of 25 points and excludes </a:t>
            </a:r>
            <a:r>
              <a:rPr lang="en-US" i="1" dirty="0">
                <a:solidFill>
                  <a:srgbClr val="002060"/>
                </a:solidFill>
                <a:latin typeface="Arial" panose="020B0604020202020204" pitchFamily="34" charset="0"/>
                <a:cs typeface="Arial" panose="020B0604020202020204" pitchFamily="34" charset="0"/>
              </a:rPr>
              <a:t>Suppliers </a:t>
            </a:r>
            <a:r>
              <a:rPr lang="en-US" dirty="0">
                <a:solidFill>
                  <a:srgbClr val="002060"/>
                </a:solidFill>
                <a:latin typeface="Arial" panose="020B0604020202020204" pitchFamily="34" charset="0"/>
                <a:cs typeface="Arial" panose="020B0604020202020204" pitchFamily="34" charset="0"/>
              </a:rPr>
              <a:t>who exceed 25 Quality Management Points and who are not taking action to reduce the total number of Quality Management Points, from being selected for future Work Orders.</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501461"/>
      </p:ext>
    </p:extLst>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315-5EB9-FA4D-0566-D83A14DF6FFD}"/>
              </a:ext>
            </a:extLst>
          </p:cNvPr>
          <p:cNvSpPr>
            <a:spLocks noGrp="1"/>
          </p:cNvSpPr>
          <p:nvPr>
            <p:ph type="title"/>
          </p:nvPr>
        </p:nvSpPr>
        <p:spPr/>
        <p:txBody>
          <a:bodyPr/>
          <a:lstStyle/>
          <a:p>
            <a:r>
              <a:rPr lang="en-US" dirty="0"/>
              <a:t>Contract Management Points</a:t>
            </a:r>
            <a:endParaRPr lang="en-GB" dirty="0"/>
          </a:p>
        </p:txBody>
      </p:sp>
      <p:sp>
        <p:nvSpPr>
          <p:cNvPr id="5" name="TextBox 4">
            <a:extLst>
              <a:ext uri="{FF2B5EF4-FFF2-40B4-BE49-F238E27FC236}">
                <a16:creationId xmlns:a16="http://schemas.microsoft.com/office/drawing/2014/main" id="{EA5A9C7F-9698-04D9-03C7-4CDD56EA58C8}"/>
              </a:ext>
            </a:extLst>
          </p:cNvPr>
          <p:cNvSpPr txBox="1"/>
          <p:nvPr/>
        </p:nvSpPr>
        <p:spPr>
          <a:xfrm>
            <a:off x="550863" y="1449388"/>
            <a:ext cx="10985500" cy="4370427"/>
          </a:xfrm>
          <a:prstGeom prst="rect">
            <a:avLst/>
          </a:prstGeom>
          <a:noFill/>
        </p:spPr>
        <p:txBody>
          <a:bodyPr wrap="square" rtlCol="0">
            <a:spAutoFit/>
          </a:bodyPr>
          <a:lstStyle/>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Contract Management Points can replace the use of Quality Management Points on some bespoke contracts at the discretion of CD&amp;A (for example Scheme Delivery Framework).</a:t>
            </a:r>
          </a:p>
          <a:p>
            <a:pPr marL="285750" indent="-28575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Failure to comply with the quality requirements result in the </a:t>
            </a:r>
            <a:r>
              <a:rPr lang="en-GB" i="1" dirty="0">
                <a:solidFill>
                  <a:srgbClr val="002060"/>
                </a:solidFill>
                <a:latin typeface="Arial" panose="020B0604020202020204" pitchFamily="34" charset="0"/>
                <a:cs typeface="Arial" panose="020B0604020202020204" pitchFamily="34" charset="0"/>
              </a:rPr>
              <a:t>Contractor/Consultant </a:t>
            </a:r>
            <a:r>
              <a:rPr lang="en-GB" dirty="0">
                <a:solidFill>
                  <a:srgbClr val="002060"/>
                </a:solidFill>
                <a:latin typeface="Arial" panose="020B0604020202020204" pitchFamily="34" charset="0"/>
                <a:cs typeface="Arial" panose="020B0604020202020204" pitchFamily="34" charset="0"/>
              </a:rPr>
              <a:t>accruing Contract Management Points. </a:t>
            </a:r>
          </a:p>
          <a:p>
            <a:pPr marL="285750" indent="-28575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In addition the </a:t>
            </a:r>
            <a:r>
              <a:rPr lang="en-GB" i="1" dirty="0">
                <a:solidFill>
                  <a:srgbClr val="002060"/>
                </a:solidFill>
                <a:latin typeface="Arial" panose="020B0604020202020204" pitchFamily="34" charset="0"/>
                <a:cs typeface="Arial" panose="020B0604020202020204" pitchFamily="34" charset="0"/>
              </a:rPr>
              <a:t>Contractor/Consultant </a:t>
            </a:r>
            <a:r>
              <a:rPr lang="en-GB" dirty="0">
                <a:solidFill>
                  <a:srgbClr val="002060"/>
                </a:solidFill>
                <a:latin typeface="Arial" panose="020B0604020202020204" pitchFamily="34" charset="0"/>
                <a:cs typeface="Arial" panose="020B0604020202020204" pitchFamily="34" charset="0"/>
              </a:rPr>
              <a:t>can also accrue Contract Management Points for failure to adhere to environmental, health and safety and delivery requirements.</a:t>
            </a:r>
          </a:p>
          <a:p>
            <a:pPr marL="285750" indent="-285750">
              <a:buClr>
                <a:srgbClr val="008BCB"/>
              </a:buClr>
              <a:buFont typeface="Wingdings" panose="05000000000000000000" pitchFamily="2" charset="2"/>
              <a:buChar char="§"/>
            </a:pPr>
            <a:endParaRPr lang="en-GB"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The number of Contract Management Points accrued by the </a:t>
            </a:r>
            <a:r>
              <a:rPr lang="en-GB" i="1" dirty="0">
                <a:solidFill>
                  <a:srgbClr val="002060"/>
                </a:solidFill>
                <a:latin typeface="Arial" panose="020B0604020202020204" pitchFamily="34" charset="0"/>
                <a:cs typeface="Arial" panose="020B0604020202020204" pitchFamily="34" charset="0"/>
              </a:rPr>
              <a:t>Contractor/Consultant </a:t>
            </a:r>
            <a:r>
              <a:rPr lang="en-GB" dirty="0">
                <a:solidFill>
                  <a:srgbClr val="002060"/>
                </a:solidFill>
                <a:latin typeface="Arial" panose="020B0604020202020204" pitchFamily="34" charset="0"/>
                <a:cs typeface="Arial" panose="020B0604020202020204" pitchFamily="34" charset="0"/>
              </a:rPr>
              <a:t>may affect the value of work allocated to them through the framework.</a:t>
            </a:r>
          </a:p>
          <a:p>
            <a:pPr marL="285750" indent="-285750">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285750" indent="-285750">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596588"/>
      </p:ext>
    </p:extLst>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AD956A0-93EA-5001-FC74-5C47895F6266}"/>
              </a:ext>
            </a:extLst>
          </p:cNvPr>
          <p:cNvSpPr/>
          <p:nvPr/>
        </p:nvSpPr>
        <p:spPr>
          <a:xfrm>
            <a:off x="9970099" y="5924624"/>
            <a:ext cx="2190613" cy="755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46D315-5EB9-FA4D-0566-D83A14DF6FFD}"/>
              </a:ext>
            </a:extLst>
          </p:cNvPr>
          <p:cNvSpPr>
            <a:spLocks noGrp="1"/>
          </p:cNvSpPr>
          <p:nvPr>
            <p:ph type="title"/>
          </p:nvPr>
        </p:nvSpPr>
        <p:spPr/>
        <p:txBody>
          <a:bodyPr/>
          <a:lstStyle/>
          <a:p>
            <a:r>
              <a:rPr lang="en-US" dirty="0"/>
              <a:t>Contract Management Points - example</a:t>
            </a:r>
            <a:endParaRPr lang="en-GB" dirty="0"/>
          </a:p>
        </p:txBody>
      </p:sp>
      <p:sp>
        <p:nvSpPr>
          <p:cNvPr id="5" name="TextBox 4">
            <a:extLst>
              <a:ext uri="{FF2B5EF4-FFF2-40B4-BE49-F238E27FC236}">
                <a16:creationId xmlns:a16="http://schemas.microsoft.com/office/drawing/2014/main" id="{EA5A9C7F-9698-04D9-03C7-4CDD56EA58C8}"/>
              </a:ext>
            </a:extLst>
          </p:cNvPr>
          <p:cNvSpPr txBox="1"/>
          <p:nvPr/>
        </p:nvSpPr>
        <p:spPr>
          <a:xfrm>
            <a:off x="550863" y="1307508"/>
            <a:ext cx="10985500" cy="923330"/>
          </a:xfrm>
          <a:prstGeom prst="rect">
            <a:avLst/>
          </a:prstGeom>
          <a:noFill/>
        </p:spPr>
        <p:txBody>
          <a:bodyPr wrap="square" rtlCol="0">
            <a:spAutoFit/>
          </a:bodyPr>
          <a:lstStyle/>
          <a:p>
            <a:pPr marL="285750" indent="-285750">
              <a:buClr>
                <a:srgbClr val="008BCB"/>
              </a:buClr>
              <a:buFont typeface="Wingdings" panose="05000000000000000000" pitchFamily="2" charset="2"/>
              <a:buChar char="§"/>
            </a:pPr>
            <a:r>
              <a:rPr lang="en-GB" dirty="0">
                <a:solidFill>
                  <a:srgbClr val="002060"/>
                </a:solidFill>
                <a:latin typeface="Arial" panose="020B0604020202020204" pitchFamily="34" charset="0"/>
                <a:cs typeface="Arial" panose="020B0604020202020204" pitchFamily="34" charset="0"/>
              </a:rPr>
              <a:t>The Pavement Delivery Framework accrues Contract Management Points for failures associated with health &amp; safety, delivery, quality and environmental failures. Examples of these are shown below (note this is not the full list).</a:t>
            </a:r>
            <a:endParaRPr lang="en-GB" sz="2000" dirty="0">
              <a:solidFill>
                <a:srgbClr val="002060"/>
              </a:solidFill>
              <a:latin typeface="Arial" panose="020B0604020202020204" pitchFamily="34" charset="0"/>
              <a:cs typeface="Arial" panose="020B0604020202020204" pitchFamily="34" charset="0"/>
            </a:endParaRPr>
          </a:p>
        </p:txBody>
      </p:sp>
      <p:graphicFrame>
        <p:nvGraphicFramePr>
          <p:cNvPr id="13" name="Table 13">
            <a:extLst>
              <a:ext uri="{FF2B5EF4-FFF2-40B4-BE49-F238E27FC236}">
                <a16:creationId xmlns:a16="http://schemas.microsoft.com/office/drawing/2014/main" id="{E4FD4F30-9FAA-666C-C5F5-05BD12584771}"/>
              </a:ext>
            </a:extLst>
          </p:cNvPr>
          <p:cNvGraphicFramePr>
            <a:graphicFrameLocks noGrp="1"/>
          </p:cNvGraphicFramePr>
          <p:nvPr/>
        </p:nvGraphicFramePr>
        <p:xfrm>
          <a:off x="550863" y="2384726"/>
          <a:ext cx="10985500" cy="3939067"/>
        </p:xfrm>
        <a:graphic>
          <a:graphicData uri="http://schemas.openxmlformats.org/drawingml/2006/table">
            <a:tbl>
              <a:tblPr firstRow="1" bandRow="1">
                <a:tableStyleId>{5C22544A-7EE6-4342-B048-85BDC9FD1C3A}</a:tableStyleId>
              </a:tblPr>
              <a:tblGrid>
                <a:gridCol w="1299691">
                  <a:extLst>
                    <a:ext uri="{9D8B030D-6E8A-4147-A177-3AD203B41FA5}">
                      <a16:colId xmlns:a16="http://schemas.microsoft.com/office/drawing/2014/main" val="2596946938"/>
                    </a:ext>
                  </a:extLst>
                </a:gridCol>
                <a:gridCol w="3496962">
                  <a:extLst>
                    <a:ext uri="{9D8B030D-6E8A-4147-A177-3AD203B41FA5}">
                      <a16:colId xmlns:a16="http://schemas.microsoft.com/office/drawing/2014/main" val="2765652295"/>
                    </a:ext>
                  </a:extLst>
                </a:gridCol>
                <a:gridCol w="1804086">
                  <a:extLst>
                    <a:ext uri="{9D8B030D-6E8A-4147-A177-3AD203B41FA5}">
                      <a16:colId xmlns:a16="http://schemas.microsoft.com/office/drawing/2014/main" val="492807575"/>
                    </a:ext>
                  </a:extLst>
                </a:gridCol>
                <a:gridCol w="4384761">
                  <a:extLst>
                    <a:ext uri="{9D8B030D-6E8A-4147-A177-3AD203B41FA5}">
                      <a16:colId xmlns:a16="http://schemas.microsoft.com/office/drawing/2014/main" val="420405647"/>
                    </a:ext>
                  </a:extLst>
                </a:gridCol>
              </a:tblGrid>
              <a:tr h="0">
                <a:tc>
                  <a:txBody>
                    <a:bodyPr/>
                    <a:lstStyle/>
                    <a:p>
                      <a:r>
                        <a:rPr lang="en-GB" sz="1200" dirty="0">
                          <a:latin typeface="Arial" panose="020B0604020202020204" pitchFamily="34" charset="0"/>
                          <a:cs typeface="Arial" panose="020B0604020202020204" pitchFamily="34" charset="0"/>
                        </a:rPr>
                        <a:t>Area</a:t>
                      </a:r>
                    </a:p>
                  </a:txBody>
                  <a:tcPr/>
                </a:tc>
                <a:tc>
                  <a:txBody>
                    <a:bodyPr/>
                    <a:lstStyle/>
                    <a:p>
                      <a:r>
                        <a:rPr lang="en-GB" sz="1200" dirty="0">
                          <a:latin typeface="Arial" panose="020B0604020202020204" pitchFamily="34" charset="0"/>
                          <a:cs typeface="Arial" panose="020B0604020202020204" pitchFamily="34" charset="0"/>
                        </a:rPr>
                        <a:t>Failure</a:t>
                      </a:r>
                    </a:p>
                  </a:txBody>
                  <a:tcPr/>
                </a:tc>
                <a:tc>
                  <a:txBody>
                    <a:bodyPr/>
                    <a:lstStyle/>
                    <a:p>
                      <a:r>
                        <a:rPr lang="en-GB" sz="1200" dirty="0">
                          <a:latin typeface="Arial" panose="020B0604020202020204" pitchFamily="34" charset="0"/>
                          <a:cs typeface="Arial" panose="020B0604020202020204" pitchFamily="34" charset="0"/>
                        </a:rPr>
                        <a:t>Contract Management Points</a:t>
                      </a:r>
                    </a:p>
                  </a:txBody>
                  <a:tcPr/>
                </a:tc>
                <a:tc>
                  <a:txBody>
                    <a:bodyPr/>
                    <a:lstStyle/>
                    <a:p>
                      <a:r>
                        <a:rPr lang="en-GB" sz="1200" dirty="0">
                          <a:latin typeface="Arial" panose="020B0604020202020204" pitchFamily="34" charset="0"/>
                          <a:cs typeface="Arial" panose="020B0604020202020204" pitchFamily="34" charset="0"/>
                        </a:rPr>
                        <a:t>Period of Effect</a:t>
                      </a:r>
                    </a:p>
                  </a:txBody>
                  <a:tcPr/>
                </a:tc>
                <a:extLst>
                  <a:ext uri="{0D108BD9-81ED-4DB2-BD59-A6C34878D82A}">
                    <a16:rowId xmlns:a16="http://schemas.microsoft.com/office/drawing/2014/main" val="936678420"/>
                  </a:ext>
                </a:extLst>
              </a:tr>
              <a:tr h="293824">
                <a:tc>
                  <a:txBody>
                    <a:bodyPr/>
                    <a:lstStyle/>
                    <a:p>
                      <a:r>
                        <a:rPr lang="en-GB" sz="1200" dirty="0">
                          <a:latin typeface="Arial" panose="020B0604020202020204" pitchFamily="34" charset="0"/>
                          <a:cs typeface="Arial" panose="020B0604020202020204" pitchFamily="34" charset="0"/>
                        </a:rPr>
                        <a:t>Health &amp; Safety</a:t>
                      </a:r>
                    </a:p>
                  </a:txBody>
                  <a:tcPr/>
                </a:tc>
                <a:tc>
                  <a:txBody>
                    <a:bodyPr/>
                    <a:lstStyle/>
                    <a:p>
                      <a:r>
                        <a:rPr lang="en-GB" sz="1200" dirty="0">
                          <a:latin typeface="Arial" panose="020B0604020202020204" pitchFamily="34" charset="0"/>
                          <a:cs typeface="Arial" panose="020B0604020202020204" pitchFamily="34" charset="0"/>
                        </a:rPr>
                        <a:t>No Health and Safety Manager in post</a:t>
                      </a:r>
                    </a:p>
                  </a:txBody>
                  <a:tcPr/>
                </a:tc>
                <a:tc>
                  <a:txBody>
                    <a:bodyPr/>
                    <a:lstStyle/>
                    <a:p>
                      <a:r>
                        <a:rPr lang="en-GB" sz="1200" dirty="0">
                          <a:latin typeface="Arial" panose="020B0604020202020204" pitchFamily="34" charset="0"/>
                          <a:cs typeface="Arial" panose="020B0604020202020204" pitchFamily="34" charset="0"/>
                        </a:rPr>
                        <a:t>25</a:t>
                      </a:r>
                    </a:p>
                  </a:txBody>
                  <a:tcPr/>
                </a:tc>
                <a:tc>
                  <a:txBody>
                    <a:bodyPr/>
                    <a:lstStyle/>
                    <a:p>
                      <a:r>
                        <a:rPr lang="en-GB" sz="1200" dirty="0">
                          <a:latin typeface="Arial" panose="020B0604020202020204" pitchFamily="34" charset="0"/>
                          <a:cs typeface="Arial" panose="020B0604020202020204" pitchFamily="34" charset="0"/>
                        </a:rPr>
                        <a:t>Until </a:t>
                      </a:r>
                      <a:r>
                        <a:rPr lang="en-GB" sz="1200" i="1" dirty="0">
                          <a:latin typeface="Arial" panose="020B0604020202020204" pitchFamily="34" charset="0"/>
                          <a:cs typeface="Arial" panose="020B0604020202020204" pitchFamily="34" charset="0"/>
                        </a:rPr>
                        <a:t>Client </a:t>
                      </a:r>
                      <a:r>
                        <a:rPr lang="en-GB" sz="1200" i="0" dirty="0">
                          <a:latin typeface="Arial" panose="020B0604020202020204" pitchFamily="34" charset="0"/>
                          <a:cs typeface="Arial" panose="020B0604020202020204" pitchFamily="34" charset="0"/>
                        </a:rPr>
                        <a:t>is notified of the appointment of the Health and Safety Manager</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7967559"/>
                  </a:ext>
                </a:extLst>
              </a:tr>
              <a:tr h="148282">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Health &amp; Safety</a:t>
                      </a:r>
                    </a:p>
                    <a:p>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Failure to report incidents in line with GG128</a:t>
                      </a:r>
                    </a:p>
                  </a:txBody>
                  <a:tcPr/>
                </a:tc>
                <a:tc>
                  <a:txBody>
                    <a:bodyPr/>
                    <a:lstStyle/>
                    <a:p>
                      <a:r>
                        <a:rPr lang="en-GB" sz="1200" dirty="0">
                          <a:latin typeface="Arial" panose="020B0604020202020204" pitchFamily="34" charset="0"/>
                          <a:cs typeface="Arial" panose="020B0604020202020204" pitchFamily="34" charset="0"/>
                        </a:rPr>
                        <a:t>5 per incident</a:t>
                      </a:r>
                    </a:p>
                  </a:txBody>
                  <a:tcPr/>
                </a:tc>
                <a:tc>
                  <a:txBody>
                    <a:bodyPr/>
                    <a:lstStyle/>
                    <a:p>
                      <a:r>
                        <a:rPr lang="en-GB" sz="1200" dirty="0">
                          <a:latin typeface="Arial" panose="020B0604020202020204" pitchFamily="34" charset="0"/>
                          <a:cs typeface="Arial" panose="020B0604020202020204" pitchFamily="34" charset="0"/>
                        </a:rPr>
                        <a:t>Until incident reported, and investigation report issued</a:t>
                      </a:r>
                    </a:p>
                  </a:txBody>
                  <a:tcPr/>
                </a:tc>
                <a:extLst>
                  <a:ext uri="{0D108BD9-81ED-4DB2-BD59-A6C34878D82A}">
                    <a16:rowId xmlns:a16="http://schemas.microsoft.com/office/drawing/2014/main" val="577793381"/>
                  </a:ext>
                </a:extLst>
              </a:tr>
              <a:tr h="432487">
                <a:tc>
                  <a:txBody>
                    <a:bodyPr/>
                    <a:lstStyle/>
                    <a:p>
                      <a:r>
                        <a:rPr lang="en-GB" sz="1200" dirty="0">
                          <a:latin typeface="Arial" panose="020B0604020202020204" pitchFamily="34" charset="0"/>
                          <a:cs typeface="Arial" panose="020B0604020202020204" pitchFamily="34" charset="0"/>
                        </a:rPr>
                        <a:t>Delivery</a:t>
                      </a:r>
                    </a:p>
                  </a:txBody>
                  <a:tcPr/>
                </a:tc>
                <a:tc>
                  <a:txBody>
                    <a:bodyPr/>
                    <a:lstStyle/>
                    <a:p>
                      <a:r>
                        <a:rPr lang="en-GB" sz="1200" dirty="0">
                          <a:latin typeface="Arial" panose="020B0604020202020204" pitchFamily="34" charset="0"/>
                          <a:cs typeface="Arial" panose="020B0604020202020204" pitchFamily="34" charset="0"/>
                        </a:rPr>
                        <a:t>Failure to maintain an accepted programme as required by the framework contract</a:t>
                      </a:r>
                    </a:p>
                  </a:txBody>
                  <a:tcPr/>
                </a:tc>
                <a:tc>
                  <a:txBody>
                    <a:bodyPr/>
                    <a:lstStyle/>
                    <a:p>
                      <a:r>
                        <a:rPr lang="en-GB" sz="1200" dirty="0">
                          <a:latin typeface="Arial" panose="020B0604020202020204" pitchFamily="34" charset="0"/>
                          <a:cs typeface="Arial" panose="020B0604020202020204" pitchFamily="34" charset="0"/>
                        </a:rPr>
                        <a:t>5 per Scheme</a:t>
                      </a:r>
                    </a:p>
                  </a:txBody>
                  <a:tcPr/>
                </a:tc>
                <a:tc>
                  <a:txBody>
                    <a:bodyPr/>
                    <a:lstStyle/>
                    <a:p>
                      <a:r>
                        <a:rPr lang="en-GB" sz="1200" dirty="0">
                          <a:latin typeface="Arial" panose="020B0604020202020204" pitchFamily="34" charset="0"/>
                          <a:cs typeface="Arial" panose="020B0604020202020204" pitchFamily="34" charset="0"/>
                        </a:rPr>
                        <a:t>Until the Scheme Completion Certificate is issued</a:t>
                      </a:r>
                    </a:p>
                  </a:txBody>
                  <a:tcPr/>
                </a:tc>
                <a:extLst>
                  <a:ext uri="{0D108BD9-81ED-4DB2-BD59-A6C34878D82A}">
                    <a16:rowId xmlns:a16="http://schemas.microsoft.com/office/drawing/2014/main" val="3474992993"/>
                  </a:ext>
                </a:extLst>
              </a:tr>
              <a:tr h="234779">
                <a:tc>
                  <a:txBody>
                    <a:bodyPr/>
                    <a:lstStyle/>
                    <a:p>
                      <a:r>
                        <a:rPr lang="en-GB" sz="1200" dirty="0">
                          <a:latin typeface="Arial" panose="020B0604020202020204" pitchFamily="34" charset="0"/>
                          <a:cs typeface="Arial" panose="020B0604020202020204" pitchFamily="34" charset="0"/>
                        </a:rPr>
                        <a:t>Delivery</a:t>
                      </a:r>
                    </a:p>
                  </a:txBody>
                  <a:tcPr/>
                </a:tc>
                <a:tc>
                  <a:txBody>
                    <a:bodyPr/>
                    <a:lstStyle/>
                    <a:p>
                      <a:r>
                        <a:rPr lang="en-GB" sz="1200" dirty="0">
                          <a:latin typeface="Arial" panose="020B0604020202020204" pitchFamily="34" charset="0"/>
                          <a:cs typeface="Arial" panose="020B0604020202020204" pitchFamily="34" charset="0"/>
                        </a:rPr>
                        <a:t>Failure to submit a quotation as required by the framework contract</a:t>
                      </a:r>
                    </a:p>
                  </a:txBody>
                  <a:tcPr/>
                </a:tc>
                <a:tc>
                  <a:txBody>
                    <a:bodyPr/>
                    <a:lstStyle/>
                    <a:p>
                      <a:r>
                        <a:rPr lang="en-GB" sz="1200" dirty="0">
                          <a:latin typeface="Arial" panose="020B0604020202020204" pitchFamily="34" charset="0"/>
                          <a:cs typeface="Arial" panose="020B0604020202020204" pitchFamily="34" charset="0"/>
                        </a:rPr>
                        <a:t>5 per Scheme</a:t>
                      </a:r>
                    </a:p>
                  </a:txBody>
                  <a:tcPr/>
                </a:tc>
                <a:tc>
                  <a:txBody>
                    <a:bodyPr/>
                    <a:lstStyle/>
                    <a:p>
                      <a:r>
                        <a:rPr lang="en-GB" sz="1200" dirty="0">
                          <a:latin typeface="Arial" panose="020B0604020202020204" pitchFamily="34" charset="0"/>
                          <a:cs typeface="Arial" panose="020B0604020202020204" pitchFamily="34" charset="0"/>
                        </a:rPr>
                        <a:t>Until the quotation is submitted to the </a:t>
                      </a:r>
                      <a:r>
                        <a:rPr lang="en-GB" sz="1200" i="1" dirty="0">
                          <a:latin typeface="Arial" panose="020B0604020202020204" pitchFamily="34" charset="0"/>
                          <a:cs typeface="Arial" panose="020B0604020202020204" pitchFamily="34" charset="0"/>
                        </a:rPr>
                        <a:t>Client</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3741774"/>
                  </a:ext>
                </a:extLst>
              </a:tr>
              <a:tr h="219684">
                <a:tc>
                  <a:txBody>
                    <a:bodyPr/>
                    <a:lstStyle/>
                    <a:p>
                      <a:r>
                        <a:rPr lang="en-GB" sz="1200" dirty="0">
                          <a:latin typeface="Arial" panose="020B0604020202020204" pitchFamily="34" charset="0"/>
                          <a:cs typeface="Arial" panose="020B0604020202020204" pitchFamily="34" charset="0"/>
                        </a:rPr>
                        <a:t>Quality</a:t>
                      </a:r>
                    </a:p>
                  </a:txBody>
                  <a:tcPr/>
                </a:tc>
                <a:tc>
                  <a:txBody>
                    <a:bodyPr/>
                    <a:lstStyle/>
                    <a:p>
                      <a:r>
                        <a:rPr lang="en-GB" sz="1200" dirty="0">
                          <a:latin typeface="Arial" panose="020B0604020202020204" pitchFamily="34" charset="0"/>
                          <a:cs typeface="Arial" panose="020B0604020202020204" pitchFamily="34" charset="0"/>
                        </a:rPr>
                        <a:t>Failure to have a complete quality management system and quality plan in place and operating</a:t>
                      </a:r>
                    </a:p>
                  </a:txBody>
                  <a:tcPr/>
                </a:tc>
                <a:tc>
                  <a:txBody>
                    <a:bodyPr/>
                    <a:lstStyle/>
                    <a:p>
                      <a:r>
                        <a:rPr lang="en-GB" sz="1200" dirty="0">
                          <a:latin typeface="Arial" panose="020B0604020202020204" pitchFamily="34" charset="0"/>
                          <a:cs typeface="Arial" panose="020B0604020202020204" pitchFamily="34" charset="0"/>
                        </a:rPr>
                        <a:t>25</a:t>
                      </a:r>
                    </a:p>
                  </a:txBody>
                  <a:tcPr/>
                </a:tc>
                <a:tc>
                  <a:txBody>
                    <a:bodyPr/>
                    <a:lstStyle/>
                    <a:p>
                      <a:r>
                        <a:rPr lang="en-GB" sz="1200" dirty="0">
                          <a:latin typeface="Arial" panose="020B0604020202020204" pitchFamily="34" charset="0"/>
                          <a:cs typeface="Arial" panose="020B0604020202020204" pitchFamily="34" charset="0"/>
                        </a:rPr>
                        <a:t>Until the </a:t>
                      </a:r>
                      <a:r>
                        <a:rPr lang="en-GB" sz="1200" i="1" dirty="0">
                          <a:latin typeface="Arial" panose="020B0604020202020204" pitchFamily="34" charset="0"/>
                          <a:cs typeface="Arial" panose="020B0604020202020204" pitchFamily="34" charset="0"/>
                        </a:rPr>
                        <a:t>Supplier </a:t>
                      </a:r>
                      <a:r>
                        <a:rPr lang="en-GB" sz="1200" i="0" dirty="0">
                          <a:latin typeface="Arial" panose="020B0604020202020204" pitchFamily="34" charset="0"/>
                          <a:cs typeface="Arial" panose="020B0604020202020204" pitchFamily="34" charset="0"/>
                        </a:rPr>
                        <a:t>submits the quality management system and quality plan and these are accepted by the </a:t>
                      </a:r>
                      <a:r>
                        <a:rPr lang="en-GB" sz="1200" i="1" dirty="0">
                          <a:latin typeface="Arial" panose="020B0604020202020204" pitchFamily="34" charset="0"/>
                          <a:cs typeface="Arial" panose="020B0604020202020204" pitchFamily="34" charset="0"/>
                        </a:rPr>
                        <a:t>Client</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79357572"/>
                  </a:ext>
                </a:extLst>
              </a:tr>
              <a:tr h="281467">
                <a:tc>
                  <a:txBody>
                    <a:bodyPr/>
                    <a:lstStyle/>
                    <a:p>
                      <a:r>
                        <a:rPr lang="en-GB" sz="1200" dirty="0">
                          <a:latin typeface="Arial" panose="020B0604020202020204" pitchFamily="34" charset="0"/>
                          <a:cs typeface="Arial" panose="020B0604020202020204" pitchFamily="34" charset="0"/>
                        </a:rPr>
                        <a:t>Quality</a:t>
                      </a:r>
                    </a:p>
                  </a:txBody>
                  <a:tcPr/>
                </a:tc>
                <a:tc>
                  <a:txBody>
                    <a:bodyPr/>
                    <a:lstStyle/>
                    <a:p>
                      <a:r>
                        <a:rPr lang="en-GB" sz="1200" dirty="0">
                          <a:latin typeface="Arial" panose="020B0604020202020204" pitchFamily="34" charset="0"/>
                          <a:cs typeface="Arial" panose="020B0604020202020204" pitchFamily="34" charset="0"/>
                        </a:rPr>
                        <a:t>Failure to identify a Nonconformity</a:t>
                      </a:r>
                    </a:p>
                  </a:txBody>
                  <a:tcPr/>
                </a:tc>
                <a:tc>
                  <a:txBody>
                    <a:bodyPr/>
                    <a:lstStyle/>
                    <a:p>
                      <a:r>
                        <a:rPr lang="en-GB" sz="1200" dirty="0">
                          <a:latin typeface="Arial" panose="020B0604020202020204" pitchFamily="34" charset="0"/>
                          <a:cs typeface="Arial" panose="020B0604020202020204" pitchFamily="34" charset="0"/>
                        </a:rPr>
                        <a:t>5 per Nonconformity</a:t>
                      </a:r>
                    </a:p>
                  </a:txBody>
                  <a:tcPr/>
                </a:tc>
                <a:tc>
                  <a:txBody>
                    <a:bodyPr/>
                    <a:lstStyle/>
                    <a:p>
                      <a:r>
                        <a:rPr lang="en-GB" sz="1200" dirty="0">
                          <a:latin typeface="Arial" panose="020B0604020202020204" pitchFamily="34" charset="0"/>
                          <a:cs typeface="Arial" panose="020B0604020202020204" pitchFamily="34" charset="0"/>
                        </a:rPr>
                        <a:t>6 months</a:t>
                      </a:r>
                    </a:p>
                  </a:txBody>
                  <a:tcPr/>
                </a:tc>
                <a:extLst>
                  <a:ext uri="{0D108BD9-81ED-4DB2-BD59-A6C34878D82A}">
                    <a16:rowId xmlns:a16="http://schemas.microsoft.com/office/drawing/2014/main" val="949906021"/>
                  </a:ext>
                </a:extLst>
              </a:tr>
              <a:tr h="420130">
                <a:tc>
                  <a:txBody>
                    <a:bodyPr/>
                    <a:lstStyle/>
                    <a:p>
                      <a:r>
                        <a:rPr lang="en-GB" sz="1200" dirty="0">
                          <a:latin typeface="Arial" panose="020B0604020202020204" pitchFamily="34" charset="0"/>
                          <a:cs typeface="Arial" panose="020B0604020202020204" pitchFamily="34" charset="0"/>
                        </a:rPr>
                        <a:t>Environmental</a:t>
                      </a:r>
                    </a:p>
                  </a:txBody>
                  <a:tcPr/>
                </a:tc>
                <a:tc>
                  <a:txBody>
                    <a:bodyPr/>
                    <a:lstStyle/>
                    <a:p>
                      <a:r>
                        <a:rPr lang="en-GB" sz="1200" dirty="0">
                          <a:latin typeface="Arial" panose="020B0604020202020204" pitchFamily="34" charset="0"/>
                          <a:cs typeface="Arial" panose="020B0604020202020204" pitchFamily="34" charset="0"/>
                        </a:rPr>
                        <a:t>No Environmental Manager in post</a:t>
                      </a:r>
                    </a:p>
                  </a:txBody>
                  <a:tcPr/>
                </a:tc>
                <a:tc>
                  <a:txBody>
                    <a:bodyPr/>
                    <a:lstStyle/>
                    <a:p>
                      <a:r>
                        <a:rPr lang="en-GB" sz="1200" dirty="0">
                          <a:latin typeface="Arial" panose="020B0604020202020204" pitchFamily="34" charset="0"/>
                          <a:cs typeface="Arial" panose="020B0604020202020204" pitchFamily="34" charset="0"/>
                        </a:rPr>
                        <a:t>25</a:t>
                      </a:r>
                    </a:p>
                  </a:txBody>
                  <a:tcPr/>
                </a:tc>
                <a:tc>
                  <a:txBody>
                    <a:bodyPr/>
                    <a:lstStyle/>
                    <a:p>
                      <a:r>
                        <a:rPr lang="en-GB" sz="1200" dirty="0">
                          <a:latin typeface="Arial" panose="020B0604020202020204" pitchFamily="34" charset="0"/>
                          <a:cs typeface="Arial" panose="020B0604020202020204" pitchFamily="34" charset="0"/>
                        </a:rPr>
                        <a:t>Until the </a:t>
                      </a:r>
                      <a:r>
                        <a:rPr lang="en-GB" sz="1200" i="1" dirty="0">
                          <a:latin typeface="Arial" panose="020B0604020202020204" pitchFamily="34" charset="0"/>
                          <a:cs typeface="Arial" panose="020B0604020202020204" pitchFamily="34" charset="0"/>
                        </a:rPr>
                        <a:t>Client </a:t>
                      </a:r>
                      <a:r>
                        <a:rPr lang="en-GB" sz="1200" i="0" dirty="0">
                          <a:latin typeface="Arial" panose="020B0604020202020204" pitchFamily="34" charset="0"/>
                          <a:cs typeface="Arial" panose="020B0604020202020204" pitchFamily="34" charset="0"/>
                        </a:rPr>
                        <a:t>is notified of the appointment of the Environmental Manager</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9846054"/>
                  </a:ext>
                </a:extLst>
              </a:tr>
              <a:tr h="340313">
                <a:tc>
                  <a:txBody>
                    <a:bodyPr/>
                    <a:lstStyle/>
                    <a:p>
                      <a:r>
                        <a:rPr lang="en-GB" sz="1200" dirty="0">
                          <a:latin typeface="Arial" panose="020B0604020202020204" pitchFamily="34" charset="0"/>
                          <a:cs typeface="Arial" panose="020B0604020202020204" pitchFamily="34" charset="0"/>
                        </a:rPr>
                        <a:t>Environmental</a:t>
                      </a:r>
                    </a:p>
                  </a:txBody>
                  <a:tcPr/>
                </a:tc>
                <a:tc>
                  <a:txBody>
                    <a:bodyPr/>
                    <a:lstStyle/>
                    <a:p>
                      <a:r>
                        <a:rPr lang="en-GB" sz="1200" dirty="0">
                          <a:latin typeface="Arial" panose="020B0604020202020204" pitchFamily="34" charset="0"/>
                          <a:cs typeface="Arial" panose="020B0604020202020204" pitchFamily="34" charset="0"/>
                        </a:rPr>
                        <a:t>Failure to implement an accredited carbon management system by 2025</a:t>
                      </a:r>
                    </a:p>
                  </a:txBody>
                  <a:tcPr/>
                </a:tc>
                <a:tc>
                  <a:txBody>
                    <a:bodyPr/>
                    <a:lstStyle/>
                    <a:p>
                      <a:r>
                        <a:rPr lang="en-GB" sz="1200" dirty="0">
                          <a:latin typeface="Arial" panose="020B0604020202020204" pitchFamily="34" charset="0"/>
                          <a:cs typeface="Arial" panose="020B0604020202020204" pitchFamily="34" charset="0"/>
                        </a:rPr>
                        <a:t>15</a:t>
                      </a:r>
                    </a:p>
                  </a:txBody>
                  <a:tcPr/>
                </a:tc>
                <a:tc>
                  <a:txBody>
                    <a:bodyPr/>
                    <a:lstStyle/>
                    <a:p>
                      <a:r>
                        <a:rPr lang="en-GB" sz="1200" dirty="0">
                          <a:latin typeface="Arial" panose="020B0604020202020204" pitchFamily="34" charset="0"/>
                          <a:cs typeface="Arial" panose="020B0604020202020204" pitchFamily="34" charset="0"/>
                        </a:rPr>
                        <a:t>Until </a:t>
                      </a:r>
                      <a:r>
                        <a:rPr lang="en-GB" sz="1200" i="1" dirty="0">
                          <a:latin typeface="Arial" panose="020B0604020202020204" pitchFamily="34" charset="0"/>
                          <a:cs typeface="Arial" panose="020B0604020202020204" pitchFamily="34" charset="0"/>
                        </a:rPr>
                        <a:t>Supplier </a:t>
                      </a:r>
                      <a:r>
                        <a:rPr lang="en-GB" sz="1200" i="0" dirty="0">
                          <a:latin typeface="Arial" panose="020B0604020202020204" pitchFamily="34" charset="0"/>
                          <a:cs typeface="Arial" panose="020B0604020202020204" pitchFamily="34" charset="0"/>
                        </a:rPr>
                        <a:t>has implemented an accredited carbon management system</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4613146"/>
                  </a:ext>
                </a:extLst>
              </a:tr>
            </a:tbl>
          </a:graphicData>
        </a:graphic>
      </p:graphicFrame>
    </p:spTree>
    <p:extLst>
      <p:ext uri="{BB962C8B-B14F-4D97-AF65-F5344CB8AC3E}">
        <p14:creationId xmlns:p14="http://schemas.microsoft.com/office/powerpoint/2010/main" val="2645356480"/>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a:xfrm>
            <a:off x="562927" y="2007605"/>
            <a:ext cx="10743248" cy="1876362"/>
          </a:xfrm>
        </p:spPr>
        <p:txBody>
          <a:bodyPr vert="horz">
            <a:normAutofit/>
          </a:bodyPr>
          <a:lstStyle/>
          <a:p>
            <a:r>
              <a:rPr lang="en-GB" sz="3600" dirty="0"/>
              <a:t>Quality management requirements for short form of contracts</a:t>
            </a:r>
            <a:br>
              <a:rPr lang="en-GB" dirty="0"/>
            </a:br>
            <a:endParaRPr lang="en-GB" dirty="0"/>
          </a:p>
        </p:txBody>
      </p:sp>
    </p:spTree>
    <p:extLst>
      <p:ext uri="{BB962C8B-B14F-4D97-AF65-F5344CB8AC3E}">
        <p14:creationId xmlns:p14="http://schemas.microsoft.com/office/powerpoint/2010/main" val="198105081"/>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FE99-9BC5-7E08-6C8E-30F8F4BE01E0}"/>
              </a:ext>
            </a:extLst>
          </p:cNvPr>
          <p:cNvSpPr>
            <a:spLocks noGrp="1"/>
          </p:cNvSpPr>
          <p:nvPr>
            <p:ph type="title"/>
          </p:nvPr>
        </p:nvSpPr>
        <p:spPr/>
        <p:txBody>
          <a:bodyPr/>
          <a:lstStyle/>
          <a:p>
            <a:r>
              <a:rPr lang="en-GB" dirty="0"/>
              <a:t>Insurance, Indemnity and Liability</a:t>
            </a:r>
          </a:p>
        </p:txBody>
      </p:sp>
      <p:graphicFrame>
        <p:nvGraphicFramePr>
          <p:cNvPr id="4" name="Table 4">
            <a:extLst>
              <a:ext uri="{FF2B5EF4-FFF2-40B4-BE49-F238E27FC236}">
                <a16:creationId xmlns:a16="http://schemas.microsoft.com/office/drawing/2014/main" id="{62926B4E-63D9-4EA1-C405-97DB8FA6AAE8}"/>
              </a:ext>
            </a:extLst>
          </p:cNvPr>
          <p:cNvGraphicFramePr>
            <a:graphicFrameLocks noGrp="1"/>
          </p:cNvGraphicFramePr>
          <p:nvPr>
            <p:ph idx="1"/>
            <p:extLst>
              <p:ext uri="{D42A27DB-BD31-4B8C-83A1-F6EECF244321}">
                <p14:modId xmlns:p14="http://schemas.microsoft.com/office/powerpoint/2010/main" val="1724649033"/>
              </p:ext>
            </p:extLst>
          </p:nvPr>
        </p:nvGraphicFramePr>
        <p:xfrm>
          <a:off x="550863" y="1457325"/>
          <a:ext cx="11227695" cy="2611120"/>
        </p:xfrm>
        <a:graphic>
          <a:graphicData uri="http://schemas.openxmlformats.org/drawingml/2006/table">
            <a:tbl>
              <a:tblPr firstRow="1" bandRow="1">
                <a:tableStyleId>{5C22544A-7EE6-4342-B048-85BDC9FD1C3A}</a:tableStyleId>
              </a:tblPr>
              <a:tblGrid>
                <a:gridCol w="3742565">
                  <a:extLst>
                    <a:ext uri="{9D8B030D-6E8A-4147-A177-3AD203B41FA5}">
                      <a16:colId xmlns:a16="http://schemas.microsoft.com/office/drawing/2014/main" val="72618343"/>
                    </a:ext>
                  </a:extLst>
                </a:gridCol>
                <a:gridCol w="3742565">
                  <a:extLst>
                    <a:ext uri="{9D8B030D-6E8A-4147-A177-3AD203B41FA5}">
                      <a16:colId xmlns:a16="http://schemas.microsoft.com/office/drawing/2014/main" val="4013715120"/>
                    </a:ext>
                  </a:extLst>
                </a:gridCol>
                <a:gridCol w="3742565">
                  <a:extLst>
                    <a:ext uri="{9D8B030D-6E8A-4147-A177-3AD203B41FA5}">
                      <a16:colId xmlns:a16="http://schemas.microsoft.com/office/drawing/2014/main" val="3417640491"/>
                    </a:ext>
                  </a:extLst>
                </a:gridCol>
              </a:tblGrid>
              <a:tr h="370840">
                <a:tc>
                  <a:txBody>
                    <a:bodyPr/>
                    <a:lstStyle/>
                    <a:p>
                      <a:r>
                        <a:rPr lang="en-GB" dirty="0"/>
                        <a:t>Insurance</a:t>
                      </a:r>
                    </a:p>
                  </a:txBody>
                  <a:tcPr/>
                </a:tc>
                <a:tc>
                  <a:txBody>
                    <a:bodyPr/>
                    <a:lstStyle/>
                    <a:p>
                      <a:r>
                        <a:rPr lang="en-GB" dirty="0"/>
                        <a:t>Indemnity</a:t>
                      </a:r>
                    </a:p>
                  </a:txBody>
                  <a:tcPr/>
                </a:tc>
                <a:tc>
                  <a:txBody>
                    <a:bodyPr/>
                    <a:lstStyle/>
                    <a:p>
                      <a:r>
                        <a:rPr lang="en-GB" dirty="0"/>
                        <a:t>Liability</a:t>
                      </a:r>
                    </a:p>
                  </a:txBody>
                  <a:tcPr/>
                </a:tc>
                <a:extLst>
                  <a:ext uri="{0D108BD9-81ED-4DB2-BD59-A6C34878D82A}">
                    <a16:rowId xmlns:a16="http://schemas.microsoft.com/office/drawing/2014/main" val="1631245839"/>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500" kern="1200" dirty="0">
                          <a:solidFill>
                            <a:srgbClr val="002060"/>
                          </a:solidFill>
                          <a:latin typeface="Arial" panose="020B0604020202020204" pitchFamily="34" charset="0"/>
                          <a:ea typeface="+mn-ea"/>
                          <a:cs typeface="Arial" panose="020B0604020202020204" pitchFamily="34" charset="0"/>
                        </a:rPr>
                        <a:t>A policy transferring risk to an insurer in exchange for payment. It guards the insured party against losses for any risks specified in the policy.</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500" kern="1200" dirty="0">
                          <a:solidFill>
                            <a:srgbClr val="002060"/>
                          </a:solidFill>
                          <a:latin typeface="Arial" panose="020B0604020202020204" pitchFamily="34" charset="0"/>
                          <a:ea typeface="+mn-ea"/>
                          <a:cs typeface="Arial" panose="020B0604020202020204" pitchFamily="34" charset="0"/>
                        </a:rPr>
                        <a:t>A contractual obligation for one party to provide compensation to another party when that party has suffered a loss. </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500" kern="1200" dirty="0">
                          <a:solidFill>
                            <a:srgbClr val="002060"/>
                          </a:solidFill>
                          <a:latin typeface="Arial" panose="020B0604020202020204" pitchFamily="34" charset="0"/>
                          <a:ea typeface="+mn-ea"/>
                          <a:cs typeface="Arial" panose="020B0604020202020204" pitchFamily="34" charset="0"/>
                        </a:rPr>
                        <a:t>A situation where one party is legally responsible for something.</a:t>
                      </a:r>
                    </a:p>
                  </a:txBody>
                  <a:tcPr/>
                </a:tc>
                <a:extLst>
                  <a:ext uri="{0D108BD9-81ED-4DB2-BD59-A6C34878D82A}">
                    <a16:rowId xmlns:a16="http://schemas.microsoft.com/office/drawing/2014/main" val="736845531"/>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500" kern="1200" dirty="0">
                          <a:solidFill>
                            <a:srgbClr val="002060"/>
                          </a:solidFill>
                          <a:latin typeface="Arial" panose="020B0604020202020204" pitchFamily="34" charset="0"/>
                          <a:ea typeface="+mn-ea"/>
                          <a:cs typeface="Arial" panose="020B0604020202020204" pitchFamily="34" charset="0"/>
                        </a:rPr>
                        <a:t>Careful attention to the policy terms is required including notification periods, for example, some policies require the insurer to be notified of an insured event within 28 days.</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500" kern="1200" dirty="0">
                          <a:solidFill>
                            <a:srgbClr val="002060"/>
                          </a:solidFill>
                          <a:latin typeface="Arial" panose="020B0604020202020204" pitchFamily="34" charset="0"/>
                          <a:ea typeface="+mn-ea"/>
                          <a:cs typeface="Arial" panose="020B0604020202020204" pitchFamily="34" charset="0"/>
                        </a:rPr>
                        <a:t>For example, when a business is sold, the vendors may give an indemnity to the purchasers in respect of any claims that arise from the period in which the vendors were in control of the business</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500" kern="1200" dirty="0">
                          <a:solidFill>
                            <a:srgbClr val="002060"/>
                          </a:solidFill>
                          <a:latin typeface="Arial" panose="020B0604020202020204" pitchFamily="34" charset="0"/>
                          <a:ea typeface="+mn-ea"/>
                          <a:cs typeface="Arial" panose="020B0604020202020204" pitchFamily="34" charset="0"/>
                        </a:rPr>
                        <a:t>Usually resulting from terms contained in a contract, negligence or legislation.</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500" kern="1200" dirty="0">
                        <a:solidFill>
                          <a:srgbClr val="00206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431760503"/>
                  </a:ext>
                </a:extLst>
              </a:tr>
            </a:tbl>
          </a:graphicData>
        </a:graphic>
      </p:graphicFrame>
    </p:spTree>
    <p:extLst>
      <p:ext uri="{BB962C8B-B14F-4D97-AF65-F5344CB8AC3E}">
        <p14:creationId xmlns:p14="http://schemas.microsoft.com/office/powerpoint/2010/main" val="3111221360"/>
      </p:ext>
    </p:extLst>
  </p:cSld>
  <p:clrMapOvr>
    <a:masterClrMapping/>
  </p:clrMapOvr>
  <p:transition spd="slow" advTm="25632">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E8E5-CB5B-4602-A27A-2C6AB84C55C5}"/>
              </a:ext>
            </a:extLst>
          </p:cNvPr>
          <p:cNvSpPr>
            <a:spLocks noGrp="1"/>
          </p:cNvSpPr>
          <p:nvPr>
            <p:ph type="title"/>
          </p:nvPr>
        </p:nvSpPr>
        <p:spPr/>
        <p:txBody>
          <a:bodyPr/>
          <a:lstStyle/>
          <a:p>
            <a:r>
              <a:rPr lang="en-US" dirty="0"/>
              <a:t>Quality Management Systems</a:t>
            </a:r>
            <a:endParaRPr lang="en-GB" dirty="0"/>
          </a:p>
        </p:txBody>
      </p:sp>
      <p:sp>
        <p:nvSpPr>
          <p:cNvPr id="5" name="Content Placeholder 2">
            <a:extLst>
              <a:ext uri="{FF2B5EF4-FFF2-40B4-BE49-F238E27FC236}">
                <a16:creationId xmlns:a16="http://schemas.microsoft.com/office/drawing/2014/main" id="{0D55F4C4-59A5-2A49-3A47-3F4DD336AC80}"/>
              </a:ext>
            </a:extLst>
          </p:cNvPr>
          <p:cNvSpPr txBox="1">
            <a:spLocks/>
          </p:cNvSpPr>
          <p:nvPr/>
        </p:nvSpPr>
        <p:spPr>
          <a:xfrm>
            <a:off x="550863" y="1457934"/>
            <a:ext cx="11090275" cy="4364642"/>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002060"/>
                </a:solidFill>
              </a:rPr>
              <a:t>NEC4 short form of contracts do not require the </a:t>
            </a:r>
            <a:r>
              <a:rPr lang="en-US" sz="1800" i="1" dirty="0">
                <a:solidFill>
                  <a:srgbClr val="002060"/>
                </a:solidFill>
              </a:rPr>
              <a:t>Contractor/Consultant/Suppler </a:t>
            </a:r>
            <a:r>
              <a:rPr lang="en-US" sz="1800" dirty="0">
                <a:solidFill>
                  <a:srgbClr val="002060"/>
                </a:solidFill>
              </a:rPr>
              <a:t>to</a:t>
            </a:r>
            <a:r>
              <a:rPr lang="en-US" sz="1800" i="1" dirty="0">
                <a:solidFill>
                  <a:srgbClr val="002060"/>
                </a:solidFill>
              </a:rPr>
              <a:t> </a:t>
            </a:r>
            <a:r>
              <a:rPr lang="en-US" sz="1800" dirty="0">
                <a:solidFill>
                  <a:srgbClr val="002060"/>
                </a:solidFill>
              </a:rPr>
              <a:t>operate a quality management system however this requirement is included in the model contract Scope (S 437 ECSC, S 535 PSSC, S 345 TSSC and S 316 SSC).</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lang="en-US" sz="1800" dirty="0">
                <a:solidFill>
                  <a:srgbClr val="002060"/>
                </a:solidFill>
                <a:latin typeface="Arial" panose="020B0604020202020204" pitchFamily="34" charset="0"/>
                <a:cs typeface="Arial" panose="020B0604020202020204" pitchFamily="34" charset="0"/>
              </a:rPr>
              <a:t>The</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quality management system must comply with </a:t>
            </a:r>
            <a:r>
              <a:rPr kumimoji="0" lang="en-US" sz="1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ISO 9001, ISO 9004 and CEN/TS 16880.</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Certification for the quality management system (ISO 9001) and environmental management system (ISO 14001) must be obtained from a UKAS accredited body.</a:t>
            </a:r>
          </a:p>
          <a:p>
            <a:endParaRPr lang="en-GB" sz="1800" dirty="0">
              <a:solidFill>
                <a:srgbClr val="002060"/>
              </a:solidFill>
            </a:endParaRPr>
          </a:p>
        </p:txBody>
      </p:sp>
      <p:sp>
        <p:nvSpPr>
          <p:cNvPr id="8" name="Arrow: Pentagon 7">
            <a:extLst>
              <a:ext uri="{FF2B5EF4-FFF2-40B4-BE49-F238E27FC236}">
                <a16:creationId xmlns:a16="http://schemas.microsoft.com/office/drawing/2014/main" id="{2585D656-1045-0173-FF3E-9FD485AD8D47}"/>
              </a:ext>
            </a:extLst>
          </p:cNvPr>
          <p:cNvSpPr/>
          <p:nvPr/>
        </p:nvSpPr>
        <p:spPr>
          <a:xfrm>
            <a:off x="0" y="-11870"/>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Model</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730109"/>
      </p:ext>
    </p:extLst>
  </p:cSld>
  <p:clrMapOvr>
    <a:masterClrMapping/>
  </p:clrMapOvr>
  <p:transition spd="slow" advTm="27370">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E8E5-CB5B-4602-A27A-2C6AB84C55C5}"/>
              </a:ext>
            </a:extLst>
          </p:cNvPr>
          <p:cNvSpPr>
            <a:spLocks noGrp="1"/>
          </p:cNvSpPr>
          <p:nvPr>
            <p:ph type="title"/>
          </p:nvPr>
        </p:nvSpPr>
        <p:spPr/>
        <p:txBody>
          <a:bodyPr/>
          <a:lstStyle/>
          <a:p>
            <a:r>
              <a:rPr lang="en-US" dirty="0"/>
              <a:t>Quality plan</a:t>
            </a:r>
            <a:endParaRPr lang="en-GB" dirty="0"/>
          </a:p>
        </p:txBody>
      </p:sp>
      <p:sp>
        <p:nvSpPr>
          <p:cNvPr id="5" name="Content Placeholder 2">
            <a:extLst>
              <a:ext uri="{FF2B5EF4-FFF2-40B4-BE49-F238E27FC236}">
                <a16:creationId xmlns:a16="http://schemas.microsoft.com/office/drawing/2014/main" id="{0D55F4C4-59A5-2A49-3A47-3F4DD336AC80}"/>
              </a:ext>
            </a:extLst>
          </p:cNvPr>
          <p:cNvSpPr txBox="1">
            <a:spLocks/>
          </p:cNvSpPr>
          <p:nvPr/>
        </p:nvSpPr>
        <p:spPr>
          <a:xfrm>
            <a:off x="550863" y="1457934"/>
            <a:ext cx="11090275" cy="4364642"/>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002060"/>
                </a:solidFill>
              </a:rPr>
              <a:t>NEC4 short form of contracts do not require the </a:t>
            </a:r>
            <a:r>
              <a:rPr lang="en-US" sz="1800" i="1" dirty="0">
                <a:solidFill>
                  <a:srgbClr val="002060"/>
                </a:solidFill>
              </a:rPr>
              <a:t>Contractor/Consultant/Supplier </a:t>
            </a:r>
            <a:r>
              <a:rPr lang="en-US" sz="1800" dirty="0">
                <a:solidFill>
                  <a:srgbClr val="002060"/>
                </a:solidFill>
              </a:rPr>
              <a:t>to</a:t>
            </a:r>
            <a:r>
              <a:rPr lang="en-US" sz="1800" i="1" dirty="0">
                <a:solidFill>
                  <a:srgbClr val="002060"/>
                </a:solidFill>
              </a:rPr>
              <a:t> </a:t>
            </a:r>
            <a:r>
              <a:rPr lang="en-US" sz="1800" dirty="0">
                <a:solidFill>
                  <a:srgbClr val="002060"/>
                </a:solidFill>
              </a:rPr>
              <a:t>produce a quality plan however this requirement is included in the model contract Scope (S 437 ECSC, S 536 PSSC, S 345 TSSC and S 317 SSC).</a:t>
            </a:r>
          </a:p>
          <a:p>
            <a:r>
              <a:rPr lang="en-US" sz="1800" dirty="0">
                <a:solidFill>
                  <a:srgbClr val="002060"/>
                </a:solidFill>
              </a:rPr>
              <a:t>Tender Commitments are promises (in writing) made by the </a:t>
            </a:r>
            <a:r>
              <a:rPr lang="en-US" sz="1800" i="1" dirty="0">
                <a:solidFill>
                  <a:srgbClr val="002060"/>
                </a:solidFill>
              </a:rPr>
              <a:t>Contractor/Consultant/Supplier </a:t>
            </a:r>
            <a:r>
              <a:rPr lang="en-US" sz="1800" dirty="0">
                <a:solidFill>
                  <a:srgbClr val="002060"/>
                </a:solidFill>
              </a:rPr>
              <a:t>included in their tender submission. They can involve a number of topics which may include commitments related to Quality (e.g. replying to correspondence within a fixed timeframe or programmed delivery of documents).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lang="en-US" sz="1800" dirty="0">
                <a:solidFill>
                  <a:srgbClr val="002060"/>
                </a:solidFill>
                <a:latin typeface="Arial" panose="020B0604020202020204" pitchFamily="34" charset="0"/>
                <a:cs typeface="Arial" panose="020B0604020202020204" pitchFamily="34" charset="0"/>
              </a:rPr>
              <a:t>The q</a:t>
            </a:r>
            <a:r>
              <a:rPr lang="en-US" sz="1800" dirty="0">
                <a:solidFill>
                  <a:srgbClr val="002060"/>
                </a:solidFill>
              </a:rPr>
              <a:t>uality</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lang="en-US" sz="1800" dirty="0">
                <a:solidFill>
                  <a:srgbClr val="002060"/>
                </a:solidFill>
              </a:rPr>
              <a:t>p</a:t>
            </a:r>
            <a:r>
              <a:rPr kumimoji="0" lang="en-US" sz="1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lan</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must be sufficiently detailed to demonstrate how the </a:t>
            </a:r>
            <a:r>
              <a:rPr kumimoji="0" lang="en-US"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Contractor/Consultant/Supplier </a:t>
            </a:r>
            <a:r>
              <a:rPr kumimoji="0" lang="en-US" sz="1800" b="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achieves each of the Tender Commitments and meets the </a:t>
            </a:r>
            <a:r>
              <a:rPr kumimoji="0" lang="en-US"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Client’s </a:t>
            </a:r>
            <a:r>
              <a:rPr kumimoji="0" lang="en-US" sz="1800" b="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objectives for the contract.</a:t>
            </a:r>
            <a:endParaRPr kumimoji="0" lang="en-US" sz="18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a:t>
            </a:r>
            <a:r>
              <a:rPr lang="en-US" sz="1800" dirty="0">
                <a:solidFill>
                  <a:srgbClr val="002060"/>
                </a:solidFill>
              </a:rPr>
              <a:t>controlled copy of the quality plan </a:t>
            </a:r>
            <a:r>
              <a:rPr lang="en-GB" sz="1800" dirty="0">
                <a:solidFill>
                  <a:srgbClr val="002060"/>
                </a:solidFill>
              </a:rPr>
              <a:t>is kept by the </a:t>
            </a:r>
            <a:r>
              <a:rPr lang="en-GB" sz="1800" i="1" dirty="0">
                <a:solidFill>
                  <a:srgbClr val="002060"/>
                </a:solidFill>
              </a:rPr>
              <a:t>Contractor/Consultant/Supplier </a:t>
            </a:r>
            <a:r>
              <a:rPr lang="en-GB" sz="1800" dirty="0">
                <a:solidFill>
                  <a:srgbClr val="002060"/>
                </a:solidFill>
              </a:rPr>
              <a:t>and must be available for inspection at all times.</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endParaRPr lang="en-GB" sz="1800" dirty="0">
              <a:solidFill>
                <a:srgbClr val="002060"/>
              </a:solidFill>
            </a:endParaRPr>
          </a:p>
        </p:txBody>
      </p:sp>
      <p:sp>
        <p:nvSpPr>
          <p:cNvPr id="8" name="Arrow: Pentagon 7">
            <a:extLst>
              <a:ext uri="{FF2B5EF4-FFF2-40B4-BE49-F238E27FC236}">
                <a16:creationId xmlns:a16="http://schemas.microsoft.com/office/drawing/2014/main" id="{2585D656-1045-0173-FF3E-9FD485AD8D47}"/>
              </a:ext>
            </a:extLst>
          </p:cNvPr>
          <p:cNvSpPr/>
          <p:nvPr/>
        </p:nvSpPr>
        <p:spPr>
          <a:xfrm>
            <a:off x="0" y="-11870"/>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Model</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568411"/>
      </p:ext>
    </p:extLst>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7E71-0036-714C-FA32-3FDB5F4AF807}"/>
              </a:ext>
            </a:extLst>
          </p:cNvPr>
          <p:cNvSpPr>
            <a:spLocks noGrp="1"/>
          </p:cNvSpPr>
          <p:nvPr>
            <p:ph type="title"/>
          </p:nvPr>
        </p:nvSpPr>
        <p:spPr/>
        <p:txBody>
          <a:bodyPr/>
          <a:lstStyle/>
          <a:p>
            <a:r>
              <a:rPr lang="en-US" dirty="0"/>
              <a:t>Audits and Nonconformities</a:t>
            </a:r>
            <a:endParaRPr lang="en-GB" dirty="0"/>
          </a:p>
        </p:txBody>
      </p:sp>
      <p:sp>
        <p:nvSpPr>
          <p:cNvPr id="3" name="Content Placeholder 2">
            <a:extLst>
              <a:ext uri="{FF2B5EF4-FFF2-40B4-BE49-F238E27FC236}">
                <a16:creationId xmlns:a16="http://schemas.microsoft.com/office/drawing/2014/main" id="{20149F09-61AC-9839-D38E-6508B26F8028}"/>
              </a:ext>
            </a:extLst>
          </p:cNvPr>
          <p:cNvSpPr>
            <a:spLocks noGrp="1"/>
          </p:cNvSpPr>
          <p:nvPr>
            <p:ph idx="1"/>
          </p:nvPr>
        </p:nvSpPr>
        <p:spPr>
          <a:xfrm>
            <a:off x="2333407" y="1457934"/>
            <a:ext cx="8767139" cy="2968882"/>
          </a:xfrm>
        </p:spPr>
        <p:txBody>
          <a:bodyPr>
            <a:normAutofit/>
          </a:bodyPr>
          <a:lstStyle/>
          <a:p>
            <a:r>
              <a:rPr lang="en-GB" sz="1800" dirty="0">
                <a:solidFill>
                  <a:srgbClr val="002060"/>
                </a:solidFill>
              </a:rPr>
              <a:t>NEC4 outlines the procedures for notifying and correcting Defects, and accepting or compensating for uncorrected Defects.</a:t>
            </a:r>
          </a:p>
          <a:p>
            <a:r>
              <a:rPr lang="en-GB" sz="1800" dirty="0">
                <a:solidFill>
                  <a:srgbClr val="002060"/>
                </a:solidFill>
              </a:rPr>
              <a:t>If the </a:t>
            </a:r>
            <a:r>
              <a:rPr lang="en-GB" sz="1800" i="1" dirty="0">
                <a:solidFill>
                  <a:srgbClr val="002060"/>
                </a:solidFill>
              </a:rPr>
              <a:t>Contractor/Consultant/Supplier </a:t>
            </a:r>
            <a:r>
              <a:rPr lang="en-GB" sz="1800" dirty="0">
                <a:solidFill>
                  <a:srgbClr val="002060"/>
                </a:solidFill>
              </a:rPr>
              <a:t>has not corrected a notified Defect within its </a:t>
            </a:r>
            <a:r>
              <a:rPr lang="en-GB" sz="1800" i="1" dirty="0">
                <a:solidFill>
                  <a:srgbClr val="002060"/>
                </a:solidFill>
              </a:rPr>
              <a:t>defect correction period </a:t>
            </a:r>
            <a:r>
              <a:rPr lang="en-GB" sz="1800" dirty="0">
                <a:solidFill>
                  <a:srgbClr val="002060"/>
                </a:solidFill>
              </a:rPr>
              <a:t>(ECSC), by Completion (PSSC), within the time required by the contract (TSSC), or by the Delivery Date (SSC), the </a:t>
            </a:r>
            <a:r>
              <a:rPr lang="en-GB" sz="1800" i="1" dirty="0">
                <a:solidFill>
                  <a:srgbClr val="002060"/>
                </a:solidFill>
              </a:rPr>
              <a:t>Client/Purchaser </a:t>
            </a:r>
            <a:r>
              <a:rPr lang="en-GB" sz="1800" dirty="0">
                <a:solidFill>
                  <a:srgbClr val="002060"/>
                </a:solidFill>
              </a:rPr>
              <a:t>assesses the cost of having the Defect corrected by others and the </a:t>
            </a:r>
            <a:r>
              <a:rPr lang="en-GB" sz="1800" i="1" dirty="0">
                <a:solidFill>
                  <a:srgbClr val="002060"/>
                </a:solidFill>
              </a:rPr>
              <a:t>Contractor/Consultant/Supplier </a:t>
            </a:r>
            <a:r>
              <a:rPr lang="en-GB" sz="1800" dirty="0">
                <a:solidFill>
                  <a:srgbClr val="002060"/>
                </a:solidFill>
              </a:rPr>
              <a:t>pays this amount.</a:t>
            </a:r>
          </a:p>
          <a:p>
            <a:pPr marL="0" indent="0">
              <a:buNone/>
            </a:pPr>
            <a:endParaRPr lang="en-GB" sz="2000" dirty="0">
              <a:solidFill>
                <a:srgbClr val="002060"/>
              </a:solidFill>
            </a:endParaRPr>
          </a:p>
        </p:txBody>
      </p:sp>
      <p:sp>
        <p:nvSpPr>
          <p:cNvPr id="4" name="Arrow: Pentagon 3">
            <a:extLst>
              <a:ext uri="{FF2B5EF4-FFF2-40B4-BE49-F238E27FC236}">
                <a16:creationId xmlns:a16="http://schemas.microsoft.com/office/drawing/2014/main" id="{809C55C6-B490-3221-C2FA-10BC4FB38004}"/>
              </a:ext>
            </a:extLst>
          </p:cNvPr>
          <p:cNvSpPr/>
          <p:nvPr/>
        </p:nvSpPr>
        <p:spPr>
          <a:xfrm>
            <a:off x="550860" y="3925145"/>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Model</a:t>
            </a:r>
            <a:endParaRPr lang="en-GB" b="1" dirty="0">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5F8ED465-1A2D-0E56-3A82-AEB6C5FFC606}"/>
              </a:ext>
            </a:extLst>
          </p:cNvPr>
          <p:cNvSpPr/>
          <p:nvPr/>
        </p:nvSpPr>
        <p:spPr>
          <a:xfrm>
            <a:off x="550860" y="1453930"/>
            <a:ext cx="1782546" cy="494822"/>
          </a:xfrm>
          <a:prstGeom prst="homePlate">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A4A4A"/>
                </a:solidFill>
                <a:latin typeface="Arial" panose="020B0604020202020204" pitchFamily="34" charset="0"/>
                <a:cs typeface="Arial" panose="020B0604020202020204" pitchFamily="34" charset="0"/>
              </a:rPr>
              <a:t>NEC</a:t>
            </a:r>
            <a:endParaRPr lang="en-GB" b="1" dirty="0">
              <a:solidFill>
                <a:srgbClr val="4A4A4A"/>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0B6C398-C10D-E39B-69EC-BB81A347CC78}"/>
              </a:ext>
            </a:extLst>
          </p:cNvPr>
          <p:cNvSpPr txBox="1"/>
          <p:nvPr/>
        </p:nvSpPr>
        <p:spPr>
          <a:xfrm>
            <a:off x="2333407" y="3929149"/>
            <a:ext cx="9307730" cy="1733808"/>
          </a:xfrm>
          <a:prstGeom prst="rect">
            <a:avLst/>
          </a:prstGeom>
          <a:noFill/>
        </p:spPr>
        <p:txBody>
          <a:bodyPr wrap="square" rtlCol="0">
            <a:spAutoFit/>
          </a:body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 model contracts documents, the </a:t>
            </a:r>
            <a:r>
              <a:rPr kumimoji="0" lang="en-GB"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term Nonconformities is used.</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lang="en-GB" dirty="0">
                <a:solidFill>
                  <a:srgbClr val="002060"/>
                </a:solidFill>
                <a:latin typeface="Arial" panose="020B0604020202020204" pitchFamily="34" charset="0"/>
                <a:cs typeface="Arial" panose="020B0604020202020204" pitchFamily="34" charset="0"/>
              </a:rPr>
              <a:t>A Nonconformity is defined in BE EN ISO 9001:2015 and includes Defects.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a:t>
            </a:r>
            <a:r>
              <a:rPr kumimoji="0" lang="en-GB"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Contractor/Consultant/Supplier </a:t>
            </a:r>
            <a:r>
              <a:rPr kumimoji="0" lang="en-GB"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 responsible for carrying out a programme of internal audits to the requirements of ISO 9001 (S 439 ECSC, S 541 PSSC, S 345 TSSC and S 319 SSC).</a:t>
            </a:r>
          </a:p>
        </p:txBody>
      </p:sp>
      <p:sp>
        <p:nvSpPr>
          <p:cNvPr id="6" name="TextBox 5">
            <a:extLst>
              <a:ext uri="{FF2B5EF4-FFF2-40B4-BE49-F238E27FC236}">
                <a16:creationId xmlns:a16="http://schemas.microsoft.com/office/drawing/2014/main" id="{F32D78E1-D426-248B-187F-9EC55FE919A3}"/>
              </a:ext>
            </a:extLst>
          </p:cNvPr>
          <p:cNvSpPr txBox="1"/>
          <p:nvPr/>
        </p:nvSpPr>
        <p:spPr>
          <a:xfrm>
            <a:off x="464502" y="5921411"/>
            <a:ext cx="9307730" cy="646331"/>
          </a:xfrm>
          <a:prstGeom prst="rect">
            <a:avLst/>
          </a:prstGeom>
          <a:noFill/>
        </p:spPr>
        <p:txBody>
          <a:bodyPr wrap="square" rtlCol="0">
            <a:spAutoFit/>
          </a:bodyPr>
          <a:lstStyle/>
          <a:p>
            <a:pPr marR="0" lvl="0" algn="l" defTabSz="914354" rtl="0" eaLnBrk="1" fontAlgn="auto" latinLnBrk="0" hangingPunct="1">
              <a:lnSpc>
                <a:spcPct val="100000"/>
              </a:lnSpc>
              <a:spcBef>
                <a:spcPts val="1000"/>
              </a:spcBef>
              <a:spcAft>
                <a:spcPts val="0"/>
              </a:spcAft>
              <a:buClr>
                <a:srgbClr val="008BCB"/>
              </a:buClr>
              <a:buSzTx/>
              <a:tabLst/>
              <a:defRPr/>
            </a:pPr>
            <a:r>
              <a:rPr kumimoji="0" lang="en-GB"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Defect is an NEC term whilst a Nonconformity is defined in ISO 9001 includes a failures to meet required standards which can include regulatory requirements</a:t>
            </a:r>
            <a:r>
              <a:rPr kumimoji="0" lang="en-GB"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787593724"/>
      </p:ext>
    </p:extLst>
  </p:cSld>
  <p:clrMapOvr>
    <a:masterClrMapping/>
  </p:clrMapOvr>
  <p:transition spd="slow">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AC4C-6749-4325-B601-3A97DEA0296A}"/>
              </a:ext>
            </a:extLst>
          </p:cNvPr>
          <p:cNvSpPr>
            <a:spLocks noGrp="1"/>
          </p:cNvSpPr>
          <p:nvPr>
            <p:ph type="title"/>
          </p:nvPr>
        </p:nvSpPr>
        <p:spPr/>
        <p:txBody>
          <a:bodyPr>
            <a:normAutofit/>
          </a:bodyPr>
          <a:lstStyle/>
          <a:p>
            <a:r>
              <a:rPr lang="en-GB" dirty="0"/>
              <a:t>Awareness Guide learning outcomes recap</a:t>
            </a:r>
          </a:p>
        </p:txBody>
      </p:sp>
      <p:sp>
        <p:nvSpPr>
          <p:cNvPr id="3" name="Content Placeholder 2">
            <a:extLst>
              <a:ext uri="{FF2B5EF4-FFF2-40B4-BE49-F238E27FC236}">
                <a16:creationId xmlns:a16="http://schemas.microsoft.com/office/drawing/2014/main" id="{DCD19F45-D2E5-4891-B016-9E1879EDC736}"/>
              </a:ext>
            </a:extLst>
          </p:cNvPr>
          <p:cNvSpPr>
            <a:spLocks noGrp="1"/>
          </p:cNvSpPr>
          <p:nvPr>
            <p:ph idx="1"/>
          </p:nvPr>
        </p:nvSpPr>
        <p:spPr/>
        <p:txBody>
          <a:bodyPr/>
          <a:lstStyle/>
          <a:p>
            <a:pPr marL="0" indent="0">
              <a:buNone/>
            </a:pPr>
            <a:r>
              <a:rPr lang="en-GB" sz="2000" dirty="0">
                <a:solidFill>
                  <a:srgbClr val="002060"/>
                </a:solidFill>
              </a:rPr>
              <a:t>You should now:</a:t>
            </a:r>
          </a:p>
          <a:p>
            <a:r>
              <a:rPr lang="en-GB" sz="2000" dirty="0">
                <a:solidFill>
                  <a:srgbClr val="002060"/>
                </a:solidFill>
              </a:rPr>
              <a:t>Understand insurance and liability requirements and levels.</a:t>
            </a:r>
          </a:p>
          <a:p>
            <a:r>
              <a:rPr lang="en-GB" sz="2000" dirty="0">
                <a:solidFill>
                  <a:srgbClr val="002060"/>
                </a:solidFill>
              </a:rPr>
              <a:t>Understand quality management requirements in National Highways contracts.</a:t>
            </a:r>
          </a:p>
          <a:p>
            <a:pPr marL="457200" indent="-457200">
              <a:buFont typeface="+mj-lt"/>
              <a:buAutoNum type="arabicPeriod"/>
            </a:pPr>
            <a:endParaRPr lang="en-GB" dirty="0"/>
          </a:p>
        </p:txBody>
      </p:sp>
    </p:spTree>
    <p:extLst>
      <p:ext uri="{BB962C8B-B14F-4D97-AF65-F5344CB8AC3E}">
        <p14:creationId xmlns:p14="http://schemas.microsoft.com/office/powerpoint/2010/main" val="6676671"/>
      </p:ext>
    </p:extLst>
  </p:cSld>
  <p:clrMapOvr>
    <a:masterClrMapping/>
  </p:clrMapOvr>
  <p:transition spd="slow" advTm="11930">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a:xfrm>
            <a:off x="562927" y="2007605"/>
            <a:ext cx="10817646" cy="1876362"/>
          </a:xfrm>
        </p:spPr>
        <p:txBody>
          <a:bodyPr vert="horz"/>
          <a:lstStyle/>
          <a:p>
            <a:r>
              <a:rPr lang="en-GB" sz="3200" dirty="0"/>
              <a:t>For further questions please visit</a:t>
            </a:r>
            <a:endParaRPr lang="en-GB" dirty="0"/>
          </a:p>
        </p:txBody>
      </p:sp>
      <p:sp>
        <p:nvSpPr>
          <p:cNvPr id="2" name="Date Placeholder 3">
            <a:extLst>
              <a:ext uri="{FF2B5EF4-FFF2-40B4-BE49-F238E27FC236}">
                <a16:creationId xmlns:a16="http://schemas.microsoft.com/office/drawing/2014/main" id="{052FBA07-AAE6-58BE-BB74-92A04DFFEEAF}"/>
              </a:ext>
            </a:extLst>
          </p:cNvPr>
          <p:cNvSpPr>
            <a:spLocks noGrp="1"/>
          </p:cNvSpPr>
          <p:nvPr>
            <p:ph type="dt" sz="half" idx="10"/>
          </p:nvPr>
        </p:nvSpPr>
        <p:spPr>
          <a:xfrm>
            <a:off x="562927" y="3429000"/>
            <a:ext cx="7920170" cy="6714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effectLst/>
                <a:hlinkClick r:id="rId6" tooltip="https://www.supplychainschool.co.uk/partners/national-highways/">
                  <a:extLst>
                    <a:ext uri="{A12FA001-AC4F-418D-AE19-62706E023703}">
                      <ahyp:hlinkClr xmlns:ahyp="http://schemas.microsoft.com/office/drawing/2018/hyperlinkcolor" val="tx"/>
                    </a:ext>
                  </a:extLst>
                </a:hlinkClick>
              </a:rPr>
              <a:t>https://www.supplychainschool.co.uk/partners/national-highways/</a:t>
            </a:r>
            <a:endParaRPr kumimoji="0" lang="en-GB" sz="1800" b="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8689244"/>
      </p:ext>
    </p:extLst>
  </p:cSld>
  <p:clrMapOvr>
    <a:masterClrMapping/>
  </p:clrMapOvr>
  <p:transition spd="slow" advTm="15917">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764502" y="1107710"/>
            <a:ext cx="9824285"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a:t>
            </a:r>
            <a:r>
              <a:rPr lang="en-GB" sz="2000" dirty="0">
                <a:solidFill>
                  <a:schemeClr val="tx1"/>
                </a:solidFill>
                <a:latin typeface="Arial" panose="020B0604020202020204" pitchFamily="34" charset="0"/>
                <a:cs typeface="Arial" panose="020B0604020202020204" pitchFamily="34" charset="0"/>
              </a:rPr>
              <a:t>Black</a:t>
            </a:r>
            <a:r>
              <a:rPr lang="en-GB" sz="2000" dirty="0">
                <a:solidFill>
                  <a:srgbClr val="002060"/>
                </a:solidFill>
                <a:latin typeface="Arial" panose="020B0604020202020204" pitchFamily="34" charset="0"/>
                <a:cs typeface="Arial" panose="020B0604020202020204" pitchFamily="34" charset="0"/>
              </a:rPr>
              <a:t>” text: text in the model contract documents which may not be amended without agreement of CD&amp;A. For further details see Awareness Guide 3.</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Close out: project management requirements at the end of a project or contract.</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Commercial Delivery (CD): team within National Highways.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Commercial Modelling (CM): team within National Highways </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Commercial and Procurement Strategy (CPS): strategy for the development and procurement of a contract within National Highways.</a:t>
            </a:r>
          </a:p>
          <a:p>
            <a:pPr marL="342900" indent="-342900">
              <a:spcBef>
                <a:spcPts val="600"/>
              </a:spcBef>
              <a:spcAft>
                <a:spcPts val="1200"/>
              </a:spcAft>
              <a:buClr>
                <a:srgbClr val="008BCB"/>
              </a:buClr>
              <a:buFont typeface="Wingdings" panose="05000000000000000000" pitchFamily="2" charset="2"/>
              <a:buChar char="§"/>
            </a:pPr>
            <a:r>
              <a:rPr lang="en-GB" sz="2000" i="1" dirty="0">
                <a:solidFill>
                  <a:srgbClr val="002060"/>
                </a:solidFill>
                <a:latin typeface="Arial" panose="020B0604020202020204" pitchFamily="34" charset="0"/>
                <a:cs typeface="Arial" panose="020B0604020202020204" pitchFamily="34" charset="0"/>
              </a:rPr>
              <a:t>Conditions of contract</a:t>
            </a:r>
            <a:r>
              <a:rPr lang="en-GB" sz="2000" dirty="0">
                <a:solidFill>
                  <a:srgbClr val="002060"/>
                </a:solidFill>
                <a:latin typeface="Arial" panose="020B0604020202020204" pitchFamily="34" charset="0"/>
                <a:cs typeface="Arial" panose="020B0604020202020204" pitchFamily="34" charset="0"/>
              </a:rPr>
              <a:t>: the contract clauses including NEC4 and National Highways Z clauses.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Contract Data: forms part of the </a:t>
            </a:r>
            <a:r>
              <a:rPr lang="en-GB" sz="2000" i="1" dirty="0">
                <a:solidFill>
                  <a:srgbClr val="002060"/>
                </a:solidFill>
                <a:latin typeface="Arial" panose="020B0604020202020204" pitchFamily="34" charset="0"/>
                <a:cs typeface="Arial" panose="020B0604020202020204" pitchFamily="34" charset="0"/>
              </a:rPr>
              <a:t>conditions of contract.</a:t>
            </a: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Contract Development and Assurance (CD&amp;A)</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Defect: part of the </a:t>
            </a:r>
            <a:r>
              <a:rPr lang="en-GB" sz="2000" i="1" dirty="0">
                <a:solidFill>
                  <a:srgbClr val="002060"/>
                </a:solidFill>
                <a:latin typeface="Arial" panose="020B0604020202020204" pitchFamily="34" charset="0"/>
                <a:cs typeface="Arial" panose="020B0604020202020204" pitchFamily="34" charset="0"/>
              </a:rPr>
              <a:t>service </a:t>
            </a:r>
            <a:r>
              <a:rPr lang="en-GB" sz="2000" dirty="0">
                <a:solidFill>
                  <a:srgbClr val="002060"/>
                </a:solidFill>
                <a:latin typeface="Arial" panose="020B0604020202020204" pitchFamily="34" charset="0"/>
                <a:cs typeface="Arial" panose="020B0604020202020204" pitchFamily="34" charset="0"/>
              </a:rPr>
              <a:t>or </a:t>
            </a:r>
            <a:r>
              <a:rPr lang="en-GB" sz="2000" i="1" dirty="0">
                <a:solidFill>
                  <a:srgbClr val="002060"/>
                </a:solidFill>
                <a:latin typeface="Arial" panose="020B0604020202020204" pitchFamily="34" charset="0"/>
                <a:cs typeface="Arial" panose="020B0604020202020204" pitchFamily="34" charset="0"/>
              </a:rPr>
              <a:t>works </a:t>
            </a:r>
            <a:r>
              <a:rPr lang="en-GB" sz="2000" dirty="0">
                <a:solidFill>
                  <a:srgbClr val="002060"/>
                </a:solidFill>
                <a:latin typeface="Arial" panose="020B0604020202020204" pitchFamily="34" charset="0"/>
                <a:cs typeface="Arial" panose="020B0604020202020204" pitchFamily="34" charset="0"/>
              </a:rPr>
              <a:t>not in accordance with the Scope.</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3797489550"/>
      </p:ext>
    </p:extLst>
  </p:cSld>
  <p:clrMapOvr>
    <a:masterClrMapping/>
  </p:clrMapOvr>
  <p:transition spd="slow">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737341" y="1036569"/>
            <a:ext cx="9824285"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defect: shortcoming or imperfection in an asset (e.g. pothole).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Defined terms (capitalised): definition of term provided in NEC contract, National Highways Clause Z1 or Annex 01 of the Scope.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Identified terms (italics): terms identified in Contract Data Parts One and Two     e.g. </a:t>
            </a:r>
            <a:r>
              <a:rPr lang="en-GB" sz="2000" i="1" dirty="0">
                <a:solidFill>
                  <a:srgbClr val="002060"/>
                </a:solidFill>
                <a:latin typeface="Arial" panose="020B0604020202020204" pitchFamily="34" charset="0"/>
                <a:cs typeface="Arial" panose="020B0604020202020204" pitchFamily="34" charset="0"/>
              </a:rPr>
              <a:t>Contractor, Site.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International Organisation for Standardisation (ISO): international series of standards covering quality, environmental management, information security management etc.</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Invitation to Tender (ITT): instructions issued to the </a:t>
            </a:r>
            <a:r>
              <a:rPr lang="en-GB" sz="2000" i="1" dirty="0">
                <a:solidFill>
                  <a:srgbClr val="002060"/>
                </a:solidFill>
                <a:latin typeface="Arial" panose="020B0604020202020204" pitchFamily="34" charset="0"/>
                <a:cs typeface="Arial" panose="020B0604020202020204" pitchFamily="34" charset="0"/>
              </a:rPr>
              <a:t>Contractor, Consultant </a:t>
            </a:r>
            <a:r>
              <a:rPr lang="en-GB" sz="2000" dirty="0">
                <a:solidFill>
                  <a:srgbClr val="002060"/>
                </a:solidFill>
                <a:latin typeface="Arial" panose="020B0604020202020204" pitchFamily="34" charset="0"/>
                <a:cs typeface="Arial" panose="020B0604020202020204" pitchFamily="34" charset="0"/>
              </a:rPr>
              <a:t>or </a:t>
            </a:r>
            <a:r>
              <a:rPr lang="en-GB" sz="2000" i="1" dirty="0">
                <a:solidFill>
                  <a:srgbClr val="002060"/>
                </a:solidFill>
                <a:latin typeface="Arial" panose="020B0604020202020204" pitchFamily="34" charset="0"/>
                <a:cs typeface="Arial" panose="020B0604020202020204" pitchFamily="34" charset="0"/>
              </a:rPr>
              <a:t>Supplier </a:t>
            </a:r>
            <a:r>
              <a:rPr lang="en-GB" sz="2000" dirty="0">
                <a:solidFill>
                  <a:srgbClr val="002060"/>
                </a:solidFill>
                <a:latin typeface="Arial" panose="020B0604020202020204" pitchFamily="34" charset="0"/>
                <a:cs typeface="Arial" panose="020B0604020202020204" pitchFamily="34" charset="0"/>
              </a:rPr>
              <a:t>giving details of the procurement process and tender opportunity.</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Key Performance Indicator (KPI): contractual incentives for monitoring and promoting good performance, or disincentives for poor performance.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Model contract document: contract documents incorporating National Highways standard requirements. </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a:spcBef>
                <a:spcPts val="600"/>
              </a:spcBef>
              <a:spcAft>
                <a:spcPts val="1200"/>
              </a:spcAft>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1702161013"/>
      </p:ext>
    </p:extLst>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550862" y="1107710"/>
            <a:ext cx="9824285"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New Engineering Contract (4</a:t>
            </a:r>
            <a:r>
              <a:rPr lang="en-GB" sz="2000" baseline="30000" dirty="0">
                <a:solidFill>
                  <a:srgbClr val="002060"/>
                </a:solidFill>
                <a:latin typeface="Arial" panose="020B0604020202020204" pitchFamily="34" charset="0"/>
                <a:cs typeface="Arial" panose="020B0604020202020204" pitchFamily="34" charset="0"/>
              </a:rPr>
              <a:t>th</a:t>
            </a:r>
            <a:r>
              <a:rPr lang="en-GB" sz="2000" dirty="0">
                <a:solidFill>
                  <a:srgbClr val="002060"/>
                </a:solidFill>
                <a:latin typeface="Arial" panose="020B0604020202020204" pitchFamily="34" charset="0"/>
                <a:cs typeface="Arial" panose="020B0604020202020204" pitchFamily="34" charset="0"/>
              </a:rPr>
              <a:t> edition) (NEC4): suite of contracts published by the ICE which includes:</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ECC: Engineering and Construction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ECSC: Engineering and Construction Short Contract, </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PSC: Professional Service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PSSC: Professional Service Short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TSC: Term Service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TSSC: Term Service Short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FC: Framework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SC: Supply Contract, and</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other contracts within the NEC4 suite are rarely used by National Highways.</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4163588414"/>
      </p:ext>
    </p:extLst>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746395" y="1284468"/>
            <a:ext cx="9824285"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Package Order: used on some Framework Contracts to describe a group of work/task orders awarded to the same </a:t>
            </a:r>
            <a:r>
              <a:rPr lang="en-GB" sz="2000" i="1" dirty="0">
                <a:solidFill>
                  <a:srgbClr val="002060"/>
                </a:solidFill>
                <a:latin typeface="Arial" panose="020B0604020202020204" pitchFamily="34" charset="0"/>
                <a:cs typeface="Arial" panose="020B0604020202020204" pitchFamily="34" charset="0"/>
              </a:rPr>
              <a:t>Supplier.</a:t>
            </a: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Procurement Division (PD): team within National Highways.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a:t>
            </a:r>
            <a:r>
              <a:rPr lang="en-GB" sz="2000" dirty="0">
                <a:solidFill>
                  <a:srgbClr val="FF0000"/>
                </a:solidFill>
                <a:latin typeface="Arial" panose="020B0604020202020204" pitchFamily="34" charset="0"/>
                <a:cs typeface="Arial" panose="020B0604020202020204" pitchFamily="34" charset="0"/>
              </a:rPr>
              <a:t>Red</a:t>
            </a:r>
            <a:r>
              <a:rPr lang="en-GB" sz="2000" dirty="0">
                <a:solidFill>
                  <a:srgbClr val="002060"/>
                </a:solidFill>
                <a:latin typeface="Arial" panose="020B0604020202020204" pitchFamily="34" charset="0"/>
                <a:cs typeface="Arial" panose="020B0604020202020204" pitchFamily="34" charset="0"/>
              </a:rPr>
              <a:t>” text: text in the model contract documents which may be altered by the Compiler. For further details see Awareness Guide 3.</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Section 278 (S278): section of the Highways Act 1980 allowing developers to make alterations to the public highway.</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Selection Questionnaire (SQ): questionnaire used during tender.</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Strategic Road Network (SRN): highway network managed by National Highways.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Subject matter advisors (SMA): advisors from within National Highways with an expertise in defined areas e.g. pavements, carbon, sustainability etc.</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a:spcBef>
                <a:spcPts val="600"/>
              </a:spcBef>
              <a:spcAft>
                <a:spcPts val="1200"/>
              </a:spcAft>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3764526017"/>
      </p:ext>
    </p:extLst>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746395" y="1284468"/>
            <a:ext cx="9824285"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Task Order: used in some Framework Contracts to define a piece of work awarded to the </a:t>
            </a:r>
            <a:r>
              <a:rPr lang="en-GB" sz="2000" i="1" dirty="0">
                <a:solidFill>
                  <a:srgbClr val="002060"/>
                </a:solidFill>
                <a:latin typeface="Arial" panose="020B0604020202020204" pitchFamily="34" charset="0"/>
                <a:cs typeface="Arial" panose="020B0604020202020204" pitchFamily="34" charset="0"/>
              </a:rPr>
              <a:t>Contractor</a:t>
            </a:r>
            <a:r>
              <a:rPr lang="en-GB" sz="2000" dirty="0">
                <a:solidFill>
                  <a:srgbClr val="002060"/>
                </a:solidFill>
                <a:latin typeface="Arial" panose="020B0604020202020204" pitchFamily="34" charset="0"/>
                <a:cs typeface="Arial" panose="020B0604020202020204" pitchFamily="34" charset="0"/>
              </a:rPr>
              <a:t> e.g. undertake a survey or design a new junction.</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Tender commitments: written commitments made by tenderers which are incorporated into the contract and monitored and assessed during the contract period.</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Tribunal: form of dispute resolution (e.g. arbitration or adjudication).</a:t>
            </a:r>
            <a:r>
              <a:rPr lang="en-GB" sz="2000" dirty="0">
                <a:solidFill>
                  <a:srgbClr val="002060"/>
                </a:solidFill>
                <a:highlight>
                  <a:srgbClr val="FFFF00"/>
                </a:highlight>
                <a:latin typeface="Arial" panose="020B0604020202020204" pitchFamily="34" charset="0"/>
                <a:cs typeface="Arial" panose="020B0604020202020204" pitchFamily="34" charset="0"/>
              </a:rPr>
              <a:t> </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Work Order: used in some Framework Contracts to define a piece of work awarded to the </a:t>
            </a:r>
            <a:r>
              <a:rPr lang="en-GB" sz="2000" i="1" dirty="0">
                <a:solidFill>
                  <a:srgbClr val="002060"/>
                </a:solidFill>
                <a:latin typeface="Arial" panose="020B0604020202020204" pitchFamily="34" charset="0"/>
                <a:cs typeface="Arial" panose="020B0604020202020204" pitchFamily="34" charset="0"/>
              </a:rPr>
              <a:t>Contractor. </a:t>
            </a:r>
            <a:r>
              <a:rPr lang="en-GB" sz="2000" dirty="0">
                <a:solidFill>
                  <a:srgbClr val="002060"/>
                </a:solidFill>
                <a:latin typeface="Arial" panose="020B0604020202020204" pitchFamily="34" charset="0"/>
                <a:cs typeface="Arial" panose="020B0604020202020204" pitchFamily="34" charset="0"/>
              </a:rPr>
              <a:t>E.g. undertake a survey or design a new junction.</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Z Clauses: clauses written by the Client which add to, remove, replace or amend existing NEC contract clauses. </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a:spcBef>
                <a:spcPts val="600"/>
              </a:spcBef>
              <a:spcAft>
                <a:spcPts val="1200"/>
              </a:spcAft>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87766090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3520-1179-41C2-8CD1-A5BD2F0A1924}"/>
              </a:ext>
            </a:extLst>
          </p:cNvPr>
          <p:cNvSpPr>
            <a:spLocks noGrp="1"/>
          </p:cNvSpPr>
          <p:nvPr>
            <p:ph type="title"/>
          </p:nvPr>
        </p:nvSpPr>
        <p:spPr>
          <a:xfrm>
            <a:off x="550862" y="295005"/>
            <a:ext cx="11090275" cy="942382"/>
          </a:xfrm>
        </p:spPr>
        <p:txBody>
          <a:bodyPr anchor="ctr">
            <a:normAutofit/>
          </a:bodyPr>
          <a:lstStyle/>
          <a:p>
            <a:r>
              <a:rPr lang="en-GB" dirty="0"/>
              <a:t>Example types of insurance</a:t>
            </a:r>
          </a:p>
        </p:txBody>
      </p:sp>
      <p:sp>
        <p:nvSpPr>
          <p:cNvPr id="3" name="TextBox 2">
            <a:extLst>
              <a:ext uri="{FF2B5EF4-FFF2-40B4-BE49-F238E27FC236}">
                <a16:creationId xmlns:a16="http://schemas.microsoft.com/office/drawing/2014/main" id="{96B58817-B051-4301-B74B-E17876E7F3D2}"/>
              </a:ext>
            </a:extLst>
          </p:cNvPr>
          <p:cNvSpPr txBox="1"/>
          <p:nvPr/>
        </p:nvSpPr>
        <p:spPr>
          <a:xfrm>
            <a:off x="253448" y="5956874"/>
            <a:ext cx="2012456" cy="738664"/>
          </a:xfrm>
          <a:prstGeom prst="rect">
            <a:avLst/>
          </a:prstGeom>
          <a:noFill/>
          <a:ln>
            <a:solidFill>
              <a:srgbClr val="008BCB"/>
            </a:solidFill>
          </a:ln>
        </p:spPr>
        <p:txBody>
          <a:bodyPr wrap="square" rtlCol="0">
            <a:spAutoFit/>
          </a:bodyPr>
          <a:lstStyle/>
          <a:p>
            <a:r>
              <a:rPr lang="en-GB" sz="1400" dirty="0">
                <a:solidFill>
                  <a:srgbClr val="002060"/>
                </a:solidFill>
                <a:latin typeface="Arial" panose="020B0604020202020204" pitchFamily="34" charset="0"/>
                <a:cs typeface="Arial" panose="020B0604020202020204" pitchFamily="34" charset="0"/>
              </a:rPr>
              <a:t>ECC, ECSC, TSC and TSSC </a:t>
            </a:r>
            <a:r>
              <a:rPr lang="en-GB" sz="1400" b="1" dirty="0">
                <a:solidFill>
                  <a:srgbClr val="002060"/>
                </a:solidFill>
                <a:latin typeface="Arial" panose="020B0604020202020204" pitchFamily="34" charset="0"/>
                <a:cs typeface="Arial" panose="020B0604020202020204" pitchFamily="34" charset="0"/>
              </a:rPr>
              <a:t>Annex 03 </a:t>
            </a:r>
            <a:r>
              <a:rPr lang="en-GB" sz="1400" dirty="0">
                <a:solidFill>
                  <a:srgbClr val="002060"/>
                </a:solidFill>
                <a:latin typeface="Arial" panose="020B0604020202020204" pitchFamily="34" charset="0"/>
                <a:cs typeface="Arial" panose="020B0604020202020204" pitchFamily="34" charset="0"/>
              </a:rPr>
              <a:t>Section 1.1</a:t>
            </a:r>
          </a:p>
        </p:txBody>
      </p:sp>
      <p:sp>
        <p:nvSpPr>
          <p:cNvPr id="6" name="TextBox 5">
            <a:extLst>
              <a:ext uri="{FF2B5EF4-FFF2-40B4-BE49-F238E27FC236}">
                <a16:creationId xmlns:a16="http://schemas.microsoft.com/office/drawing/2014/main" id="{D95B7EF0-026E-4C7A-8998-4D5EDD630CF0}"/>
              </a:ext>
            </a:extLst>
          </p:cNvPr>
          <p:cNvSpPr txBox="1"/>
          <p:nvPr/>
        </p:nvSpPr>
        <p:spPr>
          <a:xfrm>
            <a:off x="2612304" y="5956874"/>
            <a:ext cx="2012456" cy="738664"/>
          </a:xfrm>
          <a:prstGeom prst="rect">
            <a:avLst/>
          </a:prstGeom>
          <a:noFill/>
          <a:ln>
            <a:solidFill>
              <a:srgbClr val="008BCB"/>
            </a:solidFill>
          </a:ln>
        </p:spPr>
        <p:txBody>
          <a:bodyPr wrap="square" rtlCol="0">
            <a:spAutoFit/>
          </a:bodyPr>
          <a:lstStyle/>
          <a:p>
            <a:r>
              <a:rPr lang="en-GB" sz="1400" dirty="0">
                <a:solidFill>
                  <a:srgbClr val="002060"/>
                </a:solidFill>
                <a:latin typeface="Arial" panose="020B0604020202020204" pitchFamily="34" charset="0"/>
                <a:cs typeface="Arial" panose="020B0604020202020204" pitchFamily="34" charset="0"/>
              </a:rPr>
              <a:t>ECC, ECSC, PSC, PSSC, TSC and TSSC </a:t>
            </a:r>
            <a:r>
              <a:rPr lang="en-GB" sz="1400" b="1" dirty="0">
                <a:solidFill>
                  <a:srgbClr val="002060"/>
                </a:solidFill>
                <a:latin typeface="Arial" panose="020B0604020202020204" pitchFamily="34" charset="0"/>
                <a:cs typeface="Arial" panose="020B0604020202020204" pitchFamily="34" charset="0"/>
              </a:rPr>
              <a:t>Annex 03 </a:t>
            </a:r>
            <a:r>
              <a:rPr lang="en-GB" sz="1400" dirty="0">
                <a:solidFill>
                  <a:srgbClr val="002060"/>
                </a:solidFill>
                <a:latin typeface="Arial" panose="020B0604020202020204" pitchFamily="34" charset="0"/>
                <a:cs typeface="Arial" panose="020B0604020202020204" pitchFamily="34" charset="0"/>
              </a:rPr>
              <a:t>Section 1.2</a:t>
            </a:r>
          </a:p>
        </p:txBody>
      </p:sp>
      <p:sp>
        <p:nvSpPr>
          <p:cNvPr id="7" name="TextBox 6">
            <a:extLst>
              <a:ext uri="{FF2B5EF4-FFF2-40B4-BE49-F238E27FC236}">
                <a16:creationId xmlns:a16="http://schemas.microsoft.com/office/drawing/2014/main" id="{030D9B9C-05D6-4110-8E85-6C2F5DBF3DEB}"/>
              </a:ext>
            </a:extLst>
          </p:cNvPr>
          <p:cNvSpPr txBox="1"/>
          <p:nvPr/>
        </p:nvSpPr>
        <p:spPr>
          <a:xfrm>
            <a:off x="7320969" y="5956874"/>
            <a:ext cx="2418253" cy="738664"/>
          </a:xfrm>
          <a:prstGeom prst="rect">
            <a:avLst/>
          </a:prstGeom>
          <a:noFill/>
          <a:ln>
            <a:solidFill>
              <a:srgbClr val="008BCB"/>
            </a:solidFill>
          </a:ln>
        </p:spPr>
        <p:txBody>
          <a:bodyPr wrap="square" rtlCol="0">
            <a:spAutoFit/>
          </a:bodyPr>
          <a:lstStyle/>
          <a:p>
            <a:r>
              <a:rPr lang="en-GB" sz="1400" dirty="0">
                <a:solidFill>
                  <a:srgbClr val="002060"/>
                </a:solidFill>
                <a:latin typeface="Arial" panose="020B0604020202020204" pitchFamily="34" charset="0"/>
                <a:cs typeface="Arial" panose="020B0604020202020204" pitchFamily="34" charset="0"/>
              </a:rPr>
              <a:t>ECC, </a:t>
            </a:r>
            <a:r>
              <a:rPr lang="en-GB" sz="1400" b="1" dirty="0">
                <a:solidFill>
                  <a:srgbClr val="002060"/>
                </a:solidFill>
                <a:latin typeface="Arial" panose="020B0604020202020204" pitchFamily="34" charset="0"/>
                <a:cs typeface="Arial" panose="020B0604020202020204" pitchFamily="34" charset="0"/>
              </a:rPr>
              <a:t>Annex 03 </a:t>
            </a:r>
            <a:r>
              <a:rPr lang="en-GB" sz="1400" dirty="0">
                <a:solidFill>
                  <a:srgbClr val="002060"/>
                </a:solidFill>
                <a:latin typeface="Arial" panose="020B0604020202020204" pitchFamily="34" charset="0"/>
                <a:cs typeface="Arial" panose="020B0604020202020204" pitchFamily="34" charset="0"/>
              </a:rPr>
              <a:t>Section 1.3</a:t>
            </a:r>
          </a:p>
          <a:p>
            <a:r>
              <a:rPr lang="en-GB" sz="1400" dirty="0">
                <a:solidFill>
                  <a:srgbClr val="002060"/>
                </a:solidFill>
                <a:latin typeface="Arial" panose="020B0604020202020204" pitchFamily="34" charset="0"/>
                <a:cs typeface="Arial" panose="020B0604020202020204" pitchFamily="34" charset="0"/>
              </a:rPr>
              <a:t>PSC and PSSC </a:t>
            </a:r>
            <a:r>
              <a:rPr lang="en-GB" sz="1400" b="1" dirty="0">
                <a:solidFill>
                  <a:srgbClr val="002060"/>
                </a:solidFill>
                <a:latin typeface="Arial" panose="020B0604020202020204" pitchFamily="34" charset="0"/>
                <a:cs typeface="Arial" panose="020B0604020202020204" pitchFamily="34" charset="0"/>
              </a:rPr>
              <a:t>Annex 03 </a:t>
            </a:r>
            <a:r>
              <a:rPr lang="en-GB" sz="1400" dirty="0">
                <a:solidFill>
                  <a:srgbClr val="002060"/>
                </a:solidFill>
                <a:latin typeface="Arial" panose="020B0604020202020204" pitchFamily="34" charset="0"/>
                <a:cs typeface="Arial" panose="020B0604020202020204" pitchFamily="34" charset="0"/>
              </a:rPr>
              <a:t>Section 1.1</a:t>
            </a:r>
          </a:p>
        </p:txBody>
      </p:sp>
      <p:sp>
        <p:nvSpPr>
          <p:cNvPr id="8" name="TextBox 7">
            <a:extLst>
              <a:ext uri="{FF2B5EF4-FFF2-40B4-BE49-F238E27FC236}">
                <a16:creationId xmlns:a16="http://schemas.microsoft.com/office/drawing/2014/main" id="{EF386518-6FB5-470B-A5B0-8E1706727E53}"/>
              </a:ext>
            </a:extLst>
          </p:cNvPr>
          <p:cNvSpPr txBox="1"/>
          <p:nvPr/>
        </p:nvSpPr>
        <p:spPr>
          <a:xfrm>
            <a:off x="4968992" y="5524860"/>
            <a:ext cx="2210690" cy="1169551"/>
          </a:xfrm>
          <a:prstGeom prst="rect">
            <a:avLst/>
          </a:prstGeom>
          <a:noFill/>
          <a:ln>
            <a:solidFill>
              <a:srgbClr val="008BCB"/>
            </a:solidFill>
          </a:ln>
        </p:spPr>
        <p:txBody>
          <a:bodyPr wrap="square" rtlCol="0">
            <a:spAutoFit/>
          </a:bodyPr>
          <a:lstStyle/>
          <a:p>
            <a:r>
              <a:rPr lang="en-GB" sz="1400" dirty="0">
                <a:solidFill>
                  <a:srgbClr val="002060"/>
                </a:solidFill>
                <a:latin typeface="Arial" panose="020B0604020202020204" pitchFamily="34" charset="0"/>
                <a:cs typeface="Arial" panose="020B0604020202020204" pitchFamily="34" charset="0"/>
              </a:rPr>
              <a:t>ECC </a:t>
            </a:r>
            <a:r>
              <a:rPr lang="en-GB" sz="1400" b="1" dirty="0">
                <a:solidFill>
                  <a:srgbClr val="002060"/>
                </a:solidFill>
                <a:latin typeface="Arial" panose="020B0604020202020204" pitchFamily="34" charset="0"/>
                <a:cs typeface="Arial" panose="020B0604020202020204" pitchFamily="34" charset="0"/>
              </a:rPr>
              <a:t>Annex 03 </a:t>
            </a:r>
            <a:r>
              <a:rPr lang="en-GB" sz="1400" dirty="0">
                <a:solidFill>
                  <a:srgbClr val="002060"/>
                </a:solidFill>
                <a:latin typeface="Arial" panose="020B0604020202020204" pitchFamily="34" charset="0"/>
                <a:cs typeface="Arial" panose="020B0604020202020204" pitchFamily="34" charset="0"/>
              </a:rPr>
              <a:t>Section 1.4 </a:t>
            </a:r>
          </a:p>
          <a:p>
            <a:r>
              <a:rPr lang="en-GB" sz="1400" dirty="0">
                <a:solidFill>
                  <a:srgbClr val="002060"/>
                </a:solidFill>
                <a:latin typeface="Arial" panose="020B0604020202020204" pitchFamily="34" charset="0"/>
                <a:cs typeface="Arial" panose="020B0604020202020204" pitchFamily="34" charset="0"/>
              </a:rPr>
              <a:t>ECSC, PSC,PSSC, TSC and TSSC </a:t>
            </a:r>
            <a:r>
              <a:rPr lang="en-GB" sz="1400" b="1" dirty="0">
                <a:solidFill>
                  <a:srgbClr val="002060"/>
                </a:solidFill>
                <a:latin typeface="Arial" panose="020B0604020202020204" pitchFamily="34" charset="0"/>
                <a:cs typeface="Arial" panose="020B0604020202020204" pitchFamily="34" charset="0"/>
              </a:rPr>
              <a:t>Annex 03 </a:t>
            </a:r>
            <a:r>
              <a:rPr lang="en-GB" sz="1400" dirty="0">
                <a:solidFill>
                  <a:srgbClr val="002060"/>
                </a:solidFill>
                <a:latin typeface="Arial" panose="020B0604020202020204" pitchFamily="34" charset="0"/>
                <a:cs typeface="Arial" panose="020B0604020202020204" pitchFamily="34" charset="0"/>
              </a:rPr>
              <a:t>Section 1.3</a:t>
            </a:r>
          </a:p>
        </p:txBody>
      </p:sp>
      <p:sp>
        <p:nvSpPr>
          <p:cNvPr id="9" name="TextBox 8">
            <a:extLst>
              <a:ext uri="{FF2B5EF4-FFF2-40B4-BE49-F238E27FC236}">
                <a16:creationId xmlns:a16="http://schemas.microsoft.com/office/drawing/2014/main" id="{58891DA3-3726-4139-9BCE-A245737F1D5B}"/>
              </a:ext>
            </a:extLst>
          </p:cNvPr>
          <p:cNvSpPr txBox="1"/>
          <p:nvPr/>
        </p:nvSpPr>
        <p:spPr>
          <a:xfrm>
            <a:off x="9882770" y="5288458"/>
            <a:ext cx="2012456" cy="523220"/>
          </a:xfrm>
          <a:prstGeom prst="rect">
            <a:avLst/>
          </a:prstGeom>
          <a:noFill/>
          <a:ln>
            <a:solidFill>
              <a:srgbClr val="008BCB"/>
            </a:solidFill>
          </a:ln>
        </p:spPr>
        <p:txBody>
          <a:bodyPr wrap="square" rtlCol="0">
            <a:spAutoFit/>
          </a:bodyPr>
          <a:lstStyle/>
          <a:p>
            <a:r>
              <a:rPr lang="en-GB" sz="1400" dirty="0">
                <a:solidFill>
                  <a:srgbClr val="002060"/>
                </a:solidFill>
                <a:latin typeface="Arial" panose="020B0604020202020204" pitchFamily="34" charset="0"/>
                <a:cs typeface="Arial" panose="020B0604020202020204" pitchFamily="34" charset="0"/>
              </a:rPr>
              <a:t>Project specific requirements</a:t>
            </a:r>
          </a:p>
        </p:txBody>
      </p:sp>
      <p:sp>
        <p:nvSpPr>
          <p:cNvPr id="11" name="Rectangle 10">
            <a:extLst>
              <a:ext uri="{FF2B5EF4-FFF2-40B4-BE49-F238E27FC236}">
                <a16:creationId xmlns:a16="http://schemas.microsoft.com/office/drawing/2014/main" id="{729EF7CD-745C-5E83-E825-4014456441AA}"/>
              </a:ext>
            </a:extLst>
          </p:cNvPr>
          <p:cNvSpPr/>
          <p:nvPr/>
        </p:nvSpPr>
        <p:spPr>
          <a:xfrm>
            <a:off x="225350" y="996997"/>
            <a:ext cx="2040553" cy="70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500" dirty="0">
                <a:latin typeface="Arial" panose="020B0604020202020204" pitchFamily="34" charset="0"/>
                <a:cs typeface="Arial" panose="020B0604020202020204" pitchFamily="34" charset="0"/>
              </a:rPr>
              <a:t>Contractor’s/Property “All Risks” insurance</a:t>
            </a:r>
            <a:endParaRPr lang="en-US" sz="15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E6B7A6F-6F93-9B7B-CCD1-76BE4DD2DBDA}"/>
              </a:ext>
            </a:extLst>
          </p:cNvPr>
          <p:cNvSpPr/>
          <p:nvPr/>
        </p:nvSpPr>
        <p:spPr>
          <a:xfrm>
            <a:off x="225351" y="1713095"/>
            <a:ext cx="2040553" cy="403235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txBody>
          <a:bodyPr spcFirstLastPara="0" vert="horz" wrap="square" lIns="80010" tIns="80010" rIns="106680" bIns="120015" numCol="1" spcCol="1270" anchor="t" anchorCtr="0">
            <a:noAutofit/>
          </a:bodyPr>
          <a:lstStyle/>
          <a:p>
            <a:pPr lvl="0"/>
            <a:r>
              <a:rPr lang="en-GB" sz="1500" kern="1200" dirty="0">
                <a:solidFill>
                  <a:srgbClr val="002060"/>
                </a:solidFill>
                <a:latin typeface="Arial" panose="020B0604020202020204" pitchFamily="34" charset="0"/>
                <a:ea typeface="+mn-ea"/>
                <a:cs typeface="Arial" panose="020B0604020202020204" pitchFamily="34" charset="0"/>
              </a:rPr>
              <a:t>Covers physical loss, destruction or damage by a peril covered by the policy to works under construction, plant, materials or equipment by any risk not excluded. </a:t>
            </a:r>
            <a:endParaRPr lang="en-US" sz="1500" kern="1200" dirty="0">
              <a:solidFill>
                <a:srgbClr val="002060"/>
              </a:solidFill>
              <a:latin typeface="Arial" panose="020B0604020202020204" pitchFamily="34" charset="0"/>
              <a:ea typeface="+mn-ea"/>
              <a:cs typeface="Arial" panose="020B0604020202020204" pitchFamily="34" charset="0"/>
            </a:endParaRPr>
          </a:p>
          <a:p>
            <a:pPr lvl="0"/>
            <a:r>
              <a:rPr lang="en-GB" sz="1500" i="1" kern="1200" dirty="0">
                <a:solidFill>
                  <a:srgbClr val="002060"/>
                </a:solidFill>
                <a:latin typeface="Arial" panose="020B0604020202020204" pitchFamily="34" charset="0"/>
                <a:ea typeface="+mn-ea"/>
                <a:cs typeface="Arial" panose="020B0604020202020204" pitchFamily="34" charset="0"/>
              </a:rPr>
              <a:t>Example: damage to prefabricated bridge beam during installation. Insurance would cover costs incurred to repair damage</a:t>
            </a:r>
            <a:endParaRPr lang="en-US" sz="1500" i="1" kern="1200" dirty="0">
              <a:solidFill>
                <a:srgbClr val="002060"/>
              </a:solidFill>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2DBD0019-9145-FA6B-1845-A3280EDBD5C9}"/>
              </a:ext>
            </a:extLst>
          </p:cNvPr>
          <p:cNvSpPr/>
          <p:nvPr/>
        </p:nvSpPr>
        <p:spPr>
          <a:xfrm>
            <a:off x="2452779" y="1009650"/>
            <a:ext cx="2361168" cy="70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500" dirty="0">
                <a:latin typeface="Arial" panose="020B0604020202020204" pitchFamily="34" charset="0"/>
                <a:cs typeface="Arial" panose="020B0604020202020204" pitchFamily="34" charset="0"/>
              </a:rPr>
              <a:t>Third Party Public and Products Liability insurance</a:t>
            </a:r>
            <a:endParaRPr lang="en-US" sz="15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CF7B987-2A91-6F2F-1247-F547B2247AF8}"/>
              </a:ext>
            </a:extLst>
          </p:cNvPr>
          <p:cNvSpPr/>
          <p:nvPr/>
        </p:nvSpPr>
        <p:spPr>
          <a:xfrm>
            <a:off x="2452779" y="1716222"/>
            <a:ext cx="2361168" cy="403235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txBody>
          <a:bodyPr spcFirstLastPara="0" vert="horz" wrap="square" lIns="80010" tIns="80010" rIns="106680" bIns="120015" numCol="1" spcCol="1270" anchor="t" anchorCtr="0">
            <a:noAutofit/>
          </a:bodyPr>
          <a:lstStyle/>
          <a:p>
            <a:pPr lvl="0"/>
            <a:r>
              <a:rPr lang="en-GB" sz="1500" kern="1200" dirty="0">
                <a:solidFill>
                  <a:srgbClr val="002060"/>
                </a:solidFill>
                <a:latin typeface="Arial" panose="020B0604020202020204" pitchFamily="34" charset="0"/>
                <a:ea typeface="+mn-ea"/>
                <a:cs typeface="Arial" panose="020B0604020202020204" pitchFamily="34" charset="0"/>
              </a:rPr>
              <a:t>Covers damages that the insured is legally liable to pay, resulting from death, injury, illness to third parties or damage to third party property. Note this does not cover employees.</a:t>
            </a:r>
            <a:endParaRPr lang="en-US" sz="1500" kern="1200" dirty="0">
              <a:solidFill>
                <a:srgbClr val="002060"/>
              </a:solidFill>
              <a:latin typeface="Arial" panose="020B0604020202020204" pitchFamily="34" charset="0"/>
              <a:ea typeface="+mn-ea"/>
              <a:cs typeface="Arial" panose="020B0604020202020204" pitchFamily="34" charset="0"/>
            </a:endParaRPr>
          </a:p>
          <a:p>
            <a:pPr lvl="0"/>
            <a:r>
              <a:rPr lang="en-GB" sz="1500" i="1" kern="1200" dirty="0">
                <a:solidFill>
                  <a:srgbClr val="002060"/>
                </a:solidFill>
                <a:latin typeface="Arial" panose="020B0604020202020204" pitchFamily="34" charset="0"/>
                <a:ea typeface="+mn-ea"/>
                <a:cs typeface="Arial" panose="020B0604020202020204" pitchFamily="34" charset="0"/>
              </a:rPr>
              <a:t>Example: member of the public struck by excavator arm. Insurance will indemnify the insured for damages and compensation that the insured is legally liable to pay to the third party. </a:t>
            </a:r>
            <a:endParaRPr lang="en-US" sz="1500" i="1" kern="1200" dirty="0">
              <a:solidFill>
                <a:srgbClr val="002060"/>
              </a:solidFill>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62A75986-EA86-2470-68E6-614737852054}"/>
              </a:ext>
            </a:extLst>
          </p:cNvPr>
          <p:cNvSpPr/>
          <p:nvPr/>
        </p:nvSpPr>
        <p:spPr>
          <a:xfrm>
            <a:off x="4962113" y="996997"/>
            <a:ext cx="2210690" cy="693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500" dirty="0">
                <a:latin typeface="Arial" panose="020B0604020202020204" pitchFamily="34" charset="0"/>
                <a:cs typeface="Arial" panose="020B0604020202020204" pitchFamily="34" charset="0"/>
              </a:rPr>
              <a:t>Employer’s Liability insurance</a:t>
            </a:r>
            <a:endParaRPr lang="en-US" sz="15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07D942B-1D3D-C27E-9134-4403548F3650}"/>
              </a:ext>
            </a:extLst>
          </p:cNvPr>
          <p:cNvSpPr/>
          <p:nvPr/>
        </p:nvSpPr>
        <p:spPr>
          <a:xfrm>
            <a:off x="4962113" y="1703569"/>
            <a:ext cx="2210690" cy="3503654"/>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txBody>
          <a:bodyPr spcFirstLastPara="0" vert="horz" wrap="square" lIns="80010" tIns="80010" rIns="106680" bIns="120015" numCol="1" spcCol="1270" anchor="t" anchorCtr="0">
            <a:noAutofit/>
          </a:bodyPr>
          <a:lstStyle/>
          <a:p>
            <a:pPr lvl="0"/>
            <a:r>
              <a:rPr lang="en-GB" sz="1500" kern="1200" dirty="0">
                <a:solidFill>
                  <a:srgbClr val="002060"/>
                </a:solidFill>
                <a:latin typeface="Arial" panose="020B0604020202020204" pitchFamily="34" charset="0"/>
                <a:ea typeface="+mn-ea"/>
                <a:cs typeface="Arial" panose="020B0604020202020204" pitchFamily="34" charset="0"/>
              </a:rPr>
              <a:t>Covers damages payable to employees injured or who become sick at work and for which their employer is legally liable.</a:t>
            </a:r>
            <a:endParaRPr lang="en-US" sz="1500" kern="1200" dirty="0">
              <a:solidFill>
                <a:srgbClr val="002060"/>
              </a:solidFill>
              <a:latin typeface="Arial" panose="020B0604020202020204" pitchFamily="34" charset="0"/>
              <a:ea typeface="+mn-ea"/>
              <a:cs typeface="Arial" panose="020B0604020202020204" pitchFamily="34" charset="0"/>
            </a:endParaRPr>
          </a:p>
          <a:p>
            <a:pPr lvl="0"/>
            <a:r>
              <a:rPr lang="en-GB" sz="1500" i="1" kern="1200" dirty="0">
                <a:solidFill>
                  <a:srgbClr val="002060"/>
                </a:solidFill>
                <a:latin typeface="Arial" panose="020B0604020202020204" pitchFamily="34" charset="0"/>
                <a:ea typeface="+mn-ea"/>
                <a:cs typeface="Arial" panose="020B0604020202020204" pitchFamily="34" charset="0"/>
              </a:rPr>
              <a:t>Example: employee trips on site and injures their arm. Insurance would cover legal costs and damages that the employer is legally liable to pay.</a:t>
            </a:r>
            <a:endParaRPr lang="en-US" sz="1500" i="1" kern="1200" dirty="0">
              <a:solidFill>
                <a:srgbClr val="002060"/>
              </a:solidFill>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58467110-7432-DFB2-810F-8DFA00381CFE}"/>
              </a:ext>
            </a:extLst>
          </p:cNvPr>
          <p:cNvSpPr/>
          <p:nvPr/>
        </p:nvSpPr>
        <p:spPr>
          <a:xfrm>
            <a:off x="7314089" y="1009650"/>
            <a:ext cx="2425131" cy="681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500" dirty="0">
                <a:latin typeface="Arial" panose="020B0604020202020204" pitchFamily="34" charset="0"/>
                <a:cs typeface="Arial" panose="020B0604020202020204" pitchFamily="34" charset="0"/>
              </a:rPr>
              <a:t>Professional Indemnity insurance</a:t>
            </a:r>
            <a:endParaRPr lang="en-US" sz="15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3E730CD-C964-7B6F-6691-7FD71EF31B33}"/>
              </a:ext>
            </a:extLst>
          </p:cNvPr>
          <p:cNvSpPr/>
          <p:nvPr/>
        </p:nvSpPr>
        <p:spPr>
          <a:xfrm>
            <a:off x="7320969" y="1690917"/>
            <a:ext cx="2418252" cy="4054529"/>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txBody>
          <a:bodyPr spcFirstLastPara="0" vert="horz" wrap="square" lIns="80010" tIns="80010" rIns="106680" bIns="120015" numCol="1" spcCol="1270" anchor="t" anchorCtr="0">
            <a:noAutofit/>
          </a:bodyPr>
          <a:lstStyle/>
          <a:p>
            <a:pPr marL="114300" lvl="0" indent="-114300" algn="l" defTabSz="666750">
              <a:lnSpc>
                <a:spcPct val="90000"/>
              </a:lnSpc>
              <a:spcBef>
                <a:spcPct val="0"/>
              </a:spcBef>
              <a:spcAft>
                <a:spcPct val="15000"/>
              </a:spcAft>
              <a:buChar char="•"/>
            </a:pPr>
            <a:r>
              <a:rPr lang="en-GB" sz="1500" kern="1200" dirty="0">
                <a:solidFill>
                  <a:srgbClr val="002060"/>
                </a:solidFill>
                <a:latin typeface="Arial" panose="020B0604020202020204" pitchFamily="34" charset="0"/>
                <a:ea typeface="+mn-ea"/>
                <a:cs typeface="Arial" panose="020B0604020202020204" pitchFamily="34" charset="0"/>
              </a:rPr>
              <a:t>Covers negligent acts, errors or omissions in connection with provision of professional services</a:t>
            </a:r>
            <a:endParaRPr lang="en-US" sz="1500" kern="1200" dirty="0">
              <a:solidFill>
                <a:srgbClr val="002060"/>
              </a:solidFill>
              <a:latin typeface="Arial" panose="020B0604020202020204" pitchFamily="34" charset="0"/>
              <a:ea typeface="+mn-ea"/>
              <a:cs typeface="Arial" panose="020B0604020202020204" pitchFamily="34" charset="0"/>
            </a:endParaRPr>
          </a:p>
          <a:p>
            <a:pPr marL="114300" indent="-114300" defTabSz="666750">
              <a:lnSpc>
                <a:spcPct val="90000"/>
              </a:lnSpc>
              <a:spcBef>
                <a:spcPct val="0"/>
              </a:spcBef>
              <a:spcAft>
                <a:spcPct val="15000"/>
              </a:spcAft>
              <a:buFontTx/>
              <a:buChar char="•"/>
            </a:pPr>
            <a:r>
              <a:rPr lang="en-GB" sz="1500" i="1" kern="1200" dirty="0">
                <a:solidFill>
                  <a:srgbClr val="002060"/>
                </a:solidFill>
                <a:latin typeface="Arial" panose="020B0604020202020204" pitchFamily="34" charset="0"/>
                <a:ea typeface="+mn-ea"/>
                <a:cs typeface="Arial" panose="020B0604020202020204" pitchFamily="34" charset="0"/>
              </a:rPr>
              <a:t>Example: designer (not Contractor) makes a mistake in concrete mix design calculations. Insurance would cover additional costs and delays to fix the error once discovered on site to the extent that the insured is legally liable for such costs</a:t>
            </a:r>
            <a:endParaRPr lang="en-GB" sz="1600" dirty="0"/>
          </a:p>
          <a:p>
            <a:pPr marL="114300" lvl="0" indent="-114300" algn="l" defTabSz="666750">
              <a:lnSpc>
                <a:spcPct val="90000"/>
              </a:lnSpc>
              <a:spcBef>
                <a:spcPct val="0"/>
              </a:spcBef>
              <a:spcAft>
                <a:spcPct val="15000"/>
              </a:spcAft>
              <a:buChar char="•"/>
            </a:pPr>
            <a:endParaRPr lang="en-US" sz="1500" i="1" kern="1200" dirty="0">
              <a:solidFill>
                <a:srgbClr val="FF0000"/>
              </a:solidFill>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85902C7C-BA03-D204-4FAA-CFC4F6FCE2DF}"/>
              </a:ext>
            </a:extLst>
          </p:cNvPr>
          <p:cNvSpPr/>
          <p:nvPr/>
        </p:nvSpPr>
        <p:spPr>
          <a:xfrm>
            <a:off x="9882770" y="996997"/>
            <a:ext cx="2012456" cy="681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500" dirty="0">
                <a:latin typeface="Arial" panose="020B0604020202020204" pitchFamily="34" charset="0"/>
                <a:cs typeface="Arial" panose="020B0604020202020204" pitchFamily="34" charset="0"/>
              </a:rPr>
              <a:t>Other Third Party Liability insurances</a:t>
            </a:r>
            <a:endParaRPr lang="en-US" sz="15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43CED20-98D9-D21D-2B7C-5E44E3487CDA}"/>
              </a:ext>
            </a:extLst>
          </p:cNvPr>
          <p:cNvSpPr/>
          <p:nvPr/>
        </p:nvSpPr>
        <p:spPr>
          <a:xfrm>
            <a:off x="9882770" y="1678264"/>
            <a:ext cx="2012456" cy="3516308"/>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txBody>
          <a:bodyPr spcFirstLastPara="0" vert="horz" wrap="square" lIns="80010" tIns="80010" rIns="106680" bIns="120015" numCol="1" spcCol="1270" anchor="t" anchorCtr="0">
            <a:noAutofit/>
          </a:bodyPr>
          <a:lstStyle/>
          <a:p>
            <a:pPr lvl="0"/>
            <a:r>
              <a:rPr lang="en-GB" sz="1500" kern="1200" dirty="0">
                <a:solidFill>
                  <a:srgbClr val="002060"/>
                </a:solidFill>
                <a:latin typeface="Arial" panose="020B0604020202020204" pitchFamily="34" charset="0"/>
                <a:ea typeface="+mn-ea"/>
                <a:cs typeface="Arial" panose="020B0604020202020204" pitchFamily="34" charset="0"/>
              </a:rPr>
              <a:t>Cover dependant on insurance policies</a:t>
            </a:r>
            <a:endParaRPr lang="en-US" sz="1500" kern="1200" dirty="0">
              <a:solidFill>
                <a:srgbClr val="002060"/>
              </a:solidFill>
              <a:latin typeface="Arial" panose="020B0604020202020204" pitchFamily="34" charset="0"/>
              <a:ea typeface="+mn-ea"/>
              <a:cs typeface="Arial" panose="020B0604020202020204" pitchFamily="34" charset="0"/>
            </a:endParaRPr>
          </a:p>
          <a:p>
            <a:pPr lvl="0"/>
            <a:r>
              <a:rPr lang="en-GB" sz="1500" i="1" kern="1200" dirty="0">
                <a:solidFill>
                  <a:srgbClr val="002060"/>
                </a:solidFill>
                <a:latin typeface="Arial" panose="020B0604020202020204" pitchFamily="34" charset="0"/>
                <a:ea typeface="+mn-ea"/>
                <a:cs typeface="Arial" panose="020B0604020202020204" pitchFamily="34" charset="0"/>
              </a:rPr>
              <a:t>Example: motor third party liability insurance or Contractor’s Pollution Liability Insurance.</a:t>
            </a:r>
            <a:endParaRPr lang="en-US" sz="1500" i="1" kern="1200" dirty="0">
              <a:solidFill>
                <a:srgbClr val="00206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914965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9280-0936-4A63-A91D-C787A0FF7A09}"/>
              </a:ext>
            </a:extLst>
          </p:cNvPr>
          <p:cNvSpPr>
            <a:spLocks noGrp="1"/>
          </p:cNvSpPr>
          <p:nvPr>
            <p:ph type="title"/>
          </p:nvPr>
        </p:nvSpPr>
        <p:spPr/>
        <p:txBody>
          <a:bodyPr>
            <a:normAutofit/>
          </a:bodyPr>
          <a:lstStyle/>
          <a:p>
            <a:r>
              <a:rPr lang="en-GB" dirty="0"/>
              <a:t>Other types of insurances</a:t>
            </a:r>
          </a:p>
        </p:txBody>
      </p:sp>
      <p:sp>
        <p:nvSpPr>
          <p:cNvPr id="3" name="Content Placeholder 2">
            <a:extLst>
              <a:ext uri="{FF2B5EF4-FFF2-40B4-BE49-F238E27FC236}">
                <a16:creationId xmlns:a16="http://schemas.microsoft.com/office/drawing/2014/main" id="{AD729C05-A7F7-4A4E-993D-BC5AE893F615}"/>
              </a:ext>
            </a:extLst>
          </p:cNvPr>
          <p:cNvSpPr>
            <a:spLocks noGrp="1"/>
          </p:cNvSpPr>
          <p:nvPr>
            <p:ph idx="1"/>
          </p:nvPr>
        </p:nvSpPr>
        <p:spPr>
          <a:xfrm>
            <a:off x="550863" y="1534134"/>
            <a:ext cx="11090275" cy="4492016"/>
          </a:xfrm>
        </p:spPr>
        <p:txBody>
          <a:bodyPr>
            <a:normAutofit/>
          </a:bodyPr>
          <a:lstStyle/>
          <a:p>
            <a:r>
              <a:rPr lang="en-GB" sz="1800" dirty="0">
                <a:solidFill>
                  <a:srgbClr val="002060"/>
                </a:solidFill>
              </a:rPr>
              <a:t>Project specific insurances may also be required. </a:t>
            </a:r>
          </a:p>
          <a:p>
            <a:r>
              <a:rPr lang="en-GB" sz="1800" dirty="0">
                <a:solidFill>
                  <a:srgbClr val="002060"/>
                </a:solidFill>
              </a:rPr>
              <a:t>Marine Cargo Insurance will be required for the transport of any equipment by sea or river.</a:t>
            </a:r>
          </a:p>
          <a:p>
            <a:r>
              <a:rPr lang="en-GB" sz="1800" i="1" dirty="0">
                <a:solidFill>
                  <a:srgbClr val="002060"/>
                </a:solidFill>
              </a:rPr>
              <a:t>Contractor’s </a:t>
            </a:r>
            <a:r>
              <a:rPr lang="en-GB" sz="1800" dirty="0">
                <a:solidFill>
                  <a:srgbClr val="002060"/>
                </a:solidFill>
              </a:rPr>
              <a:t>Pollution Liability Insurance will be required to cover the insured legal liability to pay compensation or damages in the event of a pollution incident in connection with the execution of the works.</a:t>
            </a:r>
            <a:endParaRPr lang="en-GB" sz="1800" i="1" dirty="0">
              <a:solidFill>
                <a:srgbClr val="002060"/>
              </a:solidFill>
            </a:endParaRPr>
          </a:p>
          <a:p>
            <a:pPr marL="276212" lvl="1" indent="0">
              <a:buNone/>
            </a:pPr>
            <a:endParaRPr lang="en-GB" sz="1800" dirty="0">
              <a:solidFill>
                <a:srgbClr val="002060"/>
              </a:solidFill>
            </a:endParaRPr>
          </a:p>
          <a:p>
            <a:pPr lvl="1"/>
            <a:endParaRPr lang="en-GB" sz="1600" dirty="0">
              <a:highlight>
                <a:srgbClr val="FFFF00"/>
              </a:highlight>
            </a:endParaRPr>
          </a:p>
          <a:p>
            <a:pPr marL="276212" lvl="1" indent="0">
              <a:buNone/>
            </a:pPr>
            <a:endParaRPr lang="en-GB" dirty="0"/>
          </a:p>
          <a:p>
            <a:pPr marL="276212" lvl="1" indent="0">
              <a:buNone/>
            </a:pPr>
            <a:endParaRPr lang="en-GB" dirty="0"/>
          </a:p>
          <a:p>
            <a:pPr lvl="1"/>
            <a:endParaRPr lang="en-GB" dirty="0"/>
          </a:p>
        </p:txBody>
      </p:sp>
      <p:pic>
        <p:nvPicPr>
          <p:cNvPr id="1026" name="Picture 2">
            <a:extLst>
              <a:ext uri="{FF2B5EF4-FFF2-40B4-BE49-F238E27FC236}">
                <a16:creationId xmlns:a16="http://schemas.microsoft.com/office/drawing/2014/main" id="{9DFC5234-4741-8806-E943-2920A9C14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988" y="3206846"/>
            <a:ext cx="4928282" cy="328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91130"/>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onal Highways 16x9 Template.potx  -  Read-Only" id="{C38B3FA7-22E3-4603-95AD-CFA233C5F3D9}" vid="{B27AFEF7-D6F5-4CF7-B3C2-6C76104CF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3993612-66fc-4b90-8746-394c2bad4a02">
      <Terms xmlns="http://schemas.microsoft.com/office/infopath/2007/PartnerControls"/>
    </lcf76f155ced4ddcb4097134ff3c332f>
    <TaxCatchAll xmlns="5d85405a-4760-45f5-9383-fdc6011164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4014DE0E2FA040BBF8E3D123C67FCE" ma:contentTypeVersion="18" ma:contentTypeDescription="Create a new document." ma:contentTypeScope="" ma:versionID="7032ee493c8959de41b1fdc2fa0dfe9c">
  <xsd:schema xmlns:xsd="http://www.w3.org/2001/XMLSchema" xmlns:xs="http://www.w3.org/2001/XMLSchema" xmlns:p="http://schemas.microsoft.com/office/2006/metadata/properties" xmlns:ns2="83993612-66fc-4b90-8746-394c2bad4a02" xmlns:ns3="5d85405a-4760-45f5-9383-fdc6011164e3" targetNamespace="http://schemas.microsoft.com/office/2006/metadata/properties" ma:root="true" ma:fieldsID="77900ee03eb271dc142db19388e0b67b" ns2:_="" ns3:_="">
    <xsd:import namespace="83993612-66fc-4b90-8746-394c2bad4a02"/>
    <xsd:import namespace="5d85405a-4760-45f5-9383-fdc6011164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93612-66fc-4b90-8746-394c2bad4a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7996f2-a2ff-49ca-9f2d-4ada31e342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85405a-4760-45f5-9383-fdc6011164e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c91c54-b899-44e5-88cc-ad59a5696f09}" ma:internalName="TaxCatchAll" ma:showField="CatchAllData" ma:web="5d85405a-4760-45f5-9383-fdc6011164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0EA8A3-DC41-4186-956D-C2B89C762636}">
  <ds:schemaRefs>
    <ds:schemaRef ds:uri="http://schemas.microsoft.com/office/2006/metadata/properties"/>
    <ds:schemaRef ds:uri="http://purl.org/dc/dcmitype/"/>
    <ds:schemaRef ds:uri="http://purl.org/dc/terms/"/>
    <ds:schemaRef ds:uri="http://schemas.microsoft.com/office/infopath/2007/PartnerControls"/>
    <ds:schemaRef ds:uri="http://schemas.microsoft.com/office/2006/documentManagement/types"/>
    <ds:schemaRef ds:uri="819f3120-e2c0-414d-8052-d4c7b5bc6147"/>
    <ds:schemaRef ds:uri="http://purl.org/dc/elements/1.1/"/>
    <ds:schemaRef ds:uri="http://schemas.openxmlformats.org/package/2006/metadata/core-properties"/>
    <ds:schemaRef ds:uri="6c6fd6c8-192a-46ce-8d1d-6c9d3494fa12"/>
    <ds:schemaRef ds:uri="http://www.w3.org/XML/1998/namespace"/>
  </ds:schemaRefs>
</ds:datastoreItem>
</file>

<file path=customXml/itemProps2.xml><?xml version="1.0" encoding="utf-8"?>
<ds:datastoreItem xmlns:ds="http://schemas.openxmlformats.org/officeDocument/2006/customXml" ds:itemID="{D9A9CF7F-1A4D-41DF-A4DE-4BC82B7F4ECE}">
  <ds:schemaRefs>
    <ds:schemaRef ds:uri="http://schemas.microsoft.com/sharepoint/v3/contenttype/forms"/>
  </ds:schemaRefs>
</ds:datastoreItem>
</file>

<file path=customXml/itemProps3.xml><?xml version="1.0" encoding="utf-8"?>
<ds:datastoreItem xmlns:ds="http://schemas.openxmlformats.org/officeDocument/2006/customXml" ds:itemID="{0F637588-A9CA-4237-98EB-DFC11C526EC7}"/>
</file>

<file path=docMetadata/LabelInfo.xml><?xml version="1.0" encoding="utf-8"?>
<clbl:labelList xmlns:clbl="http://schemas.microsoft.com/office/2020/mipLabelMetadata">
  <clbl:label id="{82fa3fd3-029b-403d-91b4-1dc930cb0e60}" enabled="1" method="Standard" siteId="{4ae48b41-0137-4599-8661-fc641fe77bea}" contentBits="0" removed="0"/>
</clbl:labelList>
</file>

<file path=docProps/app.xml><?xml version="1.0" encoding="utf-8"?>
<Properties xmlns="http://schemas.openxmlformats.org/officeDocument/2006/extended-properties" xmlns:vt="http://schemas.openxmlformats.org/officeDocument/2006/docPropsVTypes">
  <Template>Office Theme</Template>
  <TotalTime>8170</TotalTime>
  <Words>9090</Words>
  <Application>Microsoft Office PowerPoint</Application>
  <PresentationFormat>Widescreen</PresentationFormat>
  <Paragraphs>909</Paragraphs>
  <Slides>79</Slides>
  <Notes>78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5" baseType="lpstr">
      <vt:lpstr>Arial</vt:lpstr>
      <vt:lpstr>Calibri</vt:lpstr>
      <vt:lpstr>Times New Roman</vt:lpstr>
      <vt:lpstr>Wingdings</vt:lpstr>
      <vt:lpstr>1_SLC 2018 template</vt:lpstr>
      <vt:lpstr>think-cell Slide</vt:lpstr>
      <vt:lpstr>Contracting with National Highways – Guide C: Quality, Insurance &amp; Liabilities  </vt:lpstr>
      <vt:lpstr>Awareness Guides</vt:lpstr>
      <vt:lpstr>Awareness Guide learning outcomes</vt:lpstr>
      <vt:lpstr>PowerPoint Presentation</vt:lpstr>
      <vt:lpstr>Insurance and liability definitions </vt:lpstr>
      <vt:lpstr>Introduction</vt:lpstr>
      <vt:lpstr>Insurance, Indemnity and Liability</vt:lpstr>
      <vt:lpstr>Example types of insurance</vt:lpstr>
      <vt:lpstr>Other types of insurances</vt:lpstr>
      <vt:lpstr>Limitation of liability</vt:lpstr>
      <vt:lpstr>Limit of liability, insurance level and risk</vt:lpstr>
      <vt:lpstr>Limit of liability, insurance level and risk</vt:lpstr>
      <vt:lpstr>Limit of liability, insurance level and risk</vt:lpstr>
      <vt:lpstr>Example of limitation of liability and insurance level</vt:lpstr>
      <vt:lpstr>How liability and insurance work in practice</vt:lpstr>
      <vt:lpstr>Which insurance policy would cover the following:</vt:lpstr>
      <vt:lpstr>Which insurance policy would cover the following:</vt:lpstr>
      <vt:lpstr>Insurance and liabilities sections of various NEC4 contract models </vt:lpstr>
      <vt:lpstr>NEC4 insurance sections (ECC)</vt:lpstr>
      <vt:lpstr>NEC4 liabilities sections (ECC)</vt:lpstr>
      <vt:lpstr>NEC4 insurance sections (PSC)</vt:lpstr>
      <vt:lpstr>NEC4 liabilities sections (PSC)</vt:lpstr>
      <vt:lpstr>NEC4 insurance sections (TSC)</vt:lpstr>
      <vt:lpstr>NEC4 liabilities sections (TSC)</vt:lpstr>
      <vt:lpstr>NEC4 insurance sections (SC)</vt:lpstr>
      <vt:lpstr>NEC4 liabilities sections (SC)</vt:lpstr>
      <vt:lpstr>Determining levels of insurances and liabilities </vt:lpstr>
      <vt:lpstr>Liabilities – determining limits</vt:lpstr>
      <vt:lpstr>Liabilities – example of determining limits</vt:lpstr>
      <vt:lpstr>Liabilities – determining limits</vt:lpstr>
      <vt:lpstr>Liabilities – determining limits</vt:lpstr>
      <vt:lpstr>Liabilities – determining limits</vt:lpstr>
      <vt:lpstr>Insurance – determining levels</vt:lpstr>
      <vt:lpstr>Insurance – National Highways’ key considerations</vt:lpstr>
      <vt:lpstr>Setting the scope and level of insurance</vt:lpstr>
      <vt:lpstr>The effect on the Client and the Contractor if the contract has unlimited liability for loss or damage to the Client’s property</vt:lpstr>
      <vt:lpstr>Quality management definitions </vt:lpstr>
      <vt:lpstr>The concept of quality</vt:lpstr>
      <vt:lpstr>Quality control</vt:lpstr>
      <vt:lpstr>Quality assurance</vt:lpstr>
      <vt:lpstr>A Defect is not the same as a defect…</vt:lpstr>
      <vt:lpstr>Defects on National Highways contracts</vt:lpstr>
      <vt:lpstr>Defects on National Highways contracts</vt:lpstr>
      <vt:lpstr>Tests and inspections for long form of contracts</vt:lpstr>
      <vt:lpstr>PowerPoint Presentation</vt:lpstr>
      <vt:lpstr>What are the definitions for the following terms?</vt:lpstr>
      <vt:lpstr>Tests and inspections</vt:lpstr>
      <vt:lpstr>Tests and inspections for short form of contracts</vt:lpstr>
      <vt:lpstr>Importance of quality to National Highways </vt:lpstr>
      <vt:lpstr>Importance of quality to National Highways</vt:lpstr>
      <vt:lpstr>Example of issues that arise when works procured do not meet quality requirements</vt:lpstr>
      <vt:lpstr>Quality management requirements for long form of contracts </vt:lpstr>
      <vt:lpstr>Contract specific quality requirements</vt:lpstr>
      <vt:lpstr>Quality management</vt:lpstr>
      <vt:lpstr>Quality management systems</vt:lpstr>
      <vt:lpstr>Quality management systems</vt:lpstr>
      <vt:lpstr>PowerPoint Presentation</vt:lpstr>
      <vt:lpstr>Quality plan</vt:lpstr>
      <vt:lpstr>Audits and Nonconformities</vt:lpstr>
      <vt:lpstr>Continual Improvement</vt:lpstr>
      <vt:lpstr>Quality requirements: bespoke contracts</vt:lpstr>
      <vt:lpstr>Quality Management Points </vt:lpstr>
      <vt:lpstr>Quality Management Points and consequences</vt:lpstr>
      <vt:lpstr>Quality Management Points and consequences</vt:lpstr>
      <vt:lpstr>Quality Management Points – example</vt:lpstr>
      <vt:lpstr>Quality Management Points – example 2</vt:lpstr>
      <vt:lpstr>Contract Management Points</vt:lpstr>
      <vt:lpstr>Contract Management Points - example</vt:lpstr>
      <vt:lpstr>Quality management requirements for short form of contracts </vt:lpstr>
      <vt:lpstr>Quality Management Systems</vt:lpstr>
      <vt:lpstr>Quality plan</vt:lpstr>
      <vt:lpstr>Audits and Nonconformities</vt:lpstr>
      <vt:lpstr>Awareness Guide learning outcomes recap</vt:lpstr>
      <vt:lpstr>For further questions please visit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Williams</dc:creator>
  <cp:lastModifiedBy>Craig Turp</cp:lastModifiedBy>
  <cp:revision>169</cp:revision>
  <dcterms:created xsi:type="dcterms:W3CDTF">2018-05-18T12:46:23Z</dcterms:created>
  <dcterms:modified xsi:type="dcterms:W3CDTF">2024-02-26T16:53:32Z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0x0101009C5DAE77CDEAA34A95DA7882C878D149</vt:lpwstr>
  </property>
  <property fmtid="{D5CDD505-2E9C-101B-9397-08002B2CF9AE}" pid="3" name="MSIP_Label_82fa3fd3-029b-403d-91b4-1dc930cb0e60_Enabled">
    <vt:lpwstr>true</vt:lpwstr>
  </property>
  <property fmtid="{D5CDD505-2E9C-101B-9397-08002B2CF9AE}" pid="4" name="MSIP_Label_82fa3fd3-029b-403d-91b4-1dc930cb0e60_SetDate">
    <vt:lpwstr>2021-09-20T16:00:45Z</vt:lpwstr>
  </property>
  <property fmtid="{D5CDD505-2E9C-101B-9397-08002B2CF9AE}" pid="5" name="MSIP_Label_82fa3fd3-029b-403d-91b4-1dc930cb0e60_Method">
    <vt:lpwstr>Standard</vt:lpwstr>
  </property>
  <property fmtid="{D5CDD505-2E9C-101B-9397-08002B2CF9AE}" pid="6" name="MSIP_Label_82fa3fd3-029b-403d-91b4-1dc930cb0e60_Name">
    <vt:lpwstr>82fa3fd3-029b-403d-91b4-1dc930cb0e60</vt:lpwstr>
  </property>
  <property fmtid="{D5CDD505-2E9C-101B-9397-08002B2CF9AE}" pid="7" name="MSIP_Label_82fa3fd3-029b-403d-91b4-1dc930cb0e60_SiteId">
    <vt:lpwstr>4ae48b41-0137-4599-8661-fc641fe77bea</vt:lpwstr>
  </property>
  <property fmtid="{D5CDD505-2E9C-101B-9397-08002B2CF9AE}" pid="8" name="MSIP_Label_82fa3fd3-029b-403d-91b4-1dc930cb0e60_ActionId">
    <vt:lpwstr>2fba357f-ace6-4f0c-a98d-d66adf881df6</vt:lpwstr>
  </property>
  <property fmtid="{D5CDD505-2E9C-101B-9397-08002B2CF9AE}" pid="9" name="MSIP_Label_82fa3fd3-029b-403d-91b4-1dc930cb0e60_ContentBits">
    <vt:lpwstr>0</vt:lpwstr>
  </property>
</Properties>
</file>